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84"/>
  </p:notesMasterIdLst>
  <p:handoutMasterIdLst>
    <p:handoutMasterId r:id="rId85"/>
  </p:handoutMasterIdLst>
  <p:sldIdLst>
    <p:sldId id="594" r:id="rId3"/>
    <p:sldId id="581" r:id="rId4"/>
    <p:sldId id="593" r:id="rId5"/>
    <p:sldId id="580" r:id="rId6"/>
    <p:sldId id="558" r:id="rId7"/>
    <p:sldId id="559" r:id="rId8"/>
    <p:sldId id="560" r:id="rId9"/>
    <p:sldId id="561" r:id="rId10"/>
    <p:sldId id="582" r:id="rId11"/>
    <p:sldId id="562" r:id="rId12"/>
    <p:sldId id="563" r:id="rId13"/>
    <p:sldId id="564" r:id="rId14"/>
    <p:sldId id="565" r:id="rId15"/>
    <p:sldId id="568" r:id="rId16"/>
    <p:sldId id="566" r:id="rId17"/>
    <p:sldId id="567" r:id="rId18"/>
    <p:sldId id="583" r:id="rId19"/>
    <p:sldId id="570" r:id="rId20"/>
    <p:sldId id="572" r:id="rId21"/>
    <p:sldId id="573" r:id="rId22"/>
    <p:sldId id="569" r:id="rId23"/>
    <p:sldId id="575" r:id="rId24"/>
    <p:sldId id="576" r:id="rId25"/>
    <p:sldId id="577" r:id="rId26"/>
    <p:sldId id="578" r:id="rId27"/>
    <p:sldId id="584" r:id="rId28"/>
    <p:sldId id="436" r:id="rId29"/>
    <p:sldId id="437" r:id="rId30"/>
    <p:sldId id="439" r:id="rId31"/>
    <p:sldId id="441" r:id="rId32"/>
    <p:sldId id="447" r:id="rId33"/>
    <p:sldId id="442" r:id="rId34"/>
    <p:sldId id="443" r:id="rId35"/>
    <p:sldId id="444" r:id="rId36"/>
    <p:sldId id="446" r:id="rId37"/>
    <p:sldId id="449" r:id="rId38"/>
    <p:sldId id="585" r:id="rId39"/>
    <p:sldId id="515" r:id="rId40"/>
    <p:sldId id="517" r:id="rId41"/>
    <p:sldId id="492" r:id="rId42"/>
    <p:sldId id="514" r:id="rId43"/>
    <p:sldId id="516" r:id="rId44"/>
    <p:sldId id="493" r:id="rId45"/>
    <p:sldId id="456" r:id="rId46"/>
    <p:sldId id="586" r:id="rId47"/>
    <p:sldId id="453" r:id="rId48"/>
    <p:sldId id="521" r:id="rId49"/>
    <p:sldId id="522" r:id="rId50"/>
    <p:sldId id="458" r:id="rId51"/>
    <p:sldId id="457" r:id="rId52"/>
    <p:sldId id="591" r:id="rId53"/>
    <p:sldId id="519" r:id="rId54"/>
    <p:sldId id="523" r:id="rId55"/>
    <p:sldId id="590" r:id="rId56"/>
    <p:sldId id="527" r:id="rId57"/>
    <p:sldId id="529" r:id="rId58"/>
    <p:sldId id="533" r:id="rId59"/>
    <p:sldId id="531" r:id="rId60"/>
    <p:sldId id="534" r:id="rId61"/>
    <p:sldId id="539" r:id="rId62"/>
    <p:sldId id="535" r:id="rId63"/>
    <p:sldId id="541" r:id="rId64"/>
    <p:sldId id="536" r:id="rId65"/>
    <p:sldId id="544" r:id="rId66"/>
    <p:sldId id="545" r:id="rId67"/>
    <p:sldId id="543" r:id="rId68"/>
    <p:sldId id="542" r:id="rId69"/>
    <p:sldId id="546" r:id="rId70"/>
    <p:sldId id="548" r:id="rId71"/>
    <p:sldId id="547" r:id="rId72"/>
    <p:sldId id="549" r:id="rId73"/>
    <p:sldId id="550" r:id="rId74"/>
    <p:sldId id="551" r:id="rId75"/>
    <p:sldId id="587" r:id="rId76"/>
    <p:sldId id="552" r:id="rId77"/>
    <p:sldId id="258" r:id="rId78"/>
    <p:sldId id="592" r:id="rId79"/>
    <p:sldId id="553" r:id="rId80"/>
    <p:sldId id="555" r:id="rId81"/>
    <p:sldId id="556" r:id="rId82"/>
    <p:sldId id="557" r:id="rId8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B7B3"/>
    <a:srgbClr val="FFF2CC"/>
    <a:srgbClr val="3333FF"/>
    <a:srgbClr val="02CAAD"/>
    <a:srgbClr val="02CEA7"/>
    <a:srgbClr val="02CAC5"/>
    <a:srgbClr val="05C7A7"/>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820" autoAdjust="0"/>
  </p:normalViewPr>
  <p:slideViewPr>
    <p:cSldViewPr snapToGrid="0">
      <p:cViewPr varScale="1">
        <p:scale>
          <a:sx n="54" d="100"/>
          <a:sy n="54" d="100"/>
        </p:scale>
        <p:origin x="320" y="36"/>
      </p:cViewPr>
      <p:guideLst/>
    </p:cSldViewPr>
  </p:slideViewPr>
  <p:notesTextViewPr>
    <p:cViewPr>
      <p:scale>
        <a:sx n="1" d="1"/>
        <a:sy n="1" d="1"/>
      </p:scale>
      <p:origin x="0" y="0"/>
    </p:cViewPr>
  </p:notesTextViewPr>
  <p:sorterViewPr>
    <p:cViewPr varScale="1">
      <p:scale>
        <a:sx n="100" d="100"/>
        <a:sy n="100" d="100"/>
      </p:scale>
      <p:origin x="0" y="-34560"/>
    </p:cViewPr>
  </p:sorterViewPr>
  <p:notesViewPr>
    <p:cSldViewPr snapToGrid="0">
      <p:cViewPr varScale="1">
        <p:scale>
          <a:sx n="59" d="100"/>
          <a:sy n="59" d="100"/>
        </p:scale>
        <p:origin x="2460"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9F1C8-E5DD-4D40-918F-A0170D39BA2E}"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kumimoji="1" lang="ja-JP" altLang="en-US"/>
        </a:p>
      </dgm:t>
    </dgm:pt>
    <dgm:pt modelId="{4D182628-1D7F-4A02-97E5-7C836970335A}">
      <dgm:prSet phldrT="[テキスト]" custT="1"/>
      <dgm:spPr>
        <a:xfrm>
          <a:off x="2315963" y="2246279"/>
          <a:ext cx="1793852" cy="1693226"/>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spcAft>
              <a:spcPts val="0"/>
            </a:spcAft>
          </a:pPr>
          <a:endParaRPr kumimoji="1" lang="ja-JP" altLang="en-US" sz="20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73C31EAD-38BD-4348-9256-6268C5B01D14}" type="parTrans" cxnId="{69B44430-5863-4989-B8F6-EB586A920DDD}">
      <dgm:prSet/>
      <dgm:spPr/>
      <dgm:t>
        <a:bodyPr/>
        <a:lstStyle/>
        <a:p>
          <a:endParaRPr kumimoji="1" lang="ja-JP" altLang="en-US"/>
        </a:p>
      </dgm:t>
    </dgm:pt>
    <dgm:pt modelId="{B72FBB34-F61D-4211-B459-729F7A0F7FE7}" type="sibTrans" cxnId="{69B44430-5863-4989-B8F6-EB586A920DDD}">
      <dgm:prSet/>
      <dgm:spPr>
        <a:xfrm rot="10800000">
          <a:off x="1873162" y="2823015"/>
          <a:ext cx="312912" cy="539753"/>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0CB24C91-25D1-469C-BE74-34559F6F785A}">
      <dgm:prSet phldrT="[テキスト]" custT="1"/>
      <dgm:spPr>
        <a:xfrm>
          <a:off x="-105777" y="2232805"/>
          <a:ext cx="1831339" cy="1720174"/>
        </a:xfrm>
        <a:solidFill>
          <a:srgbClr val="FFFF00"/>
        </a:solidFill>
        <a:ln w="25400" cap="flat" cmpd="sng" algn="ctr">
          <a:solidFill>
            <a:sysClr val="windowText" lastClr="000000">
              <a:shade val="80000"/>
              <a:hueOff val="0"/>
              <a:satOff val="0"/>
              <a:lumOff val="0"/>
              <a:alphaOff val="0"/>
            </a:sysClr>
          </a:solidFill>
          <a:prstDash val="solid"/>
        </a:ln>
        <a:effectLst/>
      </dgm:spPr>
      <dgm:t>
        <a:bodyPr/>
        <a:lstStyle/>
        <a:p>
          <a:pPr>
            <a:spcAft>
              <a:spcPts val="0"/>
            </a:spcAft>
          </a:pPr>
          <a:r>
            <a:rPr kumimoji="1" lang="ja-JP" altLang="en-US"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a:t>
          </a:r>
          <a:endParaRPr kumimoji="1" lang="en-US" altLang="ja-JP"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spcAft>
              <a:spcPts val="0"/>
            </a:spcAft>
          </a:pPr>
          <a:r>
            <a:rPr kumimoji="1" lang="ja-JP" altLang="en-US"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反映される</a:t>
          </a:r>
        </a:p>
      </dgm:t>
    </dgm:pt>
    <dgm:pt modelId="{46B361E2-56FA-484E-A829-F45214B73FEE}" type="parTrans" cxnId="{5CD7021C-544B-4564-8F33-2F61291110D3}">
      <dgm:prSet/>
      <dgm:spPr/>
      <dgm:t>
        <a:bodyPr/>
        <a:lstStyle/>
        <a:p>
          <a:endParaRPr kumimoji="1" lang="ja-JP" altLang="en-US"/>
        </a:p>
      </dgm:t>
    </dgm:pt>
    <dgm:pt modelId="{408B5376-10EF-41B2-8B44-EB24213DA5A2}" type="sibTrans" cxnId="{5CD7021C-544B-4564-8F33-2F61291110D3}">
      <dgm:prSet/>
      <dgm:spPr>
        <a:xfrm rot="18000000">
          <a:off x="1233861" y="1832747"/>
          <a:ext cx="295525" cy="539753"/>
        </a:xfrm>
        <a:solidFill>
          <a:srgbClr val="FF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7C82FA8C-02EE-4441-ACEF-EDCC10F61B67}">
      <dgm:prSet phldrT="[テキスト]" custT="1"/>
      <dgm:spPr>
        <a:xfrm>
          <a:off x="737045" y="100827"/>
          <a:ext cx="2548691" cy="1822015"/>
        </a:xfrm>
        <a:solidFill>
          <a:sysClr val="window" lastClr="FFFFFF">
            <a:hueOff val="0"/>
            <a:satOff val="0"/>
            <a:lumOff val="0"/>
            <a:alphaOff val="0"/>
          </a:sysClr>
        </a:solidFill>
        <a:ln w="25400" cap="flat" cmpd="sng" algn="ctr">
          <a:solidFill>
            <a:scrgbClr r="0" g="0" b="0"/>
          </a:solidFill>
          <a:prstDash val="sysDash"/>
        </a:ln>
        <a:effectLst/>
      </dgm:spPr>
      <dgm:t>
        <a:bodyPr/>
        <a:lstStyle/>
        <a:p>
          <a:pPr>
            <a:lnSpc>
              <a:spcPct val="100000"/>
            </a:lnSpc>
            <a:spcAft>
              <a:spcPts val="0"/>
            </a:spcAft>
          </a:pPr>
          <a:r>
            <a:rPr kumimoji="1" lang="ja-JP" altLang="en-US" sz="26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一次データ</a:t>
          </a:r>
          <a:endParaRPr kumimoji="1" lang="en-US" altLang="ja-JP" sz="26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lnSpc>
              <a:spcPct val="100000"/>
            </a:lnSpc>
            <a:spcAft>
              <a:spcPts val="0"/>
            </a:spcAft>
          </a:pPr>
          <a:r>
            <a:rPr kumimoji="1" lang="ja-JP" altLang="en-US" sz="26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から排出量を算定</a:t>
          </a:r>
        </a:p>
      </dgm:t>
    </dgm:pt>
    <dgm:pt modelId="{D7E92D34-213B-4F6D-BE54-4F48798D3254}" type="sibTrans" cxnId="{863F5747-DCAA-4D4B-AC6C-618B4CDD44CC}">
      <dgm:prSet/>
      <dgm:spPr>
        <a:xfrm rot="3600000">
          <a:off x="2484702" y="1824408"/>
          <a:ext cx="303281" cy="539753"/>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5D58DD54-D71A-487E-81F1-D7EA1FF4D96E}" type="parTrans" cxnId="{863F5747-DCAA-4D4B-AC6C-618B4CDD44CC}">
      <dgm:prSet/>
      <dgm:spPr/>
      <dgm:t>
        <a:bodyPr/>
        <a:lstStyle/>
        <a:p>
          <a:endParaRPr kumimoji="1" lang="ja-JP" altLang="en-US"/>
        </a:p>
      </dgm:t>
    </dgm:pt>
    <dgm:pt modelId="{7BDE43C3-86AF-4CB6-9428-0E0DAC5DEE0C}" type="pres">
      <dgm:prSet presAssocID="{F9B9F1C8-E5DD-4D40-918F-A0170D39BA2E}" presName="cycle" presStyleCnt="0">
        <dgm:presLayoutVars>
          <dgm:dir/>
          <dgm:resizeHandles val="exact"/>
        </dgm:presLayoutVars>
      </dgm:prSet>
      <dgm:spPr/>
    </dgm:pt>
    <dgm:pt modelId="{B295E90A-733E-4D2B-979F-FC8F417EE630}" type="pres">
      <dgm:prSet presAssocID="{7C82FA8C-02EE-4441-ACEF-EDCC10F61B67}" presName="node" presStyleLbl="node1" presStyleIdx="0" presStyleCnt="3" custScaleX="159366" custScaleY="113928">
        <dgm:presLayoutVars>
          <dgm:bulletEnabled val="1"/>
        </dgm:presLayoutVars>
      </dgm:prSet>
      <dgm:spPr>
        <a:prstGeom prst="ellipse">
          <a:avLst/>
        </a:prstGeom>
      </dgm:spPr>
    </dgm:pt>
    <dgm:pt modelId="{981C139A-7245-486E-A45D-3CE55E4F90A7}" type="pres">
      <dgm:prSet presAssocID="{D7E92D34-213B-4F6D-BE54-4F48798D3254}" presName="sibTrans" presStyleLbl="sibTrans2D1" presStyleIdx="0" presStyleCnt="3"/>
      <dgm:spPr>
        <a:prstGeom prst="rightArrow">
          <a:avLst>
            <a:gd name="adj1" fmla="val 60000"/>
            <a:gd name="adj2" fmla="val 50000"/>
          </a:avLst>
        </a:prstGeom>
      </dgm:spPr>
    </dgm:pt>
    <dgm:pt modelId="{79FE44FF-31F8-43A1-8445-55574BD303DF}" type="pres">
      <dgm:prSet presAssocID="{D7E92D34-213B-4F6D-BE54-4F48798D3254}" presName="connectorText" presStyleLbl="sibTrans2D1" presStyleIdx="0" presStyleCnt="3"/>
      <dgm:spPr/>
    </dgm:pt>
    <dgm:pt modelId="{DACF75FB-ABBC-447D-AD44-EF27FCF67AE4}" type="pres">
      <dgm:prSet presAssocID="{4D182628-1D7F-4A02-97E5-7C836970335A}" presName="node" presStyleLbl="node1" presStyleIdx="1" presStyleCnt="3" custScaleX="112167" custScaleY="105875">
        <dgm:presLayoutVars>
          <dgm:bulletEnabled val="1"/>
        </dgm:presLayoutVars>
      </dgm:prSet>
      <dgm:spPr>
        <a:prstGeom prst="ellipse">
          <a:avLst/>
        </a:prstGeom>
      </dgm:spPr>
    </dgm:pt>
    <dgm:pt modelId="{542DFA13-53B7-492F-A33D-BEB4E2995907}" type="pres">
      <dgm:prSet presAssocID="{B72FBB34-F61D-4211-B459-729F7A0F7FE7}" presName="sibTrans" presStyleLbl="sibTrans2D1" presStyleIdx="1" presStyleCnt="3"/>
      <dgm:spPr>
        <a:prstGeom prst="rightArrow">
          <a:avLst>
            <a:gd name="adj1" fmla="val 60000"/>
            <a:gd name="adj2" fmla="val 50000"/>
          </a:avLst>
        </a:prstGeom>
      </dgm:spPr>
    </dgm:pt>
    <dgm:pt modelId="{7B43B202-7A84-4113-9691-7516AF31DE35}" type="pres">
      <dgm:prSet presAssocID="{B72FBB34-F61D-4211-B459-729F7A0F7FE7}" presName="connectorText" presStyleLbl="sibTrans2D1" presStyleIdx="1" presStyleCnt="3"/>
      <dgm:spPr/>
    </dgm:pt>
    <dgm:pt modelId="{BF031E8F-DCE4-4673-BB7D-C505C7BC8753}" type="pres">
      <dgm:prSet presAssocID="{0CB24C91-25D1-469C-BE74-34559F6F785A}" presName="node" presStyleLbl="node1" presStyleIdx="2" presStyleCnt="3" custScaleX="114511" custScaleY="107560">
        <dgm:presLayoutVars>
          <dgm:bulletEnabled val="1"/>
        </dgm:presLayoutVars>
      </dgm:prSet>
      <dgm:spPr>
        <a:prstGeom prst="ellipse">
          <a:avLst/>
        </a:prstGeom>
      </dgm:spPr>
    </dgm:pt>
    <dgm:pt modelId="{6472F972-615B-447C-B1EA-40940A6EFB60}" type="pres">
      <dgm:prSet presAssocID="{408B5376-10EF-41B2-8B44-EB24213DA5A2}" presName="sibTrans" presStyleLbl="sibTrans2D1" presStyleIdx="2" presStyleCnt="3"/>
      <dgm:spPr>
        <a:prstGeom prst="rightArrow">
          <a:avLst>
            <a:gd name="adj1" fmla="val 60000"/>
            <a:gd name="adj2" fmla="val 50000"/>
          </a:avLst>
        </a:prstGeom>
      </dgm:spPr>
    </dgm:pt>
    <dgm:pt modelId="{6B0C28ED-D051-4C5F-B130-AC3124984BF1}" type="pres">
      <dgm:prSet presAssocID="{408B5376-10EF-41B2-8B44-EB24213DA5A2}" presName="connectorText" presStyleLbl="sibTrans2D1" presStyleIdx="2" presStyleCnt="3"/>
      <dgm:spPr/>
    </dgm:pt>
  </dgm:ptLst>
  <dgm:cxnLst>
    <dgm:cxn modelId="{C3774D1A-6290-4A52-A8B4-4583B8542B93}" type="presOf" srcId="{7C82FA8C-02EE-4441-ACEF-EDCC10F61B67}" destId="{B295E90A-733E-4D2B-979F-FC8F417EE630}" srcOrd="0" destOrd="0" presId="urn:microsoft.com/office/officeart/2005/8/layout/cycle2"/>
    <dgm:cxn modelId="{5CD7021C-544B-4564-8F33-2F61291110D3}" srcId="{F9B9F1C8-E5DD-4D40-918F-A0170D39BA2E}" destId="{0CB24C91-25D1-469C-BE74-34559F6F785A}" srcOrd="2" destOrd="0" parTransId="{46B361E2-56FA-484E-A829-F45214B73FEE}" sibTransId="{408B5376-10EF-41B2-8B44-EB24213DA5A2}"/>
    <dgm:cxn modelId="{FF6A6C29-8D2F-4138-AF62-0805E8506B88}" type="presOf" srcId="{B72FBB34-F61D-4211-B459-729F7A0F7FE7}" destId="{542DFA13-53B7-492F-A33D-BEB4E2995907}" srcOrd="0" destOrd="0" presId="urn:microsoft.com/office/officeart/2005/8/layout/cycle2"/>
    <dgm:cxn modelId="{69B44430-5863-4989-B8F6-EB586A920DDD}" srcId="{F9B9F1C8-E5DD-4D40-918F-A0170D39BA2E}" destId="{4D182628-1D7F-4A02-97E5-7C836970335A}" srcOrd="1" destOrd="0" parTransId="{73C31EAD-38BD-4348-9256-6268C5B01D14}" sibTransId="{B72FBB34-F61D-4211-B459-729F7A0F7FE7}"/>
    <dgm:cxn modelId="{54CB3936-ED60-47D2-A15F-ADBEF76042D7}" type="presOf" srcId="{D7E92D34-213B-4F6D-BE54-4F48798D3254}" destId="{79FE44FF-31F8-43A1-8445-55574BD303DF}" srcOrd="1" destOrd="0" presId="urn:microsoft.com/office/officeart/2005/8/layout/cycle2"/>
    <dgm:cxn modelId="{5B3DD33B-9BAF-4AC0-BCFD-51E788CE59AD}" type="presOf" srcId="{408B5376-10EF-41B2-8B44-EB24213DA5A2}" destId="{6B0C28ED-D051-4C5F-B130-AC3124984BF1}" srcOrd="1" destOrd="0" presId="urn:microsoft.com/office/officeart/2005/8/layout/cycle2"/>
    <dgm:cxn modelId="{820E4D64-233E-4C71-8102-EBF242A4DEB0}" type="presOf" srcId="{408B5376-10EF-41B2-8B44-EB24213DA5A2}" destId="{6472F972-615B-447C-B1EA-40940A6EFB60}" srcOrd="0" destOrd="0" presId="urn:microsoft.com/office/officeart/2005/8/layout/cycle2"/>
    <dgm:cxn modelId="{4547A966-1041-4323-AA46-2F162EA01286}" type="presOf" srcId="{0CB24C91-25D1-469C-BE74-34559F6F785A}" destId="{BF031E8F-DCE4-4673-BB7D-C505C7BC8753}" srcOrd="0" destOrd="0" presId="urn:microsoft.com/office/officeart/2005/8/layout/cycle2"/>
    <dgm:cxn modelId="{863F5747-DCAA-4D4B-AC6C-618B4CDD44CC}" srcId="{F9B9F1C8-E5DD-4D40-918F-A0170D39BA2E}" destId="{7C82FA8C-02EE-4441-ACEF-EDCC10F61B67}" srcOrd="0" destOrd="0" parTransId="{5D58DD54-D71A-487E-81F1-D7EA1FF4D96E}" sibTransId="{D7E92D34-213B-4F6D-BE54-4F48798D3254}"/>
    <dgm:cxn modelId="{B4C98E80-DBAE-4BF6-8A6C-E7AB577B6BB1}" type="presOf" srcId="{B72FBB34-F61D-4211-B459-729F7A0F7FE7}" destId="{7B43B202-7A84-4113-9691-7516AF31DE35}" srcOrd="1" destOrd="0" presId="urn:microsoft.com/office/officeart/2005/8/layout/cycle2"/>
    <dgm:cxn modelId="{500C4EA4-411E-4F3D-849F-193A1143EA1D}" type="presOf" srcId="{D7E92D34-213B-4F6D-BE54-4F48798D3254}" destId="{981C139A-7245-486E-A45D-3CE55E4F90A7}" srcOrd="0" destOrd="0" presId="urn:microsoft.com/office/officeart/2005/8/layout/cycle2"/>
    <dgm:cxn modelId="{71B447C1-0B7E-47BF-9E19-660B294D9FEA}" type="presOf" srcId="{4D182628-1D7F-4A02-97E5-7C836970335A}" destId="{DACF75FB-ABBC-447D-AD44-EF27FCF67AE4}" srcOrd="0" destOrd="0" presId="urn:microsoft.com/office/officeart/2005/8/layout/cycle2"/>
    <dgm:cxn modelId="{958361E7-E511-4D2D-B235-F848F1D9E75B}" type="presOf" srcId="{F9B9F1C8-E5DD-4D40-918F-A0170D39BA2E}" destId="{7BDE43C3-86AF-4CB6-9428-0E0DAC5DEE0C}" srcOrd="0" destOrd="0" presId="urn:microsoft.com/office/officeart/2005/8/layout/cycle2"/>
    <dgm:cxn modelId="{24F27E16-065C-4E46-8174-7A9EF0AE76BC}" type="presParOf" srcId="{7BDE43C3-86AF-4CB6-9428-0E0DAC5DEE0C}" destId="{B295E90A-733E-4D2B-979F-FC8F417EE630}" srcOrd="0" destOrd="0" presId="urn:microsoft.com/office/officeart/2005/8/layout/cycle2"/>
    <dgm:cxn modelId="{12C77522-5010-44C9-B2F3-1AB6115355E7}" type="presParOf" srcId="{7BDE43C3-86AF-4CB6-9428-0E0DAC5DEE0C}" destId="{981C139A-7245-486E-A45D-3CE55E4F90A7}" srcOrd="1" destOrd="0" presId="urn:microsoft.com/office/officeart/2005/8/layout/cycle2"/>
    <dgm:cxn modelId="{B7AE2C5F-D8A8-4707-B633-924D1E4F276A}" type="presParOf" srcId="{981C139A-7245-486E-A45D-3CE55E4F90A7}" destId="{79FE44FF-31F8-43A1-8445-55574BD303DF}" srcOrd="0" destOrd="0" presId="urn:microsoft.com/office/officeart/2005/8/layout/cycle2"/>
    <dgm:cxn modelId="{1AEE88BD-B2D7-4B4C-8DCC-B9D96CFBD23E}" type="presParOf" srcId="{7BDE43C3-86AF-4CB6-9428-0E0DAC5DEE0C}" destId="{DACF75FB-ABBC-447D-AD44-EF27FCF67AE4}" srcOrd="2" destOrd="0" presId="urn:microsoft.com/office/officeart/2005/8/layout/cycle2"/>
    <dgm:cxn modelId="{FB73B3AA-8AC7-41B7-BF4C-6A5245727ADB}" type="presParOf" srcId="{7BDE43C3-86AF-4CB6-9428-0E0DAC5DEE0C}" destId="{542DFA13-53B7-492F-A33D-BEB4E2995907}" srcOrd="3" destOrd="0" presId="urn:microsoft.com/office/officeart/2005/8/layout/cycle2"/>
    <dgm:cxn modelId="{EE14AF55-9F9B-4D19-9C3F-F4F7680412AE}" type="presParOf" srcId="{542DFA13-53B7-492F-A33D-BEB4E2995907}" destId="{7B43B202-7A84-4113-9691-7516AF31DE35}" srcOrd="0" destOrd="0" presId="urn:microsoft.com/office/officeart/2005/8/layout/cycle2"/>
    <dgm:cxn modelId="{56F8FD76-AB06-4300-AD14-B0330F266E56}" type="presParOf" srcId="{7BDE43C3-86AF-4CB6-9428-0E0DAC5DEE0C}" destId="{BF031E8F-DCE4-4673-BB7D-C505C7BC8753}" srcOrd="4" destOrd="0" presId="urn:microsoft.com/office/officeart/2005/8/layout/cycle2"/>
    <dgm:cxn modelId="{596A96A6-79C6-4D35-A00D-DB22494FAF02}" type="presParOf" srcId="{7BDE43C3-86AF-4CB6-9428-0E0DAC5DEE0C}" destId="{6472F972-615B-447C-B1EA-40940A6EFB60}" srcOrd="5" destOrd="0" presId="urn:microsoft.com/office/officeart/2005/8/layout/cycle2"/>
    <dgm:cxn modelId="{14C864EF-0059-4B03-A785-9FD2C8F60896}" type="presParOf" srcId="{6472F972-615B-447C-B1EA-40940A6EFB60}" destId="{6B0C28ED-D051-4C5F-B130-AC3124984BF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9F1C8-E5DD-4D40-918F-A0170D39BA2E}"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kumimoji="1" lang="ja-JP" altLang="en-US"/>
        </a:p>
      </dgm:t>
    </dgm:pt>
    <dgm:pt modelId="{7C82FA8C-02EE-4441-ACEF-EDCC10F61B67}">
      <dgm:prSet phldrT="[テキスト]" custT="1"/>
      <dgm:spPr>
        <a:xfrm>
          <a:off x="880381" y="10170"/>
          <a:ext cx="2559944" cy="1725751"/>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nSpc>
              <a:spcPct val="100000"/>
            </a:lnSpc>
            <a:spcAft>
              <a:spcPts val="0"/>
            </a:spcAft>
          </a:pPr>
          <a:r>
            <a:rPr kumimoji="1" lang="ja-JP" altLang="en-US" sz="28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原単位</a:t>
          </a:r>
          <a:endParaRPr kumimoji="1" lang="en-US" altLang="ja-JP" sz="28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lnSpc>
              <a:spcPct val="100000"/>
            </a:lnSpc>
            <a:spcAft>
              <a:spcPts val="0"/>
            </a:spcAft>
          </a:pPr>
          <a:r>
            <a:rPr kumimoji="1" lang="ja-JP" altLang="en-US" sz="28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から排出量を推計</a:t>
          </a:r>
        </a:p>
      </dgm:t>
    </dgm:pt>
    <dgm:pt modelId="{5D58DD54-D71A-487E-81F1-D7EA1FF4D96E}" type="parTrans" cxnId="{863F5747-DCAA-4D4B-AC6C-618B4CDD44CC}">
      <dgm:prSet/>
      <dgm:spPr/>
      <dgm:t>
        <a:bodyPr/>
        <a:lstStyle/>
        <a:p>
          <a:endParaRPr kumimoji="1" lang="ja-JP" altLang="en-US"/>
        </a:p>
      </dgm:t>
    </dgm:pt>
    <dgm:pt modelId="{D7E92D34-213B-4F6D-BE54-4F48798D3254}" type="sibTrans" cxnId="{863F5747-DCAA-4D4B-AC6C-618B4CDD44CC}">
      <dgm:prSet/>
      <dgm:spPr>
        <a:xfrm rot="3600000">
          <a:off x="2606575" y="1722607"/>
          <a:ext cx="424817" cy="582441"/>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4D182628-1D7F-4A02-97E5-7C836970335A}">
      <dgm:prSet phldrT="[テキスト]" custT="1"/>
      <dgm:spPr>
        <a:xfrm>
          <a:off x="2593943" y="2255714"/>
          <a:ext cx="1725751" cy="1725751"/>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endParaRPr kumimoji="1" lang="ja-JP" altLang="en-US" sz="3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gm:t>
    </dgm:pt>
    <dgm:pt modelId="{73C31EAD-38BD-4348-9256-6268C5B01D14}" type="parTrans" cxnId="{69B44430-5863-4989-B8F6-EB586A920DDD}">
      <dgm:prSet/>
      <dgm:spPr/>
      <dgm:t>
        <a:bodyPr/>
        <a:lstStyle/>
        <a:p>
          <a:endParaRPr kumimoji="1" lang="ja-JP" altLang="en-US"/>
        </a:p>
      </dgm:t>
    </dgm:pt>
    <dgm:pt modelId="{B72FBB34-F61D-4211-B459-729F7A0F7FE7}" type="sibTrans" cxnId="{69B44430-5863-4989-B8F6-EB586A920DDD}">
      <dgm:prSet/>
      <dgm:spPr>
        <a:xfrm rot="10821861">
          <a:off x="2027182" y="3050943"/>
          <a:ext cx="203461" cy="45721"/>
        </a:xfrm>
        <a:solidFill>
          <a:sysClr val="windowText" lastClr="000000">
            <a:tint val="60000"/>
            <a:hueOff val="0"/>
            <a:satOff val="0"/>
            <a:lumOff val="0"/>
            <a:alphaOff val="0"/>
          </a:sysClr>
        </a:solidFill>
        <a:ln>
          <a:noFill/>
        </a:ln>
        <a:effectLst/>
      </dgm:spPr>
      <dgm:t>
        <a:bodyPr/>
        <a:lstStyle/>
        <a:p>
          <a:endParaRPr kumimoji="1" lang="ja-JP" altLang="en-US" dirty="0">
            <a:solidFill>
              <a:sysClr val="windowText" lastClr="000000">
                <a:hueOff val="0"/>
                <a:satOff val="0"/>
                <a:lumOff val="0"/>
                <a:alphaOff val="0"/>
              </a:sysClr>
            </a:solidFill>
            <a:latin typeface="Arial"/>
            <a:ea typeface="HGSｺﾞｼｯｸM"/>
            <a:cs typeface="+mn-cs"/>
          </a:endParaRPr>
        </a:p>
      </dgm:t>
    </dgm:pt>
    <dgm:pt modelId="{0CB24C91-25D1-469C-BE74-34559F6F785A}">
      <dgm:prSet phldrT="[テキスト]" custT="1"/>
      <dgm:spPr>
        <a:xfrm>
          <a:off x="1009" y="2239225"/>
          <a:ext cx="1725751" cy="1725751"/>
        </a:xfrm>
        <a:noFill/>
        <a:ln w="25400" cap="flat" cmpd="sng" algn="ctr">
          <a:solidFill>
            <a:sysClr val="windowText" lastClr="000000">
              <a:shade val="80000"/>
              <a:hueOff val="0"/>
              <a:satOff val="0"/>
              <a:lumOff val="0"/>
              <a:alphaOff val="0"/>
            </a:sysClr>
          </a:solidFill>
          <a:prstDash val="solid"/>
        </a:ln>
        <a:effectLst/>
      </dgm:spPr>
      <dgm:t>
        <a:bodyPr/>
        <a:lstStyle/>
        <a:p>
          <a:pPr>
            <a:spcAft>
              <a:spcPts val="0"/>
            </a:spcAft>
          </a:pPr>
          <a:r>
            <a:rPr kumimoji="1" lang="ja-JP" altLang="en-US"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削減効果が排出量に反映され</a:t>
          </a:r>
          <a:endParaRPr kumimoji="1" lang="en-US" altLang="ja-JP"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a:spcAft>
              <a:spcPts val="0"/>
            </a:spcAft>
          </a:pPr>
          <a:r>
            <a:rPr kumimoji="1" lang="ja-JP" altLang="en-US" sz="2000" b="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にくい</a:t>
          </a:r>
        </a:p>
      </dgm:t>
    </dgm:pt>
    <dgm:pt modelId="{46B361E2-56FA-484E-A829-F45214B73FEE}" type="parTrans" cxnId="{5CD7021C-544B-4564-8F33-2F61291110D3}">
      <dgm:prSet/>
      <dgm:spPr/>
      <dgm:t>
        <a:bodyPr/>
        <a:lstStyle/>
        <a:p>
          <a:endParaRPr kumimoji="1" lang="ja-JP" altLang="en-US"/>
        </a:p>
      </dgm:t>
    </dgm:pt>
    <dgm:pt modelId="{408B5376-10EF-41B2-8B44-EB24213DA5A2}" type="sibTrans" cxnId="{5CD7021C-544B-4564-8F33-2F61291110D3}">
      <dgm:prSet/>
      <dgm:spPr>
        <a:xfrm rot="10810994">
          <a:off x="1884078" y="2828199"/>
          <a:ext cx="416824" cy="582441"/>
        </a:xfrm>
        <a:solidFill>
          <a:sysClr val="windowText" lastClr="000000"/>
        </a:solidFill>
        <a:ln>
          <a:noFill/>
        </a:ln>
        <a:effectLst/>
      </dgm:spPr>
      <dgm:t>
        <a:bodyPr/>
        <a:lstStyle/>
        <a:p>
          <a:endParaRPr kumimoji="1" lang="ja-JP" altLang="en-US" dirty="0">
            <a:solidFill>
              <a:sysClr val="windowText" lastClr="000000">
                <a:hueOff val="0"/>
                <a:satOff val="0"/>
                <a:lumOff val="0"/>
                <a:alphaOff val="0"/>
              </a:sysClr>
            </a:solidFill>
            <a:effectLst/>
            <a:latin typeface="Arial"/>
            <a:ea typeface="HGSｺﾞｼｯｸM"/>
            <a:cs typeface="+mn-cs"/>
          </a:endParaRPr>
        </a:p>
      </dgm:t>
    </dgm:pt>
    <dgm:pt modelId="{7BDE43C3-86AF-4CB6-9428-0E0DAC5DEE0C}" type="pres">
      <dgm:prSet presAssocID="{F9B9F1C8-E5DD-4D40-918F-A0170D39BA2E}" presName="cycle" presStyleCnt="0">
        <dgm:presLayoutVars>
          <dgm:dir/>
          <dgm:resizeHandles val="exact"/>
        </dgm:presLayoutVars>
      </dgm:prSet>
      <dgm:spPr/>
    </dgm:pt>
    <dgm:pt modelId="{B295E90A-733E-4D2B-979F-FC8F417EE630}" type="pres">
      <dgm:prSet presAssocID="{7C82FA8C-02EE-4441-ACEF-EDCC10F61B67}" presName="node" presStyleLbl="node1" presStyleIdx="0" presStyleCnt="3" custScaleX="148338">
        <dgm:presLayoutVars>
          <dgm:bulletEnabled val="1"/>
        </dgm:presLayoutVars>
      </dgm:prSet>
      <dgm:spPr>
        <a:prstGeom prst="ellipse">
          <a:avLst/>
        </a:prstGeom>
      </dgm:spPr>
    </dgm:pt>
    <dgm:pt modelId="{981C139A-7245-486E-A45D-3CE55E4F90A7}" type="pres">
      <dgm:prSet presAssocID="{D7E92D34-213B-4F6D-BE54-4F48798D3254}" presName="sibTrans" presStyleLbl="sibTrans2D1" presStyleIdx="0" presStyleCnt="3"/>
      <dgm:spPr>
        <a:prstGeom prst="rightArrow">
          <a:avLst>
            <a:gd name="adj1" fmla="val 60000"/>
            <a:gd name="adj2" fmla="val 50000"/>
          </a:avLst>
        </a:prstGeom>
      </dgm:spPr>
    </dgm:pt>
    <dgm:pt modelId="{79FE44FF-31F8-43A1-8445-55574BD303DF}" type="pres">
      <dgm:prSet presAssocID="{D7E92D34-213B-4F6D-BE54-4F48798D3254}" presName="connectorText" presStyleLbl="sibTrans2D1" presStyleIdx="0" presStyleCnt="3"/>
      <dgm:spPr/>
    </dgm:pt>
    <dgm:pt modelId="{DACF75FB-ABBC-447D-AD44-EF27FCF67AE4}" type="pres">
      <dgm:prSet presAssocID="{4D182628-1D7F-4A02-97E5-7C836970335A}" presName="node" presStyleLbl="node1" presStyleIdx="1" presStyleCnt="3">
        <dgm:presLayoutVars>
          <dgm:bulletEnabled val="1"/>
        </dgm:presLayoutVars>
      </dgm:prSet>
      <dgm:spPr>
        <a:prstGeom prst="ellipse">
          <a:avLst/>
        </a:prstGeom>
      </dgm:spPr>
    </dgm:pt>
    <dgm:pt modelId="{542DFA13-53B7-492F-A33D-BEB4E2995907}" type="pres">
      <dgm:prSet presAssocID="{B72FBB34-F61D-4211-B459-729F7A0F7FE7}" presName="sibTrans" presStyleLbl="sibTrans2D1" presStyleIdx="1" presStyleCnt="3" custScaleX="44266" custScaleY="7850" custLinFactNeighborX="-9670" custLinFactNeighborY="-6288"/>
      <dgm:spPr>
        <a:prstGeom prst="rightArrow">
          <a:avLst>
            <a:gd name="adj1" fmla="val 60000"/>
            <a:gd name="adj2" fmla="val 50000"/>
          </a:avLst>
        </a:prstGeom>
      </dgm:spPr>
    </dgm:pt>
    <dgm:pt modelId="{7B43B202-7A84-4113-9691-7516AF31DE35}" type="pres">
      <dgm:prSet presAssocID="{B72FBB34-F61D-4211-B459-729F7A0F7FE7}" presName="connectorText" presStyleLbl="sibTrans2D1" presStyleIdx="1" presStyleCnt="3"/>
      <dgm:spPr/>
    </dgm:pt>
    <dgm:pt modelId="{BF031E8F-DCE4-4673-BB7D-C505C7BC8753}" type="pres">
      <dgm:prSet presAssocID="{0CB24C91-25D1-469C-BE74-34559F6F785A}" presName="node" presStyleLbl="node1" presStyleIdx="2" presStyleCnt="3" custRadScaleRad="99454" custRadScaleInc="916">
        <dgm:presLayoutVars>
          <dgm:bulletEnabled val="1"/>
        </dgm:presLayoutVars>
      </dgm:prSet>
      <dgm:spPr>
        <a:prstGeom prst="ellipse">
          <a:avLst/>
        </a:prstGeom>
      </dgm:spPr>
    </dgm:pt>
    <dgm:pt modelId="{6472F972-615B-447C-B1EA-40940A6EFB60}" type="pres">
      <dgm:prSet presAssocID="{408B5376-10EF-41B2-8B44-EB24213DA5A2}" presName="sibTrans" presStyleLbl="sibTrans2D1" presStyleIdx="2" presStyleCnt="3" custAng="14400000" custLinFactX="44667" custLinFactY="87646" custLinFactNeighborX="100000" custLinFactNeighborY="100000"/>
      <dgm:spPr>
        <a:prstGeom prst="rightArrow">
          <a:avLst>
            <a:gd name="adj1" fmla="val 60000"/>
            <a:gd name="adj2" fmla="val 50000"/>
          </a:avLst>
        </a:prstGeom>
      </dgm:spPr>
    </dgm:pt>
    <dgm:pt modelId="{6B0C28ED-D051-4C5F-B130-AC3124984BF1}" type="pres">
      <dgm:prSet presAssocID="{408B5376-10EF-41B2-8B44-EB24213DA5A2}" presName="connectorText" presStyleLbl="sibTrans2D1" presStyleIdx="2" presStyleCnt="3"/>
      <dgm:spPr/>
    </dgm:pt>
  </dgm:ptLst>
  <dgm:cxnLst>
    <dgm:cxn modelId="{AAB0A001-4A13-4A59-B7C6-0EF2F64D06BA}" type="presOf" srcId="{408B5376-10EF-41B2-8B44-EB24213DA5A2}" destId="{6B0C28ED-D051-4C5F-B130-AC3124984BF1}" srcOrd="1" destOrd="0" presId="urn:microsoft.com/office/officeart/2005/8/layout/cycle2"/>
    <dgm:cxn modelId="{6059C107-BADD-4DAC-B778-16A639B739AF}" type="presOf" srcId="{B72FBB34-F61D-4211-B459-729F7A0F7FE7}" destId="{7B43B202-7A84-4113-9691-7516AF31DE35}" srcOrd="1" destOrd="0" presId="urn:microsoft.com/office/officeart/2005/8/layout/cycle2"/>
    <dgm:cxn modelId="{1AE58C14-6009-4BA6-91DC-94B2118BD653}" type="presOf" srcId="{D7E92D34-213B-4F6D-BE54-4F48798D3254}" destId="{79FE44FF-31F8-43A1-8445-55574BD303DF}" srcOrd="1" destOrd="0" presId="urn:microsoft.com/office/officeart/2005/8/layout/cycle2"/>
    <dgm:cxn modelId="{5CD7021C-544B-4564-8F33-2F61291110D3}" srcId="{F9B9F1C8-E5DD-4D40-918F-A0170D39BA2E}" destId="{0CB24C91-25D1-469C-BE74-34559F6F785A}" srcOrd="2" destOrd="0" parTransId="{46B361E2-56FA-484E-A829-F45214B73FEE}" sibTransId="{408B5376-10EF-41B2-8B44-EB24213DA5A2}"/>
    <dgm:cxn modelId="{69B44430-5863-4989-B8F6-EB586A920DDD}" srcId="{F9B9F1C8-E5DD-4D40-918F-A0170D39BA2E}" destId="{4D182628-1D7F-4A02-97E5-7C836970335A}" srcOrd="1" destOrd="0" parTransId="{73C31EAD-38BD-4348-9256-6268C5B01D14}" sibTransId="{B72FBB34-F61D-4211-B459-729F7A0F7FE7}"/>
    <dgm:cxn modelId="{7DB1803B-DD56-459D-85DA-BAED787B5967}" type="presOf" srcId="{408B5376-10EF-41B2-8B44-EB24213DA5A2}" destId="{6472F972-615B-447C-B1EA-40940A6EFB60}" srcOrd="0" destOrd="0" presId="urn:microsoft.com/office/officeart/2005/8/layout/cycle2"/>
    <dgm:cxn modelId="{7B211344-B62E-43E7-82A1-BE62990866C1}" type="presOf" srcId="{7C82FA8C-02EE-4441-ACEF-EDCC10F61B67}" destId="{B295E90A-733E-4D2B-979F-FC8F417EE630}" srcOrd="0" destOrd="0" presId="urn:microsoft.com/office/officeart/2005/8/layout/cycle2"/>
    <dgm:cxn modelId="{863F5747-DCAA-4D4B-AC6C-618B4CDD44CC}" srcId="{F9B9F1C8-E5DD-4D40-918F-A0170D39BA2E}" destId="{7C82FA8C-02EE-4441-ACEF-EDCC10F61B67}" srcOrd="0" destOrd="0" parTransId="{5D58DD54-D71A-487E-81F1-D7EA1FF4D96E}" sibTransId="{D7E92D34-213B-4F6D-BE54-4F48798D3254}"/>
    <dgm:cxn modelId="{46849598-9949-472D-8BBD-79091BFE6C89}" type="presOf" srcId="{F9B9F1C8-E5DD-4D40-918F-A0170D39BA2E}" destId="{7BDE43C3-86AF-4CB6-9428-0E0DAC5DEE0C}" srcOrd="0" destOrd="0" presId="urn:microsoft.com/office/officeart/2005/8/layout/cycle2"/>
    <dgm:cxn modelId="{DB1F75A4-51C6-42A0-889F-140FE9F9353E}" type="presOf" srcId="{D7E92D34-213B-4F6D-BE54-4F48798D3254}" destId="{981C139A-7245-486E-A45D-3CE55E4F90A7}" srcOrd="0" destOrd="0" presId="urn:microsoft.com/office/officeart/2005/8/layout/cycle2"/>
    <dgm:cxn modelId="{F101B3A5-0E3C-464F-9BC9-DD66EC9E10FD}" type="presOf" srcId="{B72FBB34-F61D-4211-B459-729F7A0F7FE7}" destId="{542DFA13-53B7-492F-A33D-BEB4E2995907}" srcOrd="0" destOrd="0" presId="urn:microsoft.com/office/officeart/2005/8/layout/cycle2"/>
    <dgm:cxn modelId="{30FF89B5-7D0A-4FA5-A5B3-9A50BF751251}" type="presOf" srcId="{4D182628-1D7F-4A02-97E5-7C836970335A}" destId="{DACF75FB-ABBC-447D-AD44-EF27FCF67AE4}" srcOrd="0" destOrd="0" presId="urn:microsoft.com/office/officeart/2005/8/layout/cycle2"/>
    <dgm:cxn modelId="{BA78D6C8-9B22-4D81-A346-E6C94FB0CFE7}" type="presOf" srcId="{0CB24C91-25D1-469C-BE74-34559F6F785A}" destId="{BF031E8F-DCE4-4673-BB7D-C505C7BC8753}" srcOrd="0" destOrd="0" presId="urn:microsoft.com/office/officeart/2005/8/layout/cycle2"/>
    <dgm:cxn modelId="{61450B5C-C8F9-448E-9164-966EEFC2A39C}" type="presParOf" srcId="{7BDE43C3-86AF-4CB6-9428-0E0DAC5DEE0C}" destId="{B295E90A-733E-4D2B-979F-FC8F417EE630}" srcOrd="0" destOrd="0" presId="urn:microsoft.com/office/officeart/2005/8/layout/cycle2"/>
    <dgm:cxn modelId="{45214C85-ADA7-4B85-887B-3D4AB9A64F81}" type="presParOf" srcId="{7BDE43C3-86AF-4CB6-9428-0E0DAC5DEE0C}" destId="{981C139A-7245-486E-A45D-3CE55E4F90A7}" srcOrd="1" destOrd="0" presId="urn:microsoft.com/office/officeart/2005/8/layout/cycle2"/>
    <dgm:cxn modelId="{CED201A0-2AD9-4AB0-AD57-AA14E09DA1E6}" type="presParOf" srcId="{981C139A-7245-486E-A45D-3CE55E4F90A7}" destId="{79FE44FF-31F8-43A1-8445-55574BD303DF}" srcOrd="0" destOrd="0" presId="urn:microsoft.com/office/officeart/2005/8/layout/cycle2"/>
    <dgm:cxn modelId="{E892722A-B393-4BCC-BC02-2AB81B21276B}" type="presParOf" srcId="{7BDE43C3-86AF-4CB6-9428-0E0DAC5DEE0C}" destId="{DACF75FB-ABBC-447D-AD44-EF27FCF67AE4}" srcOrd="2" destOrd="0" presId="urn:microsoft.com/office/officeart/2005/8/layout/cycle2"/>
    <dgm:cxn modelId="{673DC1AC-44B6-473D-B81D-97D6A2A97806}" type="presParOf" srcId="{7BDE43C3-86AF-4CB6-9428-0E0DAC5DEE0C}" destId="{542DFA13-53B7-492F-A33D-BEB4E2995907}" srcOrd="3" destOrd="0" presId="urn:microsoft.com/office/officeart/2005/8/layout/cycle2"/>
    <dgm:cxn modelId="{20D3BF4B-3B07-4B51-8326-293EBE8B6123}" type="presParOf" srcId="{542DFA13-53B7-492F-A33D-BEB4E2995907}" destId="{7B43B202-7A84-4113-9691-7516AF31DE35}" srcOrd="0" destOrd="0" presId="urn:microsoft.com/office/officeart/2005/8/layout/cycle2"/>
    <dgm:cxn modelId="{0C16F799-166B-4FC6-BE3E-EA769B73966F}" type="presParOf" srcId="{7BDE43C3-86AF-4CB6-9428-0E0DAC5DEE0C}" destId="{BF031E8F-DCE4-4673-BB7D-C505C7BC8753}" srcOrd="4" destOrd="0" presId="urn:microsoft.com/office/officeart/2005/8/layout/cycle2"/>
    <dgm:cxn modelId="{D0347BCD-4F13-4984-881F-410B0A16E0E5}" type="presParOf" srcId="{7BDE43C3-86AF-4CB6-9428-0E0DAC5DEE0C}" destId="{6472F972-615B-447C-B1EA-40940A6EFB60}" srcOrd="5" destOrd="0" presId="urn:microsoft.com/office/officeart/2005/8/layout/cycle2"/>
    <dgm:cxn modelId="{AD42CBAD-17DE-4DA9-BA27-FFC7289FF3BB}" type="presParOf" srcId="{6472F972-615B-447C-B1EA-40940A6EFB60}" destId="{6B0C28ED-D051-4C5F-B130-AC3124984BF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E90A-733E-4D2B-979F-FC8F417EE630}">
      <dsp:nvSpPr>
        <dsp:cNvPr id="0" name=""/>
        <dsp:cNvSpPr/>
      </dsp:nvSpPr>
      <dsp:spPr>
        <a:xfrm>
          <a:off x="668634" y="91468"/>
          <a:ext cx="2312127" cy="1652899"/>
        </a:xfrm>
        <a:prstGeom prst="ellipse">
          <a:avLst/>
        </a:prstGeom>
        <a:solidFill>
          <a:sysClr val="window" lastClr="FFFFFF">
            <a:hueOff val="0"/>
            <a:satOff val="0"/>
            <a:lumOff val="0"/>
            <a:alphaOff val="0"/>
          </a:sysClr>
        </a:solidFill>
        <a:ln w="25400"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100000"/>
            </a:lnSpc>
            <a:spcBef>
              <a:spcPct val="0"/>
            </a:spcBef>
            <a:spcAft>
              <a:spcPts val="0"/>
            </a:spcAft>
            <a:buNone/>
          </a:pPr>
          <a:r>
            <a:rPr kumimoji="1" lang="ja-JP" altLang="en-US" sz="26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一次データ</a:t>
          </a:r>
          <a:endParaRPr kumimoji="1" lang="en-US" altLang="ja-JP" sz="26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marL="0" lvl="0" indent="0" algn="ctr" defTabSz="1155700">
            <a:lnSpc>
              <a:spcPct val="100000"/>
            </a:lnSpc>
            <a:spcBef>
              <a:spcPct val="0"/>
            </a:spcBef>
            <a:spcAft>
              <a:spcPts val="0"/>
            </a:spcAft>
            <a:buNone/>
          </a:pPr>
          <a:r>
            <a:rPr kumimoji="1" lang="ja-JP" altLang="en-US" sz="26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から排出量を算定</a:t>
          </a:r>
        </a:p>
      </dsp:txBody>
      <dsp:txXfrm>
        <a:off x="1007237" y="333529"/>
        <a:ext cx="1634921" cy="1168777"/>
      </dsp:txXfrm>
    </dsp:sp>
    <dsp:sp modelId="{981C139A-7245-486E-A45D-3CE55E4F90A7}">
      <dsp:nvSpPr>
        <dsp:cNvPr id="0" name=""/>
        <dsp:cNvSpPr/>
      </dsp:nvSpPr>
      <dsp:spPr>
        <a:xfrm rot="3600000">
          <a:off x="2254077" y="1655069"/>
          <a:ext cx="275131" cy="489654"/>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kumimoji="1" lang="ja-JP" altLang="en-US" sz="2200" kern="1200" dirty="0">
            <a:solidFill>
              <a:sysClr val="windowText" lastClr="000000">
                <a:hueOff val="0"/>
                <a:satOff val="0"/>
                <a:lumOff val="0"/>
                <a:alphaOff val="0"/>
              </a:sysClr>
            </a:solidFill>
            <a:latin typeface="Arial"/>
            <a:ea typeface="HGSｺﾞｼｯｸM"/>
            <a:cs typeface="+mn-cs"/>
          </a:endParaRPr>
        </a:p>
      </dsp:txBody>
      <dsp:txXfrm>
        <a:off x="2274712" y="1717260"/>
        <a:ext cx="192592" cy="293792"/>
      </dsp:txXfrm>
    </dsp:sp>
    <dsp:sp modelId="{DACF75FB-ABBC-447D-AD44-EF27FCF67AE4}">
      <dsp:nvSpPr>
        <dsp:cNvPr id="0" name=""/>
        <dsp:cNvSpPr/>
      </dsp:nvSpPr>
      <dsp:spPr>
        <a:xfrm>
          <a:off x="2101000" y="2037783"/>
          <a:ext cx="1627350" cy="1536064"/>
        </a:xfrm>
        <a:prstGeom prst="ellipse">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endParaRPr kumimoji="1" lang="ja-JP" altLang="en-US" sz="200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2339320" y="2262734"/>
        <a:ext cx="1150710" cy="1086162"/>
      </dsp:txXfrm>
    </dsp:sp>
    <dsp:sp modelId="{542DFA13-53B7-492F-A33D-BEB4E2995907}">
      <dsp:nvSpPr>
        <dsp:cNvPr id="0" name=""/>
        <dsp:cNvSpPr/>
      </dsp:nvSpPr>
      <dsp:spPr>
        <a:xfrm rot="10800000">
          <a:off x="1699299" y="2560988"/>
          <a:ext cx="283868" cy="489654"/>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kumimoji="1" lang="ja-JP" altLang="en-US" sz="2200" kern="1200" dirty="0">
            <a:solidFill>
              <a:sysClr val="windowText" lastClr="000000">
                <a:hueOff val="0"/>
                <a:satOff val="0"/>
                <a:lumOff val="0"/>
                <a:alphaOff val="0"/>
              </a:sysClr>
            </a:solidFill>
            <a:latin typeface="Arial"/>
            <a:ea typeface="HGSｺﾞｼｯｸM"/>
            <a:cs typeface="+mn-cs"/>
          </a:endParaRPr>
        </a:p>
      </dsp:txBody>
      <dsp:txXfrm rot="10800000">
        <a:off x="1784459" y="2658919"/>
        <a:ext cx="198708" cy="293792"/>
      </dsp:txXfrm>
    </dsp:sp>
    <dsp:sp modelId="{BF031E8F-DCE4-4673-BB7D-C505C7BC8753}">
      <dsp:nvSpPr>
        <dsp:cNvPr id="0" name=""/>
        <dsp:cNvSpPr/>
      </dsp:nvSpPr>
      <dsp:spPr>
        <a:xfrm>
          <a:off x="-95959" y="2025560"/>
          <a:ext cx="1661358" cy="1560511"/>
        </a:xfrm>
        <a:prstGeom prst="ellipse">
          <a:avLst/>
        </a:prstGeom>
        <a:solidFill>
          <a:srgbClr val="FFFF00"/>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kumimoji="1" lang="ja-JP" altLang="en-US"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a:t>
          </a:r>
          <a:endParaRPr kumimoji="1" lang="en-US" altLang="ja-JP"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marL="0" lvl="0" indent="0" algn="ctr" defTabSz="889000">
            <a:lnSpc>
              <a:spcPct val="90000"/>
            </a:lnSpc>
            <a:spcBef>
              <a:spcPct val="0"/>
            </a:spcBef>
            <a:spcAft>
              <a:spcPts val="0"/>
            </a:spcAft>
            <a:buNone/>
          </a:pPr>
          <a:r>
            <a:rPr kumimoji="1" lang="ja-JP" altLang="en-US"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反映される</a:t>
          </a:r>
        </a:p>
      </dsp:txBody>
      <dsp:txXfrm>
        <a:off x="147341" y="2254092"/>
        <a:ext cx="1174758" cy="1103447"/>
      </dsp:txXfrm>
    </dsp:sp>
    <dsp:sp modelId="{6472F972-615B-447C-B1EA-40940A6EFB60}">
      <dsp:nvSpPr>
        <dsp:cNvPr id="0" name=""/>
        <dsp:cNvSpPr/>
      </dsp:nvSpPr>
      <dsp:spPr>
        <a:xfrm rot="18000000">
          <a:off x="1119336" y="1662635"/>
          <a:ext cx="268094" cy="48965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kumimoji="1" lang="ja-JP" altLang="en-US" sz="2200" kern="1200" dirty="0">
            <a:solidFill>
              <a:sysClr val="windowText" lastClr="000000">
                <a:hueOff val="0"/>
                <a:satOff val="0"/>
                <a:lumOff val="0"/>
                <a:alphaOff val="0"/>
              </a:sysClr>
            </a:solidFill>
            <a:latin typeface="Arial"/>
            <a:ea typeface="HGSｺﾞｼｯｸM"/>
            <a:cs typeface="+mn-cs"/>
          </a:endParaRPr>
        </a:p>
      </dsp:txBody>
      <dsp:txXfrm>
        <a:off x="1139443" y="1795392"/>
        <a:ext cx="187666" cy="293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E90A-733E-4D2B-979F-FC8F417EE630}">
      <dsp:nvSpPr>
        <dsp:cNvPr id="0" name=""/>
        <dsp:cNvSpPr/>
      </dsp:nvSpPr>
      <dsp:spPr>
        <a:xfrm>
          <a:off x="798665" y="9226"/>
          <a:ext cx="2322335" cy="1565570"/>
        </a:xfrm>
        <a:prstGeom prst="ellipse">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kumimoji="1" lang="ja-JP" altLang="en-US" sz="28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原単位</a:t>
          </a:r>
          <a:endParaRPr kumimoji="1" lang="en-US" altLang="ja-JP" sz="28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marL="0" lvl="0" indent="0" algn="ctr" defTabSz="1244600">
            <a:lnSpc>
              <a:spcPct val="100000"/>
            </a:lnSpc>
            <a:spcBef>
              <a:spcPct val="0"/>
            </a:spcBef>
            <a:spcAft>
              <a:spcPts val="0"/>
            </a:spcAft>
            <a:buNone/>
          </a:pPr>
          <a:r>
            <a:rPr kumimoji="1" lang="ja-JP" altLang="en-US" sz="28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から排出量を推計</a:t>
          </a:r>
        </a:p>
      </dsp:txBody>
      <dsp:txXfrm>
        <a:off x="1138763" y="238498"/>
        <a:ext cx="1642139" cy="1107026"/>
      </dsp:txXfrm>
    </dsp:sp>
    <dsp:sp modelId="{981C139A-7245-486E-A45D-3CE55E4F90A7}">
      <dsp:nvSpPr>
        <dsp:cNvPr id="0" name=""/>
        <dsp:cNvSpPr/>
      </dsp:nvSpPr>
      <dsp:spPr>
        <a:xfrm rot="3600000">
          <a:off x="2364637" y="1562718"/>
          <a:ext cx="385386" cy="528379"/>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solidFill>
              <a:sysClr val="windowText" lastClr="000000">
                <a:hueOff val="0"/>
                <a:satOff val="0"/>
                <a:lumOff val="0"/>
                <a:alphaOff val="0"/>
              </a:sysClr>
            </a:solidFill>
            <a:latin typeface="Arial"/>
            <a:ea typeface="HGSｺﾞｼｯｸM"/>
            <a:cs typeface="+mn-cs"/>
          </a:endParaRPr>
        </a:p>
      </dsp:txBody>
      <dsp:txXfrm>
        <a:off x="2393541" y="1618331"/>
        <a:ext cx="269770" cy="317027"/>
      </dsp:txXfrm>
    </dsp:sp>
    <dsp:sp modelId="{DACF75FB-ABBC-447D-AD44-EF27FCF67AE4}">
      <dsp:nvSpPr>
        <dsp:cNvPr id="0" name=""/>
        <dsp:cNvSpPr/>
      </dsp:nvSpPr>
      <dsp:spPr>
        <a:xfrm>
          <a:off x="2353178" y="2046343"/>
          <a:ext cx="1565570" cy="1565570"/>
        </a:xfrm>
        <a:prstGeom prst="ellipse">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kumimoji="1" lang="ja-JP" altLang="en-US" sz="320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dsp:txBody>
      <dsp:txXfrm>
        <a:off x="2582450" y="2275615"/>
        <a:ext cx="1107026" cy="1107026"/>
      </dsp:txXfrm>
    </dsp:sp>
    <dsp:sp modelId="{542DFA13-53B7-492F-A33D-BEB4E2995907}">
      <dsp:nvSpPr>
        <dsp:cNvPr id="0" name=""/>
        <dsp:cNvSpPr/>
      </dsp:nvSpPr>
      <dsp:spPr>
        <a:xfrm rot="10821861">
          <a:off x="1839023" y="2767761"/>
          <a:ext cx="184576" cy="41477"/>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dirty="0">
            <a:solidFill>
              <a:sysClr val="windowText" lastClr="000000">
                <a:hueOff val="0"/>
                <a:satOff val="0"/>
                <a:lumOff val="0"/>
                <a:alphaOff val="0"/>
              </a:sysClr>
            </a:solidFill>
            <a:latin typeface="Arial"/>
            <a:ea typeface="HGSｺﾞｼｯｸM"/>
            <a:cs typeface="+mn-cs"/>
          </a:endParaRPr>
        </a:p>
      </dsp:txBody>
      <dsp:txXfrm rot="10800000">
        <a:off x="1851466" y="2776096"/>
        <a:ext cx="172133" cy="24887"/>
      </dsp:txXfrm>
    </dsp:sp>
    <dsp:sp modelId="{BF031E8F-DCE4-4673-BB7D-C505C7BC8753}">
      <dsp:nvSpPr>
        <dsp:cNvPr id="0" name=""/>
        <dsp:cNvSpPr/>
      </dsp:nvSpPr>
      <dsp:spPr>
        <a:xfrm>
          <a:off x="915" y="2031385"/>
          <a:ext cx="1565570" cy="1565570"/>
        </a:xfrm>
        <a:prstGeom prst="ellipse">
          <a:avLst/>
        </a:prstGeom>
        <a:no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kumimoji="1" lang="ja-JP" altLang="en-US"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削減効果が排出量に反映され</a:t>
          </a:r>
          <a:endParaRPr kumimoji="1" lang="en-US" altLang="ja-JP"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endParaRPr>
        </a:p>
        <a:p>
          <a:pPr marL="0" lvl="0" indent="0" algn="ctr" defTabSz="889000">
            <a:lnSpc>
              <a:spcPct val="90000"/>
            </a:lnSpc>
            <a:spcBef>
              <a:spcPct val="0"/>
            </a:spcBef>
            <a:spcAft>
              <a:spcPts val="0"/>
            </a:spcAft>
            <a:buNone/>
          </a:pPr>
          <a:r>
            <a:rPr kumimoji="1" lang="ja-JP" altLang="en-US" sz="2000" b="0" kern="1200" dirty="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n-cs"/>
            </a:rPr>
            <a:t>にくい</a:t>
          </a:r>
        </a:p>
      </dsp:txBody>
      <dsp:txXfrm>
        <a:off x="230187" y="2260657"/>
        <a:ext cx="1107026" cy="1107026"/>
      </dsp:txXfrm>
    </dsp:sp>
    <dsp:sp modelId="{6472F972-615B-447C-B1EA-40940A6EFB60}">
      <dsp:nvSpPr>
        <dsp:cNvPr id="0" name=""/>
        <dsp:cNvSpPr/>
      </dsp:nvSpPr>
      <dsp:spPr>
        <a:xfrm rot="10810994">
          <a:off x="1709202" y="2565691"/>
          <a:ext cx="378135" cy="528379"/>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solidFill>
              <a:sysClr val="windowText" lastClr="000000">
                <a:hueOff val="0"/>
                <a:satOff val="0"/>
                <a:lumOff val="0"/>
                <a:alphaOff val="0"/>
              </a:sysClr>
            </a:solidFill>
            <a:effectLst/>
            <a:latin typeface="Arial"/>
            <a:ea typeface="HGSｺﾞｼｯｸM"/>
            <a:cs typeface="+mn-cs"/>
          </a:endParaRPr>
        </a:p>
      </dsp:txBody>
      <dsp:txXfrm>
        <a:off x="1822642" y="2671548"/>
        <a:ext cx="264695" cy="31702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235242D-1E9E-417E-999E-C9CA0EDA91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D09C790-9DDB-488A-A65B-9B893D945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058874-A074-476D-8EC3-1A4E19A21E5F}" type="datetimeFigureOut">
              <a:rPr kumimoji="1" lang="ja-JP" altLang="en-US" smtClean="0"/>
              <a:t>2021/9/11</a:t>
            </a:fld>
            <a:endParaRPr kumimoji="1" lang="ja-JP" altLang="en-US"/>
          </a:p>
        </p:txBody>
      </p:sp>
      <p:sp>
        <p:nvSpPr>
          <p:cNvPr id="4" name="フッター プレースホルダー 3">
            <a:extLst>
              <a:ext uri="{FF2B5EF4-FFF2-40B4-BE49-F238E27FC236}">
                <a16:creationId xmlns:a16="http://schemas.microsoft.com/office/drawing/2014/main" id="{05197B12-9754-416C-A1E5-215B2ED48D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424E386-6DA5-432A-92AD-DC2919534B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A90D-760C-4D86-A5D5-D29EF729835C}" type="slidenum">
              <a:rPr kumimoji="1" lang="ja-JP" altLang="en-US" smtClean="0"/>
              <a:t>‹#›</a:t>
            </a:fld>
            <a:endParaRPr kumimoji="1" lang="ja-JP" altLang="en-US"/>
          </a:p>
        </p:txBody>
      </p:sp>
    </p:spTree>
    <p:extLst>
      <p:ext uri="{BB962C8B-B14F-4D97-AF65-F5344CB8AC3E}">
        <p14:creationId xmlns:p14="http://schemas.microsoft.com/office/powerpoint/2010/main" val="2926069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B0268-86F5-4953-92ED-6EAB31016ED7}" type="datetimeFigureOut">
              <a:rPr kumimoji="1" lang="ja-JP" altLang="en-US" smtClean="0"/>
              <a:t>2021/9/11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982CD-64D9-4F44-9454-5E9DDAE175C9}" type="slidenum">
              <a:rPr kumimoji="1" lang="ja-JP" altLang="en-US" smtClean="0"/>
              <a:t>‹#›</a:t>
            </a:fld>
            <a:endParaRPr kumimoji="1" lang="ja-JP" altLang="en-US"/>
          </a:p>
        </p:txBody>
      </p:sp>
    </p:spTree>
    <p:extLst>
      <p:ext uri="{BB962C8B-B14F-4D97-AF65-F5344CB8AC3E}">
        <p14:creationId xmlns:p14="http://schemas.microsoft.com/office/powerpoint/2010/main" val="1224448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ghgprotocol.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0</a:t>
            </a:fld>
            <a:endParaRPr kumimoji="1" lang="ja-JP" altLang="en-US"/>
          </a:p>
        </p:txBody>
      </p:sp>
    </p:spTree>
    <p:extLst>
      <p:ext uri="{BB962C8B-B14F-4D97-AF65-F5344CB8AC3E}">
        <p14:creationId xmlns:p14="http://schemas.microsoft.com/office/powerpoint/2010/main" val="209045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温室効果ガスはしばらくは排出が継続し、大気中に蓄積されるため、頑張っても</a:t>
            </a:r>
            <a:r>
              <a:rPr kumimoji="1" lang="en-US" altLang="ja-JP" dirty="0"/>
              <a:t>1.5℃</a:t>
            </a:r>
            <a:r>
              <a:rPr kumimoji="1" lang="ja-JP" altLang="en-US" dirty="0"/>
              <a:t>までは</a:t>
            </a:r>
            <a:r>
              <a:rPr kumimoji="1" lang="en-US" altLang="ja-JP" dirty="0"/>
              <a:t>21</a:t>
            </a:r>
            <a:r>
              <a:rPr kumimoji="1" lang="ja-JP" altLang="en-US" dirty="0"/>
              <a:t>世紀半ばには気温上昇してしまうと想定されています。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しかしそこで温室効果ガスの増加を止め、以降の気温上昇を食い止めるべきである、すなわち「</a:t>
            </a:r>
            <a:r>
              <a:rPr kumimoji="1" lang="en-US" altLang="ja-JP" dirty="0"/>
              <a:t>2050</a:t>
            </a:r>
            <a:r>
              <a:rPr kumimoji="1" lang="ja-JP" altLang="en-US" dirty="0"/>
              <a:t>年でのカーボンニュートラル達成」することが現在の目標となっています。</a:t>
            </a:r>
            <a:br>
              <a:rPr kumimoji="1" lang="en-US" altLang="ja-JP" dirty="0"/>
            </a:br>
            <a:r>
              <a:rPr kumimoji="1" lang="ja-JP" altLang="en-US" dirty="0"/>
              <a:t>それで各国の政府も企業も「</a:t>
            </a:r>
            <a:r>
              <a:rPr lang="en-US" altLang="ja-JP" b="0" i="0" dirty="0">
                <a:solidFill>
                  <a:srgbClr val="5F6368"/>
                </a:solidFill>
                <a:effectLst/>
                <a:latin typeface="arial" panose="020B0604020202020204" pitchFamily="34" charset="0"/>
              </a:rPr>
              <a:t>2050</a:t>
            </a:r>
            <a:r>
              <a:rPr lang="ja-JP" altLang="en-US" b="0" i="0" dirty="0">
                <a:solidFill>
                  <a:srgbClr val="4D5156"/>
                </a:solidFill>
                <a:effectLst/>
                <a:latin typeface="arial" panose="020B0604020202020204" pitchFamily="34" charset="0"/>
              </a:rPr>
              <a:t>年</a:t>
            </a:r>
            <a:r>
              <a:rPr lang="ja-JP" altLang="en-US" b="0" i="0" dirty="0">
                <a:solidFill>
                  <a:srgbClr val="5F6368"/>
                </a:solidFill>
                <a:effectLst/>
                <a:latin typeface="arial" panose="020B0604020202020204" pitchFamily="34" charset="0"/>
              </a:rPr>
              <a:t>カーボンニュートラル</a:t>
            </a:r>
            <a:r>
              <a:rPr lang="ja-JP" altLang="en-US" b="0" i="0" dirty="0">
                <a:solidFill>
                  <a:srgbClr val="4D5156"/>
                </a:solidFill>
                <a:effectLst/>
                <a:latin typeface="arial" panose="020B0604020202020204" pitchFamily="34" charset="0"/>
              </a:rPr>
              <a:t>」を続々と宣言しているのです。</a:t>
            </a:r>
            <a:endParaRPr lang="en-US" altLang="ja-JP"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4D5156"/>
                </a:solidFill>
                <a:effectLst/>
                <a:latin typeface="arial" panose="020B0604020202020204" pitchFamily="34" charset="0"/>
              </a:rPr>
              <a:t>パリ協定の</a:t>
            </a:r>
            <a:r>
              <a:rPr lang="en-US" altLang="ja-JP" b="0" i="0" dirty="0">
                <a:solidFill>
                  <a:srgbClr val="4D5156"/>
                </a:solidFill>
                <a:effectLst/>
                <a:latin typeface="arial" panose="020B0604020202020204" pitchFamily="34" charset="0"/>
              </a:rPr>
              <a:t>2℃</a:t>
            </a:r>
            <a:r>
              <a:rPr lang="ja-JP" altLang="en-US" b="0" i="0" dirty="0">
                <a:solidFill>
                  <a:srgbClr val="4D5156"/>
                </a:solidFill>
                <a:effectLst/>
                <a:latin typeface="arial" panose="020B0604020202020204" pitchFamily="34" charset="0"/>
              </a:rPr>
              <a:t>目標は</a:t>
            </a:r>
            <a:r>
              <a:rPr lang="en-US" altLang="ja-JP" b="0" i="0" dirty="0">
                <a:solidFill>
                  <a:srgbClr val="4D5156"/>
                </a:solidFill>
                <a:effectLst/>
                <a:latin typeface="arial" panose="020B0604020202020204" pitchFamily="34" charset="0"/>
              </a:rPr>
              <a:t>2070</a:t>
            </a:r>
            <a:r>
              <a:rPr lang="ja-JP" altLang="en-US" b="0" i="0" dirty="0">
                <a:solidFill>
                  <a:srgbClr val="4D5156"/>
                </a:solidFill>
                <a:effectLst/>
                <a:latin typeface="arial" panose="020B0604020202020204" pitchFamily="34" charset="0"/>
              </a:rPr>
              <a:t>年前後のカーボンニュートラル達成を目標としていました。そのカーボンニュートラルの達成時期が前倒しされました。</a:t>
            </a:r>
            <a:endParaRPr lang="en-US" altLang="ja-JP"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4D5156"/>
                </a:solidFill>
                <a:effectLst/>
                <a:latin typeface="arial" panose="020B0604020202020204" pitchFamily="34" charset="0"/>
              </a:rPr>
              <a:t>ただし</a:t>
            </a:r>
            <a:r>
              <a:rPr kumimoji="1" lang="en-US" altLang="ja-JP" b="0" i="0" dirty="0">
                <a:solidFill>
                  <a:srgbClr val="4D5156"/>
                </a:solidFill>
                <a:effectLst/>
                <a:latin typeface="arial" panose="020B0604020202020204" pitchFamily="34" charset="0"/>
              </a:rPr>
              <a:t>2050</a:t>
            </a:r>
            <a:r>
              <a:rPr kumimoji="1" lang="ja-JP" altLang="en-US" b="0" i="0" dirty="0">
                <a:solidFill>
                  <a:srgbClr val="4D5156"/>
                </a:solidFill>
                <a:effectLst/>
                <a:latin typeface="arial" panose="020B0604020202020204" pitchFamily="34" charset="0"/>
              </a:rPr>
              <a:t>年にカーボンニュートラル</a:t>
            </a:r>
            <a:r>
              <a:rPr kumimoji="1" lang="en-US" altLang="ja-JP" b="0" i="0" dirty="0">
                <a:solidFill>
                  <a:srgbClr val="4D5156"/>
                </a:solidFill>
                <a:effectLst/>
                <a:latin typeface="arial" panose="020B0604020202020204" pitchFamily="34" charset="0"/>
              </a:rPr>
              <a:t>(</a:t>
            </a:r>
            <a:r>
              <a:rPr kumimoji="1" lang="ja-JP" altLang="en-US" b="0" i="0" dirty="0">
                <a:solidFill>
                  <a:srgbClr val="4D5156"/>
                </a:solidFill>
                <a:effectLst/>
                <a:latin typeface="arial" panose="020B0604020202020204" pitchFamily="34" charset="0"/>
              </a:rPr>
              <a:t>温室効果ガスの増加を止める</a:t>
            </a:r>
            <a:r>
              <a:rPr kumimoji="1" lang="en-US" altLang="ja-JP" b="0" i="0" dirty="0">
                <a:solidFill>
                  <a:srgbClr val="4D5156"/>
                </a:solidFill>
                <a:effectLst/>
                <a:latin typeface="arial" panose="020B0604020202020204" pitchFamily="34" charset="0"/>
              </a:rPr>
              <a:t>)</a:t>
            </a:r>
            <a:r>
              <a:rPr kumimoji="1" lang="ja-JP" altLang="en-US" b="0" i="0" dirty="0">
                <a:solidFill>
                  <a:srgbClr val="4D5156"/>
                </a:solidFill>
                <a:effectLst/>
                <a:latin typeface="arial" panose="020B0604020202020204" pitchFamily="34" charset="0"/>
              </a:rPr>
              <a:t>には、</a:t>
            </a:r>
            <a:r>
              <a:rPr kumimoji="1" lang="en-US" altLang="ja-JP" b="0" i="0" dirty="0">
                <a:solidFill>
                  <a:srgbClr val="4D5156"/>
                </a:solidFill>
                <a:effectLst/>
                <a:latin typeface="arial" panose="020B0604020202020204" pitchFamily="34" charset="0"/>
              </a:rPr>
              <a:t>2030</a:t>
            </a:r>
            <a:r>
              <a:rPr kumimoji="1" lang="ja-JP" altLang="en-US" b="0" i="0" dirty="0">
                <a:solidFill>
                  <a:srgbClr val="4D5156"/>
                </a:solidFill>
                <a:effectLst/>
                <a:latin typeface="arial" panose="020B0604020202020204" pitchFamily="34" charset="0"/>
              </a:rPr>
              <a:t>年時点で温室効果ガスの排出量を</a:t>
            </a:r>
            <a:r>
              <a:rPr kumimoji="1" lang="en-US" altLang="ja-JP" b="0" i="0" dirty="0">
                <a:solidFill>
                  <a:srgbClr val="4D5156"/>
                </a:solidFill>
                <a:effectLst/>
                <a:latin typeface="arial" panose="020B0604020202020204" pitchFamily="34" charset="0"/>
              </a:rPr>
              <a:t>2010</a:t>
            </a:r>
            <a:r>
              <a:rPr kumimoji="1" lang="ja-JP" altLang="en-US" b="0" i="0" dirty="0">
                <a:solidFill>
                  <a:srgbClr val="4D5156"/>
                </a:solidFill>
                <a:effectLst/>
                <a:latin typeface="arial" panose="020B0604020202020204" pitchFamily="34" charset="0"/>
              </a:rPr>
              <a:t>年度比で</a:t>
            </a:r>
            <a:r>
              <a:rPr kumimoji="1" lang="en-US" altLang="ja-JP" b="0" i="0" dirty="0">
                <a:solidFill>
                  <a:srgbClr val="4D5156"/>
                </a:solidFill>
                <a:effectLst/>
                <a:latin typeface="arial" panose="020B0604020202020204" pitchFamily="34" charset="0"/>
              </a:rPr>
              <a:t>45%</a:t>
            </a:r>
            <a:r>
              <a:rPr kumimoji="1" lang="ja-JP" altLang="en-US" b="0" i="0" dirty="0">
                <a:solidFill>
                  <a:srgbClr val="4D5156"/>
                </a:solidFill>
                <a:effectLst/>
                <a:latin typeface="arial" panose="020B0604020202020204" pitchFamily="34" charset="0"/>
              </a:rPr>
              <a:t>削減しなければならないとされています。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9</a:t>
            </a:fld>
            <a:endParaRPr kumimoji="1" lang="ja-JP" altLang="en-US"/>
          </a:p>
        </p:txBody>
      </p:sp>
    </p:spTree>
    <p:extLst>
      <p:ext uri="{BB962C8B-B14F-4D97-AF65-F5344CB8AC3E}">
        <p14:creationId xmlns:p14="http://schemas.microsoft.com/office/powerpoint/2010/main" val="23716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a:t>
            </a:r>
            <a:r>
              <a:rPr kumimoji="1" lang="ja-JP" altLang="en-US" dirty="0"/>
              <a:t>の気温上昇は不可避と考えられています。しかし</a:t>
            </a:r>
            <a:r>
              <a:rPr kumimoji="1" lang="en-US" altLang="ja-JP" dirty="0"/>
              <a:t>1.5℃</a:t>
            </a:r>
            <a:r>
              <a:rPr kumimoji="1" lang="ja-JP" altLang="en-US" dirty="0"/>
              <a:t>まで上昇しただけでも、現在以上に異常現象は生じてしまいます。</a:t>
            </a:r>
            <a:br>
              <a:rPr kumimoji="1" lang="en-US" altLang="ja-JP" dirty="0"/>
            </a:br>
            <a:r>
              <a:rPr kumimoji="1" lang="ja-JP" altLang="en-US" dirty="0"/>
              <a:t>台風・豪雨も洪水も山火事も干ばつも現在よりもひどくなります。</a:t>
            </a:r>
            <a:endParaRPr kumimoji="1" lang="en-US" altLang="ja-JP" dirty="0"/>
          </a:p>
          <a:p>
            <a:r>
              <a:rPr kumimoji="1" lang="ja-JP" altLang="en-US" dirty="0"/>
              <a:t>しかし</a:t>
            </a:r>
            <a:r>
              <a:rPr kumimoji="1" lang="en-US" altLang="ja-JP" dirty="0"/>
              <a:t>2℃</a:t>
            </a:r>
            <a:r>
              <a:rPr kumimoji="1" lang="ja-JP" altLang="en-US" dirty="0"/>
              <a:t>上昇を目標とするよりはまだましなレベルです。</a:t>
            </a:r>
            <a:br>
              <a:rPr kumimoji="1" lang="en-US" altLang="ja-JP" dirty="0"/>
            </a:br>
            <a:r>
              <a:rPr kumimoji="1" lang="ja-JP" altLang="en-US" dirty="0"/>
              <a:t>とはいっても、干ばつ・降水不足の影響を受ける人は莫大な数になります。また洪水被害にあう人も現在の倍になります。</a:t>
            </a:r>
            <a:br>
              <a:rPr kumimoji="1" lang="en-US" altLang="ja-JP" dirty="0"/>
            </a:br>
            <a:r>
              <a:rPr kumimoji="1" lang="en-US" altLang="ja-JP" dirty="0"/>
              <a:t>(</a:t>
            </a:r>
            <a:r>
              <a:rPr kumimoji="1" lang="ja-JP" altLang="en-US" dirty="0"/>
              <a:t>対策を検討し、少しでも被害を少なくする方向の打ち手が不可避です</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10</a:t>
            </a:fld>
            <a:endParaRPr kumimoji="1" lang="ja-JP" altLang="en-US"/>
          </a:p>
        </p:txBody>
      </p:sp>
    </p:spTree>
    <p:extLst>
      <p:ext uri="{BB962C8B-B14F-4D97-AF65-F5344CB8AC3E}">
        <p14:creationId xmlns:p14="http://schemas.microsoft.com/office/powerpoint/2010/main" val="79778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a:t>
            </a:r>
            <a:r>
              <a:rPr kumimoji="1" lang="en-US" altLang="ja-JP" dirty="0"/>
              <a:t>1.5℃</a:t>
            </a:r>
            <a:r>
              <a:rPr kumimoji="1" lang="ja-JP" altLang="en-US" dirty="0"/>
              <a:t>上昇に留まれば、北極海の氷が消滅してシロクマが絶滅していることはないかもしれません。</a:t>
            </a:r>
            <a:endParaRPr kumimoji="1" lang="en-US" altLang="ja-JP" dirty="0"/>
          </a:p>
          <a:p>
            <a:r>
              <a:rPr kumimoji="1" lang="ja-JP" altLang="en-US" dirty="0"/>
              <a:t>サンゴ礁もいくらかは残っているかもしれません。</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11</a:t>
            </a:fld>
            <a:endParaRPr kumimoji="1" lang="ja-JP" altLang="en-US"/>
          </a:p>
        </p:txBody>
      </p:sp>
    </p:spTree>
    <p:extLst>
      <p:ext uri="{BB962C8B-B14F-4D97-AF65-F5344CB8AC3E}">
        <p14:creationId xmlns:p14="http://schemas.microsoft.com/office/powerpoint/2010/main" val="19490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ゆえに</a:t>
            </a:r>
            <a:r>
              <a:rPr kumimoji="1" lang="en-US" altLang="ja-JP" dirty="0"/>
              <a:t>2050</a:t>
            </a:r>
            <a:r>
              <a:rPr kumimoji="1" lang="ja-JP" altLang="en-US" dirty="0"/>
              <a:t>年にカーボンニュートラル</a:t>
            </a:r>
            <a:r>
              <a:rPr kumimoji="1" lang="en-US" altLang="ja-JP" dirty="0"/>
              <a:t>(</a:t>
            </a:r>
            <a:r>
              <a:rPr kumimoji="1" lang="ja-JP" altLang="en-US" dirty="0"/>
              <a:t>温室効果ガスの増加を止める</a:t>
            </a:r>
            <a:r>
              <a:rPr kumimoji="1" lang="en-US" altLang="ja-JP" dirty="0"/>
              <a:t>)</a:t>
            </a:r>
            <a:r>
              <a:rPr kumimoji="1" lang="ja-JP" altLang="en-US" dirty="0"/>
              <a:t>を達成し、</a:t>
            </a:r>
            <a:r>
              <a:rPr kumimoji="1" lang="en-US" altLang="ja-JP" dirty="0"/>
              <a:t>1.5℃</a:t>
            </a:r>
            <a:r>
              <a:rPr kumimoji="1" lang="ja-JP" altLang="en-US" dirty="0"/>
              <a:t>の気温上昇で気温の上昇を止める目標宣言が各国政府から出されています。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12</a:t>
            </a:fld>
            <a:endParaRPr kumimoji="1" lang="ja-JP" altLang="en-US"/>
          </a:p>
        </p:txBody>
      </p:sp>
    </p:spTree>
    <p:extLst>
      <p:ext uri="{BB962C8B-B14F-4D97-AF65-F5344CB8AC3E}">
        <p14:creationId xmlns:p14="http://schemas.microsoft.com/office/powerpoint/2010/main" val="11505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企業でも、歩調を合わせた</a:t>
            </a:r>
            <a:r>
              <a:rPr kumimoji="1" lang="en-US" altLang="ja-JP" dirty="0"/>
              <a:t>2050</a:t>
            </a:r>
            <a:r>
              <a:rPr kumimoji="1" lang="ja-JP" altLang="en-US" dirty="0"/>
              <a:t>年カーボンニュートラル達成の宣言が相次いでいます。</a:t>
            </a:r>
            <a:br>
              <a:rPr kumimoji="1" lang="en-US" altLang="ja-JP" dirty="0"/>
            </a:br>
            <a:r>
              <a:rPr kumimoji="1" lang="ja-JP" altLang="en-US" dirty="0"/>
              <a:t>さらに中には、</a:t>
            </a:r>
            <a:r>
              <a:rPr kumimoji="1" lang="en-US" altLang="ja-JP" dirty="0"/>
              <a:t>2050</a:t>
            </a:r>
            <a:r>
              <a:rPr kumimoji="1" lang="ja-JP" altLang="en-US" dirty="0"/>
              <a:t>年より前にカーボンニュートラル達成の野心的目標を宣言しているところもあります</a:t>
            </a:r>
            <a:r>
              <a:rPr kumimoji="1" lang="en-US" altLang="ja-JP" dirty="0"/>
              <a:t>(</a:t>
            </a:r>
            <a:r>
              <a:rPr kumimoji="1" lang="ja-JP" altLang="en-US" dirty="0"/>
              <a:t>次ページにも表を掲載しました</a:t>
            </a:r>
            <a:r>
              <a:rPr kumimoji="1" lang="en-US" altLang="ja-JP" dirty="0"/>
              <a:t>)</a:t>
            </a:r>
            <a:r>
              <a:rPr kumimoji="1" lang="ja-JP" altLang="en-US" dirty="0"/>
              <a:t>。</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13</a:t>
            </a:fld>
            <a:endParaRPr kumimoji="1" lang="ja-JP" altLang="en-US"/>
          </a:p>
        </p:txBody>
      </p:sp>
    </p:spTree>
    <p:extLst>
      <p:ext uri="{BB962C8B-B14F-4D97-AF65-F5344CB8AC3E}">
        <p14:creationId xmlns:p14="http://schemas.microsoft.com/office/powerpoint/2010/main" val="3099074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14</a:t>
            </a:fld>
            <a:endParaRPr kumimoji="1" lang="ja-JP" altLang="en-US"/>
          </a:p>
        </p:txBody>
      </p:sp>
    </p:spTree>
    <p:extLst>
      <p:ext uri="{BB962C8B-B14F-4D97-AF65-F5344CB8AC3E}">
        <p14:creationId xmlns:p14="http://schemas.microsoft.com/office/powerpoint/2010/main" val="14806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日本政府は温室効果ガス排出削減を政策面で後押しすべく、制度面の整備を進めています。</a:t>
            </a:r>
            <a:endParaRPr kumimoji="1" lang="en-US" altLang="ja-JP" dirty="0"/>
          </a:p>
          <a:p>
            <a:r>
              <a:rPr kumimoji="1" lang="ja-JP" altLang="en-US" dirty="0"/>
              <a:t>制度面は大きく以下の２つに分かれます。</a:t>
            </a:r>
            <a:endParaRPr kumimoji="1" lang="en-US" altLang="ja-JP" dirty="0"/>
          </a:p>
          <a:p>
            <a:r>
              <a:rPr kumimoji="1" lang="ja-JP" altLang="en-US" dirty="0"/>
              <a:t>・</a:t>
            </a:r>
            <a:r>
              <a:rPr kumimoji="1" lang="ja-JP" altLang="en-US" b="1" dirty="0"/>
              <a:t>カーボンプライシング</a:t>
            </a:r>
            <a:r>
              <a:rPr kumimoji="1" lang="ja-JP" altLang="en-US" dirty="0"/>
              <a:t>：排出する炭素に価格を付け、排出者の行動を変容させる</a:t>
            </a:r>
            <a:endParaRPr kumimoji="1" lang="en-US" altLang="ja-JP" dirty="0"/>
          </a:p>
          <a:p>
            <a:r>
              <a:rPr kumimoji="1" lang="ja-JP" altLang="en-US" dirty="0"/>
              <a:t>・</a:t>
            </a:r>
            <a:r>
              <a:rPr kumimoji="1" lang="ja-JP" altLang="en-US" b="1" dirty="0"/>
              <a:t>サステナブル・ファイナンス</a:t>
            </a:r>
            <a:r>
              <a:rPr kumimoji="1" lang="ja-JP" altLang="en-US" dirty="0"/>
              <a:t>：温室効果ガス排出抑制などの企業の</a:t>
            </a:r>
            <a:r>
              <a:rPr kumimoji="1" lang="en-US" altLang="ja-JP" dirty="0"/>
              <a:t>ESG</a:t>
            </a:r>
            <a:r>
              <a:rPr kumimoji="1" lang="ja-JP" altLang="en-US" dirty="0"/>
              <a:t>取り組み状況を開示し、市場資金を呼び込む</a:t>
            </a:r>
            <a:endParaRPr kumimoji="1" lang="en-US" altLang="ja-JP" dirty="0"/>
          </a:p>
          <a:p>
            <a:endParaRPr kumimoji="1" lang="en-US" altLang="ja-JP" dirty="0"/>
          </a:p>
          <a:p>
            <a:r>
              <a:rPr kumimoji="1" lang="ja-JP" altLang="en-US" dirty="0"/>
              <a:t>これまでは個別施策がごちゃごちゃに語られ、整理がつかない混乱した状況がありました。</a:t>
            </a:r>
            <a:br>
              <a:rPr kumimoji="1" lang="en-US" altLang="ja-JP" dirty="0"/>
            </a:br>
            <a:r>
              <a:rPr kumimoji="1" lang="ja-JP" altLang="en-US" dirty="0"/>
              <a:t>そのため説得力のある説明ができかねるところ</a:t>
            </a:r>
            <a:r>
              <a:rPr kumimoji="1" lang="en-US" altLang="ja-JP" dirty="0"/>
              <a:t>()</a:t>
            </a:r>
            <a:r>
              <a:rPr kumimoji="1" lang="ja-JP" altLang="en-US" dirty="0"/>
              <a:t>何が何だか分からないところ</a:t>
            </a:r>
            <a:r>
              <a:rPr kumimoji="1" lang="en-US" altLang="ja-JP" dirty="0"/>
              <a:t>)</a:t>
            </a:r>
            <a:r>
              <a:rPr kumimoji="1" lang="ja-JP" altLang="en-US" dirty="0"/>
              <a:t>がありました。しかしこの２つに紐つけて考えるとうまく整理できるようです。</a:t>
            </a:r>
            <a:endParaRPr kumimoji="1" lang="en-US" altLang="ja-JP" dirty="0"/>
          </a:p>
          <a:p>
            <a:endParaRPr kumimoji="1" lang="en-US" altLang="ja-JP" dirty="0"/>
          </a:p>
          <a:p>
            <a:r>
              <a:rPr kumimoji="1" lang="ja-JP" altLang="en-US" dirty="0"/>
              <a:t>特にサステナブル・ファイナンスについては、個々の信用会社が自社の格付け基準を強く押し付ける一方、その格付が本当に役に立つのかと、その信憑性・有効性に迷うところがありました。</a:t>
            </a:r>
            <a:br>
              <a:rPr kumimoji="1" lang="en-US" altLang="ja-JP" dirty="0"/>
            </a:br>
            <a:r>
              <a:rPr kumimoji="1" lang="ja-JP" altLang="en-US" dirty="0"/>
              <a:t>その状況に対して、日本政府は「グリーン国際金融センター」構想を打ち出してきました。</a:t>
            </a:r>
            <a:endParaRPr kumimoji="1" lang="en-US" altLang="ja-JP" dirty="0"/>
          </a:p>
          <a:p>
            <a:r>
              <a:rPr kumimoji="1" lang="en-US" altLang="ja-JP" dirty="0"/>
              <a:t>ESG</a:t>
            </a:r>
            <a:r>
              <a:rPr kumimoji="1" lang="ja-JP" altLang="en-US" dirty="0"/>
              <a:t>に取り組み企業が有利に市場資金を呼び込める方向を、日本政府が政策として進めていくとのことです。</a:t>
            </a:r>
            <a:br>
              <a:rPr kumimoji="1" lang="en-US" altLang="ja-JP" dirty="0"/>
            </a:br>
            <a:r>
              <a:rPr kumimoji="1" lang="ja-JP" altLang="en-US" dirty="0"/>
              <a:t>さらに「日本、</a:t>
            </a:r>
            <a:r>
              <a:rPr kumimoji="1" lang="en-US" altLang="ja-JP" dirty="0"/>
              <a:t>ESG</a:t>
            </a:r>
            <a:r>
              <a:rPr kumimoji="1" lang="ja-JP" altLang="en-US" dirty="0"/>
              <a:t>共通基準づくりへの意見反映に資金 </a:t>
            </a:r>
            <a:r>
              <a:rPr kumimoji="1" lang="en-US" altLang="ja-JP" dirty="0"/>
              <a:t>IFRS</a:t>
            </a:r>
            <a:r>
              <a:rPr kumimoji="1" lang="ja-JP" altLang="en-US" dirty="0"/>
              <a:t>に</a:t>
            </a:r>
            <a:r>
              <a:rPr kumimoji="1" lang="en-US" altLang="ja-JP" dirty="0"/>
              <a:t>(</a:t>
            </a:r>
            <a:r>
              <a:rPr kumimoji="1" lang="ja-JP" altLang="en-US" dirty="0"/>
              <a:t>日本経済新聞</a:t>
            </a:r>
            <a:r>
              <a:rPr kumimoji="1" lang="en-US" altLang="ja-JP" dirty="0"/>
              <a:t>, 2021</a:t>
            </a:r>
            <a:r>
              <a:rPr kumimoji="1" lang="ja-JP" altLang="en-US" dirty="0"/>
              <a:t>年</a:t>
            </a:r>
            <a:r>
              <a:rPr kumimoji="1" lang="en-US" altLang="ja-JP" dirty="0"/>
              <a:t>9</a:t>
            </a:r>
            <a:r>
              <a:rPr kumimoji="1" lang="ja-JP" altLang="en-US" dirty="0"/>
              <a:t>月</a:t>
            </a:r>
            <a:r>
              <a:rPr kumimoji="1" lang="en-US" altLang="ja-JP" dirty="0"/>
              <a:t>2</a:t>
            </a:r>
            <a:r>
              <a:rPr kumimoji="1" lang="ja-JP" altLang="en-US" dirty="0"/>
              <a:t>日</a:t>
            </a:r>
            <a:r>
              <a:rPr kumimoji="1" lang="en-US" altLang="ja-JP" dirty="0"/>
              <a:t>)</a:t>
            </a:r>
            <a:r>
              <a:rPr kumimoji="1" lang="ja-JP" altLang="en-US" dirty="0"/>
              <a:t>」のように、国際的に日本の意見反映を画す政府の動きなどもあります。</a:t>
            </a:r>
            <a:endParaRPr kumimoji="1" lang="en-US" altLang="ja-JP" dirty="0"/>
          </a:p>
          <a:p>
            <a:r>
              <a:rPr kumimoji="1" lang="ja-JP" altLang="en-US" dirty="0"/>
              <a:t>今後は政策面からも注目していく必要があると思います。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15</a:t>
            </a:fld>
            <a:endParaRPr kumimoji="1" lang="ja-JP" altLang="en-US"/>
          </a:p>
        </p:txBody>
      </p:sp>
    </p:spTree>
    <p:extLst>
      <p:ext uri="{BB962C8B-B14F-4D97-AF65-F5344CB8AC3E}">
        <p14:creationId xmlns:p14="http://schemas.microsoft.com/office/powerpoint/2010/main" val="72544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16</a:t>
            </a:fld>
            <a:endParaRPr kumimoji="1" lang="ja-JP" altLang="en-US"/>
          </a:p>
        </p:txBody>
      </p:sp>
    </p:spTree>
    <p:extLst>
      <p:ext uri="{BB962C8B-B14F-4D97-AF65-F5344CB8AC3E}">
        <p14:creationId xmlns:p14="http://schemas.microsoft.com/office/powerpoint/2010/main" val="266481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しかし温室効果ガス排出について、これまで大きく関わってきた購買部門は少ないのではと思います。</a:t>
            </a:r>
            <a:br>
              <a:rPr kumimoji="1" lang="en-US" altLang="ja-JP" b="1" dirty="0"/>
            </a:br>
            <a:r>
              <a:rPr kumimoji="1" lang="ja-JP" altLang="en-US" dirty="0"/>
              <a:t>どちらかというと縁遠いトピックスのように、今現在感じていませんか？</a:t>
            </a:r>
            <a:br>
              <a:rPr kumimoji="1" lang="en-US" altLang="ja-JP" dirty="0"/>
            </a:br>
            <a:r>
              <a:rPr kumimoji="1" lang="ja-JP" altLang="en-US" dirty="0"/>
              <a:t>では、なぜあまり関わりを持たなくても良かったのでしょうか。</a:t>
            </a:r>
            <a:br>
              <a:rPr kumimoji="1" lang="en-US" altLang="ja-JP" dirty="0"/>
            </a:br>
            <a:r>
              <a:rPr kumimoji="1" lang="ja-JP" altLang="en-US" b="1" dirty="0"/>
              <a:t>２つの原因があると考えます。</a:t>
            </a:r>
            <a:br>
              <a:rPr kumimoji="1" lang="en-US" altLang="ja-JP" b="1" dirty="0"/>
            </a:br>
            <a:endParaRPr kumimoji="1" lang="en-US" altLang="ja-JP" b="1" dirty="0"/>
          </a:p>
          <a:p>
            <a:r>
              <a:rPr kumimoji="1" lang="ja-JP" altLang="en-US" b="1" dirty="0"/>
              <a:t>原因</a:t>
            </a:r>
            <a:r>
              <a:rPr kumimoji="1" lang="en-US" altLang="ja-JP" b="1" dirty="0"/>
              <a:t>1: </a:t>
            </a:r>
            <a:r>
              <a:rPr kumimoji="1" lang="ja-JP" altLang="en-US" b="1" dirty="0"/>
              <a:t>自社</a:t>
            </a:r>
            <a:r>
              <a:rPr kumimoji="1" lang="en-US" altLang="ja-JP" b="1" dirty="0"/>
              <a:t>(</a:t>
            </a:r>
            <a:r>
              <a:rPr kumimoji="1" lang="ja-JP" altLang="en-US" b="1" dirty="0"/>
              <a:t>スコープ１</a:t>
            </a:r>
            <a:r>
              <a:rPr kumimoji="1" lang="en-US" altLang="ja-JP" b="1" dirty="0"/>
              <a:t>&amp;2)</a:t>
            </a:r>
            <a:r>
              <a:rPr kumimoji="1" lang="ja-JP" altLang="en-US" b="1" dirty="0"/>
              <a:t>主体で、サプライチェーン</a:t>
            </a:r>
            <a:r>
              <a:rPr kumimoji="1" lang="en-US" altLang="ja-JP" b="1" dirty="0"/>
              <a:t>(</a:t>
            </a:r>
            <a:r>
              <a:rPr kumimoji="1" lang="ja-JP" altLang="en-US" b="1" dirty="0"/>
              <a:t>スコープ３</a:t>
            </a:r>
            <a:r>
              <a:rPr kumimoji="1" lang="en-US" altLang="ja-JP" b="1" dirty="0"/>
              <a:t>)</a:t>
            </a:r>
            <a:r>
              <a:rPr kumimoji="1" lang="ja-JP" altLang="en-US" b="1" dirty="0"/>
              <a:t>上流には目が向いていなかった</a:t>
            </a:r>
          </a:p>
          <a:p>
            <a:r>
              <a:rPr kumimoji="1" lang="ja-JP" altLang="en-US" dirty="0"/>
              <a:t>企業が積極的に取り組んできた範囲・対象が購買部門に関係がないところだったというのが一因に思えます。</a:t>
            </a:r>
            <a:endParaRPr kumimoji="1" lang="en-US" altLang="ja-JP" dirty="0"/>
          </a:p>
          <a:p>
            <a:r>
              <a:rPr kumimoji="1" lang="ja-JP" altLang="en-US" dirty="0"/>
              <a:t>これまでの温室効果ガス排出の取り組みは、自社が直接的に手を出しやすい部分が中心になっていました。</a:t>
            </a:r>
            <a:endParaRPr kumimoji="1" lang="en-US" altLang="ja-JP" dirty="0"/>
          </a:p>
          <a:p>
            <a:r>
              <a:rPr kumimoji="1" lang="ja-JP" altLang="en-US" dirty="0"/>
              <a:t>すなわち、自社使用燃料削減や生産プロセス変更</a:t>
            </a:r>
            <a:r>
              <a:rPr kumimoji="1" lang="en-US" altLang="ja-JP" dirty="0"/>
              <a:t>(</a:t>
            </a:r>
            <a:r>
              <a:rPr kumimoji="1" lang="ja-JP" altLang="en-US" dirty="0"/>
              <a:t>省エネ</a:t>
            </a:r>
            <a:r>
              <a:rPr kumimoji="1" lang="en-US" altLang="ja-JP" dirty="0"/>
              <a:t>)</a:t>
            </a:r>
            <a:r>
              <a:rPr kumimoji="1" lang="ja-JP" altLang="en-US" dirty="0"/>
              <a:t>による排出削減</a:t>
            </a:r>
            <a:r>
              <a:rPr kumimoji="1" lang="en-US" altLang="ja-JP" dirty="0"/>
              <a:t>(</a:t>
            </a:r>
            <a:r>
              <a:rPr kumimoji="1" lang="ja-JP" altLang="en-US" dirty="0"/>
              <a:t>スコープ</a:t>
            </a:r>
            <a:r>
              <a:rPr kumimoji="1" lang="en-US" altLang="ja-JP" dirty="0"/>
              <a:t>1)</a:t>
            </a:r>
            <a:r>
              <a:rPr kumimoji="1" lang="ja-JP" altLang="en-US" dirty="0"/>
              <a:t>と再生エネへの切替</a:t>
            </a:r>
            <a:r>
              <a:rPr kumimoji="1" lang="en-US" altLang="ja-JP" dirty="0"/>
              <a:t>(</a:t>
            </a:r>
            <a:r>
              <a:rPr kumimoji="1" lang="ja-JP" altLang="en-US" dirty="0"/>
              <a:t>スコープ</a:t>
            </a:r>
            <a:r>
              <a:rPr kumimoji="1" lang="en-US" altLang="ja-JP" dirty="0"/>
              <a:t>2)</a:t>
            </a:r>
            <a:r>
              <a:rPr kumimoji="1" lang="ja-JP" altLang="en-US" dirty="0"/>
              <a:t>が主体だったと思います。</a:t>
            </a:r>
            <a:endParaRPr kumimoji="1" lang="en-US" altLang="ja-JP" dirty="0"/>
          </a:p>
          <a:p>
            <a:r>
              <a:rPr kumimoji="1" lang="ja-JP" altLang="en-US" dirty="0"/>
              <a:t>サプライヤーを含めた供給サプライチェーンにはあまり目が向いていませんでした。</a:t>
            </a:r>
            <a:br>
              <a:rPr kumimoji="1" lang="en-US" altLang="ja-JP" dirty="0"/>
            </a:br>
            <a:r>
              <a:rPr kumimoji="1" lang="en-US" altLang="ja-JP" dirty="0"/>
              <a:t>※</a:t>
            </a:r>
            <a:r>
              <a:rPr kumimoji="1" lang="ja-JP" altLang="en-US" dirty="0"/>
              <a:t>実は、前述の</a:t>
            </a:r>
            <a:r>
              <a:rPr kumimoji="1" lang="en-US" altLang="ja-JP" dirty="0"/>
              <a:t>2050</a:t>
            </a:r>
            <a:r>
              <a:rPr kumimoji="1" lang="ja-JP" altLang="en-US" dirty="0"/>
              <a:t>年カーボンニュートラル目標もスコープ</a:t>
            </a:r>
            <a:r>
              <a:rPr kumimoji="1" lang="en-US" altLang="ja-JP" dirty="0"/>
              <a:t>1</a:t>
            </a:r>
            <a:r>
              <a:rPr kumimoji="1" lang="ja-JP" altLang="en-US" dirty="0"/>
              <a:t>とスコープ</a:t>
            </a:r>
            <a:r>
              <a:rPr kumimoji="1" lang="en-US" altLang="ja-JP" dirty="0"/>
              <a:t>2</a:t>
            </a:r>
            <a:r>
              <a:rPr kumimoji="1" lang="ja-JP" altLang="en-US" dirty="0"/>
              <a:t>で設定している企業もかなりあります。そこでは供給サプライチェーンは範囲外です。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17</a:t>
            </a:fld>
            <a:endParaRPr kumimoji="1" lang="ja-JP" altLang="en-US"/>
          </a:p>
        </p:txBody>
      </p:sp>
    </p:spTree>
    <p:extLst>
      <p:ext uri="{BB962C8B-B14F-4D97-AF65-F5344CB8AC3E}">
        <p14:creationId xmlns:p14="http://schemas.microsoft.com/office/powerpoint/2010/main" val="2871388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原因</a:t>
            </a:r>
            <a:r>
              <a:rPr kumimoji="1" lang="en-US" altLang="ja-JP" b="1" dirty="0"/>
              <a:t>2:</a:t>
            </a:r>
            <a:r>
              <a:rPr lang="ja-JP" altLang="en-US" b="1" dirty="0">
                <a:solidFill>
                  <a:schemeClr val="tx1"/>
                </a:solidFill>
                <a:latin typeface="Meiryo UI" panose="020B0604030504040204" pitchFamily="50" charset="-128"/>
                <a:ea typeface="Meiryo UI" panose="020B0604030504040204" pitchFamily="50" charset="-128"/>
              </a:rPr>
              <a:t>サプライチェーン</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スコープ</a:t>
            </a:r>
            <a:r>
              <a:rPr lang="en-US" altLang="ja-JP" b="1" dirty="0">
                <a:solidFill>
                  <a:schemeClr val="tx1"/>
                </a:solidFill>
                <a:latin typeface="Meiryo UI" panose="020B0604030504040204" pitchFamily="50" charset="-128"/>
                <a:ea typeface="Meiryo UI" panose="020B0604030504040204" pitchFamily="50" charset="-128"/>
              </a:rPr>
              <a:t>3)</a:t>
            </a:r>
            <a:r>
              <a:rPr lang="ja-JP" altLang="en-US" b="1" dirty="0">
                <a:solidFill>
                  <a:schemeClr val="tx1"/>
                </a:solidFill>
                <a:latin typeface="Meiryo UI" panose="020B0604030504040204" pitchFamily="50" charset="-128"/>
                <a:ea typeface="Meiryo UI" panose="020B0604030504040204" pitchFamily="50" charset="-128"/>
              </a:rPr>
              <a:t>の排出量を自社データだけで算出できる簡便法があった</a:t>
            </a:r>
            <a:endParaRPr lang="en-US" altLang="ja-JP" b="1" dirty="0">
              <a:solidFill>
                <a:schemeClr val="tx1"/>
              </a:solidFill>
              <a:latin typeface="Meiryo UI" panose="020B0604030504040204" pitchFamily="50" charset="-128"/>
              <a:ea typeface="Meiryo UI" panose="020B0604030504040204" pitchFamily="50" charset="-128"/>
            </a:endParaRPr>
          </a:p>
          <a:p>
            <a:r>
              <a:rPr kumimoji="1" lang="ja-JP" altLang="en-US" dirty="0"/>
              <a:t>とはいえ、自社の排出量に供給サプライチェーン</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を含めて報告する必要が生じる場合もありました。</a:t>
            </a:r>
            <a:endParaRPr kumimoji="1" lang="en-US" altLang="ja-JP" dirty="0"/>
          </a:p>
          <a:p>
            <a:r>
              <a:rPr kumimoji="1" lang="ja-JP" altLang="en-US" dirty="0"/>
              <a:t>しかしその際には、サプライヤーに直接データを要求せずとも、自社データだけで推算できる簡便法が認められています。</a:t>
            </a:r>
            <a:endParaRPr kumimoji="1" lang="en-US" altLang="ja-JP" dirty="0"/>
          </a:p>
          <a:p>
            <a:r>
              <a:rPr kumimoji="1" lang="ja-JP" altLang="en-US" dirty="0"/>
              <a:t>こうなると、サプライヤー窓口である購買部門に声をかけること無く、環境部門などの社内所管部門が簡便推算で自社の排出量推算を済ませてしまえます。</a:t>
            </a:r>
            <a:endParaRPr kumimoji="1" lang="en-US" altLang="ja-JP" dirty="0"/>
          </a:p>
          <a:p>
            <a:r>
              <a:rPr kumimoji="1" lang="ja-JP" altLang="en-US" dirty="0"/>
              <a:t>このような状況から、購買部門は温室効果ガス排出にあまり関わりを持つこと無く、これまで過ごしていたと思います。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18</a:t>
            </a:fld>
            <a:endParaRPr kumimoji="1" lang="ja-JP" altLang="en-US"/>
          </a:p>
        </p:txBody>
      </p:sp>
    </p:spTree>
    <p:extLst>
      <p:ext uri="{BB962C8B-B14F-4D97-AF65-F5344CB8AC3E}">
        <p14:creationId xmlns:p14="http://schemas.microsoft.com/office/powerpoint/2010/main" val="397285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a:t>
            </a:fld>
            <a:endParaRPr kumimoji="1" lang="ja-JP" altLang="en-US"/>
          </a:p>
        </p:txBody>
      </p:sp>
    </p:spTree>
    <p:extLst>
      <p:ext uri="{BB962C8B-B14F-4D97-AF65-F5344CB8AC3E}">
        <p14:creationId xmlns:p14="http://schemas.microsoft.com/office/powerpoint/2010/main" val="1285793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さらに購買部門が関与し難かった事情があります。</a:t>
            </a:r>
            <a:br>
              <a:rPr kumimoji="1" lang="en-US" altLang="ja-JP" dirty="0"/>
            </a:br>
            <a:r>
              <a:rPr kumimoji="1" lang="ja-JP" altLang="en-US" dirty="0"/>
              <a:t>温室効果ガスの簡便推算は「活動量」と「排出原単位」の積で求められます。</a:t>
            </a:r>
            <a:endParaRPr kumimoji="1" lang="en-US" altLang="ja-JP" dirty="0"/>
          </a:p>
          <a:p>
            <a:r>
              <a:rPr kumimoji="1" lang="ja-JP" altLang="en-US" dirty="0"/>
              <a:t>この活動量がクセモノです。</a:t>
            </a:r>
            <a:endParaRPr kumimoji="1" lang="en-US" altLang="ja-JP" dirty="0"/>
          </a:p>
          <a:p>
            <a:r>
              <a:rPr kumimoji="1" lang="ja-JP" altLang="en-US" dirty="0"/>
              <a:t>例えば、サプライチェーン上流からの自社の購入量</a:t>
            </a:r>
            <a:r>
              <a:rPr kumimoji="1" lang="en-US" altLang="ja-JP" dirty="0"/>
              <a:t>(</a:t>
            </a:r>
            <a:r>
              <a:rPr kumimoji="1" lang="ja-JP" altLang="en-US" dirty="0"/>
              <a:t>額</a:t>
            </a:r>
            <a:r>
              <a:rPr kumimoji="1" lang="en-US" altLang="ja-JP" dirty="0"/>
              <a:t>)</a:t>
            </a:r>
            <a:r>
              <a:rPr kumimoji="1" lang="ja-JP" altLang="en-US" dirty="0"/>
              <a:t>が事業の都合で減ってしまったら、自動的に自社に関わる排出量も減少します。</a:t>
            </a:r>
            <a:endParaRPr kumimoji="1" lang="en-US" altLang="ja-JP" dirty="0"/>
          </a:p>
          <a:p>
            <a:r>
              <a:rPr kumimoji="1" lang="ja-JP" altLang="en-US" dirty="0"/>
              <a:t>このように購買部門が直接関与しないところ</a:t>
            </a:r>
            <a:r>
              <a:rPr kumimoji="1" lang="en-US" altLang="ja-JP" dirty="0"/>
              <a:t>(</a:t>
            </a:r>
            <a:r>
              <a:rPr kumimoji="1" lang="ja-JP" altLang="en-US" dirty="0"/>
              <a:t>コントロール外</a:t>
            </a:r>
            <a:r>
              <a:rPr kumimoji="1" lang="en-US" altLang="ja-JP" dirty="0"/>
              <a:t>)</a:t>
            </a:r>
            <a:r>
              <a:rPr kumimoji="1" lang="ja-JP" altLang="en-US" dirty="0"/>
              <a:t>で、サプライチェーン上流の温室効果ガスの排出量は勝手に変動してしまうため、購買部門が積極的に関与する意欲が削がれてきた側面もあると思います。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19</a:t>
            </a:fld>
            <a:endParaRPr kumimoji="1" lang="ja-JP" altLang="en-US"/>
          </a:p>
        </p:txBody>
      </p:sp>
    </p:spTree>
    <p:extLst>
      <p:ext uri="{BB962C8B-B14F-4D97-AF65-F5344CB8AC3E}">
        <p14:creationId xmlns:p14="http://schemas.microsoft.com/office/powerpoint/2010/main" val="381050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しかし状況は変わりました。</a:t>
            </a:r>
            <a:endParaRPr kumimoji="1" lang="en-US" altLang="ja-JP" dirty="0"/>
          </a:p>
          <a:p>
            <a:r>
              <a:rPr kumimoji="1" lang="ja-JP" altLang="en-US" dirty="0"/>
              <a:t>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も温室効果ガス排出の削減対象とする方向に、企業の姿勢が変わってきました。</a:t>
            </a:r>
            <a:endParaRPr kumimoji="1" lang="en-US" altLang="ja-JP" dirty="0"/>
          </a:p>
          <a:p>
            <a:r>
              <a:rPr kumimoji="1" lang="ja-JP" altLang="en-US" dirty="0"/>
              <a:t>こうなるとサプライヤーとの窓口である購買部門も、サプライヤーでの温室効果ガス削減に関与していかねばならなくなってきました。</a:t>
            </a:r>
            <a:endParaRPr kumimoji="1" lang="en-US" altLang="ja-JP" dirty="0"/>
          </a:p>
          <a:p>
            <a:r>
              <a:rPr kumimoji="1" lang="ja-JP" altLang="en-US" dirty="0"/>
              <a:t>一方で、スコープ上流の範囲には、定義として「自社社員の通勤費」自社社員の出張」も含まれています。</a:t>
            </a:r>
            <a:endParaRPr kumimoji="1" lang="en-US" altLang="ja-JP" dirty="0"/>
          </a:p>
          <a:p>
            <a:r>
              <a:rPr kumimoji="1" lang="ja-JP" altLang="en-US" dirty="0"/>
              <a:t>当然ながらこれを担当している購買部門はあまりありません。</a:t>
            </a:r>
            <a:endParaRPr kumimoji="1" lang="en-US" altLang="ja-JP" dirty="0"/>
          </a:p>
          <a:p>
            <a:r>
              <a:rPr kumimoji="1" lang="ja-JP" altLang="en-US" dirty="0"/>
              <a:t>それなのに、この２つはサプライチェーン上流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なので「購買部門が担当せよ」となって目を白黒させる場面も出てきてます。</a:t>
            </a:r>
            <a:endParaRPr kumimoji="1" lang="en-US" altLang="ja-JP" dirty="0"/>
          </a:p>
          <a:p>
            <a:endParaRPr kumimoji="1" lang="en-US" altLang="ja-JP" dirty="0"/>
          </a:p>
          <a:p>
            <a:r>
              <a:rPr kumimoji="1" lang="ja-JP" altLang="en-US" dirty="0"/>
              <a:t>このような状況から、これまではあまり関与してこなかった温室効果ガス排出についても、購買部門がある程度の知識を持っておく必要が生じていると考えます。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20</a:t>
            </a:fld>
            <a:endParaRPr kumimoji="1" lang="ja-JP" altLang="en-US"/>
          </a:p>
        </p:txBody>
      </p:sp>
    </p:spTree>
    <p:extLst>
      <p:ext uri="{BB962C8B-B14F-4D97-AF65-F5344CB8AC3E}">
        <p14:creationId xmlns:p14="http://schemas.microsoft.com/office/powerpoint/2010/main" val="256292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ちなみに、購買部門が関係するサプライチェーン上流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の排出量はどれくらいあるのでしょうか。</a:t>
            </a:r>
            <a:endParaRPr kumimoji="1" lang="en-US" altLang="ja-JP" dirty="0"/>
          </a:p>
          <a:p>
            <a:r>
              <a:rPr kumimoji="1" lang="ja-JP" altLang="en-US" dirty="0"/>
              <a:t>図は日立の事例です。サプライチェーン上流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は</a:t>
            </a:r>
            <a:r>
              <a:rPr kumimoji="1" lang="en-US" altLang="ja-JP" dirty="0"/>
              <a:t>9.2%</a:t>
            </a:r>
            <a:r>
              <a:rPr kumimoji="1" lang="ja-JP" altLang="en-US" dirty="0"/>
              <a:t>しかありません。</a:t>
            </a:r>
            <a:endParaRPr kumimoji="1" lang="en-US" altLang="ja-JP" dirty="0"/>
          </a:p>
          <a:p>
            <a:r>
              <a:rPr kumimoji="1" lang="ja-JP" altLang="en-US" dirty="0"/>
              <a:t>日立に限らず、サプライチェーン上流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での排出量の比率はあまり大きくはありません</a:t>
            </a:r>
            <a:r>
              <a:rPr kumimoji="1" lang="en-US" altLang="ja-JP" dirty="0"/>
              <a:t>(</a:t>
            </a:r>
            <a:r>
              <a:rPr kumimoji="1" lang="ja-JP" altLang="en-US" dirty="0"/>
              <a:t>ゆえに目が向くのが遅れた側面があります</a:t>
            </a:r>
            <a:r>
              <a:rPr kumimoji="1" lang="en-US" altLang="ja-JP" dirty="0"/>
              <a:t>)</a:t>
            </a:r>
            <a:r>
              <a:rPr kumimoji="1" lang="ja-JP" altLang="en-US" dirty="0"/>
              <a:t>。</a:t>
            </a:r>
            <a:endParaRPr kumimoji="1" lang="en-US" altLang="ja-JP" dirty="0"/>
          </a:p>
          <a:p>
            <a:r>
              <a:rPr kumimoji="1" lang="ja-JP" altLang="en-US" dirty="0"/>
              <a:t>しかし、このサプライチェーン上流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の排出量削減に企業の目が向いてきているのです。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21</a:t>
            </a:fld>
            <a:endParaRPr kumimoji="1" lang="ja-JP" altLang="en-US"/>
          </a:p>
        </p:txBody>
      </p:sp>
    </p:spTree>
    <p:extLst>
      <p:ext uri="{BB962C8B-B14F-4D97-AF65-F5344CB8AC3E}">
        <p14:creationId xmlns:p14="http://schemas.microsoft.com/office/powerpoint/2010/main" val="86714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すでに述べましたが、サプライチェーン上流</a:t>
            </a:r>
            <a:r>
              <a:rPr kumimoji="1" lang="en-US" altLang="ja-JP" dirty="0"/>
              <a:t>(</a:t>
            </a:r>
            <a:r>
              <a:rPr kumimoji="1" lang="ja-JP" altLang="en-US" dirty="0"/>
              <a:t>スコープ</a:t>
            </a:r>
            <a:r>
              <a:rPr kumimoji="1" lang="en-US" altLang="ja-JP" dirty="0"/>
              <a:t>3</a:t>
            </a:r>
            <a:r>
              <a:rPr kumimoji="1" lang="ja-JP" altLang="en-US" dirty="0"/>
              <a:t>上流</a:t>
            </a:r>
            <a:r>
              <a:rPr kumimoji="1" lang="en-US" altLang="ja-JP" dirty="0"/>
              <a:t>)</a:t>
            </a:r>
            <a:r>
              <a:rPr kumimoji="1" lang="ja-JP" altLang="en-US" dirty="0"/>
              <a:t>の温室効果ガス削減に際して、購買部門が直面している課題を見ていきましょう。</a:t>
            </a:r>
            <a:endParaRPr kumimoji="1" lang="en-US" altLang="ja-JP" dirty="0"/>
          </a:p>
          <a:p>
            <a:r>
              <a:rPr kumimoji="1" lang="ja-JP" altLang="en-US" dirty="0"/>
              <a:t>最初は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eiryo UI" panose="020B0604030504040204" pitchFamily="50" charset="-128"/>
                <a:ea typeface="Meiryo UI" panose="020B0604030504040204" pitchFamily="50" charset="-128"/>
              </a:rPr>
              <a:t>問題</a:t>
            </a:r>
            <a:r>
              <a:rPr lang="en-US" altLang="ja-JP" sz="1200" b="1" dirty="0">
                <a:solidFill>
                  <a:schemeClr val="tx1"/>
                </a:solidFill>
                <a:latin typeface="Meiryo UI" panose="020B0604030504040204" pitchFamily="50" charset="-128"/>
                <a:ea typeface="Meiryo UI" panose="020B0604030504040204" pitchFamily="50" charset="-128"/>
              </a:rPr>
              <a:t>1:</a:t>
            </a:r>
            <a:r>
              <a:rPr lang="ja-JP" altLang="en-US" sz="1200" b="1" dirty="0">
                <a:solidFill>
                  <a:schemeClr val="tx1"/>
                </a:solidFill>
                <a:latin typeface="Meiryo UI" panose="020B0604030504040204" pitchFamily="50" charset="-128"/>
                <a:ea typeface="Meiryo UI" panose="020B0604030504040204" pitchFamily="50" charset="-128"/>
              </a:rPr>
              <a:t>サプライチェーン</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スコープ</a:t>
            </a:r>
            <a:r>
              <a:rPr lang="en-US" altLang="ja-JP" sz="1200" b="1" dirty="0">
                <a:solidFill>
                  <a:schemeClr val="tx1"/>
                </a:solidFill>
                <a:latin typeface="Meiryo UI" panose="020B0604030504040204" pitchFamily="50" charset="-128"/>
                <a:ea typeface="Meiryo UI" panose="020B0604030504040204" pitchFamily="50" charset="-128"/>
              </a:rPr>
              <a:t>3)</a:t>
            </a:r>
            <a:r>
              <a:rPr lang="ja-JP" altLang="en-US" sz="1200" b="1" dirty="0">
                <a:solidFill>
                  <a:schemeClr val="tx1"/>
                </a:solidFill>
                <a:latin typeface="Meiryo UI" panose="020B0604030504040204" pitchFamily="50" charset="-128"/>
                <a:ea typeface="Meiryo UI" panose="020B0604030504040204" pitchFamily="50" charset="-128"/>
              </a:rPr>
              <a:t>上流にいるサプライヤーへの働きかけが本格化するにつれ、サプライヤー窓口の購買部門は無関係ではいられなくなった</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です。簡便法で排出量を推算していたこれまでと異なり、サプライヤーでの排出量削減の改善に関わらねばならなくなると、サプライヤー窓口としてある程度の話はできなければならなくなります</a:t>
            </a:r>
            <a:r>
              <a:rPr lang="en-US" altLang="ja-JP" sz="1200" b="0" dirty="0">
                <a:solidFill>
                  <a:schemeClr val="tx1"/>
                </a:solidFill>
                <a:latin typeface="Meiryo UI" panose="020B0604030504040204" pitchFamily="50" charset="-128"/>
                <a:ea typeface="Meiryo UI" panose="020B0604030504040204" pitchFamily="50" charset="-128"/>
              </a:rPr>
              <a:t>(</a:t>
            </a:r>
            <a:r>
              <a:rPr lang="ja-JP" altLang="en-US" sz="1200" b="0" dirty="0">
                <a:solidFill>
                  <a:schemeClr val="tx1"/>
                </a:solidFill>
                <a:latin typeface="Meiryo UI" panose="020B0604030504040204" pitchFamily="50" charset="-128"/>
                <a:ea typeface="Meiryo UI" panose="020B0604030504040204" pitchFamily="50" charset="-128"/>
              </a:rPr>
              <a:t>改善の詳細は社内外の専門家に任せるにせよ</a:t>
            </a:r>
            <a:r>
              <a:rPr lang="en-US" altLang="ja-JP" sz="1200" b="0" dirty="0">
                <a:solidFill>
                  <a:schemeClr val="tx1"/>
                </a:solidFill>
                <a:latin typeface="Meiryo UI" panose="020B0604030504040204" pitchFamily="50" charset="-128"/>
                <a:ea typeface="Meiryo UI" panose="020B0604030504040204" pitchFamily="50" charset="-128"/>
              </a:rPr>
              <a:t>)</a:t>
            </a:r>
            <a:r>
              <a:rPr lang="ja-JP" altLang="en-US" sz="1200" b="0" dirty="0">
                <a:solidFill>
                  <a:schemeClr val="tx1"/>
                </a:solidFill>
                <a:latin typeface="Meiryo UI" panose="020B0604030504040204" pitchFamily="50" charset="-128"/>
                <a:ea typeface="Meiryo UI" panose="020B0604030504040204" pitchFamily="50" charset="-128"/>
              </a:rPr>
              <a:t>。ゆえに温室効果ガス排出削減の概要は、購買部門も把握している必要があります。</a:t>
            </a:r>
            <a:endParaRPr lang="en-US" altLang="ja-JP" sz="1200" b="0" dirty="0">
              <a:solidFill>
                <a:schemeClr val="tx1"/>
              </a:solidFill>
              <a:latin typeface="Meiryo UI" panose="020B0604030504040204" pitchFamily="50" charset="-128"/>
              <a:ea typeface="Meiryo UI" panose="020B0604030504040204"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22</a:t>
            </a:fld>
            <a:endParaRPr kumimoji="1" lang="ja-JP" altLang="en-US"/>
          </a:p>
        </p:txBody>
      </p:sp>
    </p:spTree>
    <p:extLst>
      <p:ext uri="{BB962C8B-B14F-4D97-AF65-F5344CB8AC3E}">
        <p14:creationId xmlns:p14="http://schemas.microsoft.com/office/powerpoint/2010/main" val="1249728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加えて２つめの問題です。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1"/>
                </a:solidFill>
                <a:latin typeface="Meiryo UI" panose="020B0604030504040204" pitchFamily="50" charset="-128"/>
                <a:ea typeface="Meiryo UI" panose="020B0604030504040204" pitchFamily="50" charset="-128"/>
              </a:rPr>
              <a:t>問題</a:t>
            </a:r>
            <a:r>
              <a:rPr lang="en-US" altLang="ja-JP" b="1" dirty="0">
                <a:solidFill>
                  <a:schemeClr val="tx1"/>
                </a:solidFill>
                <a:latin typeface="Meiryo UI" panose="020B0604030504040204" pitchFamily="50" charset="-128"/>
                <a:ea typeface="Meiryo UI" panose="020B0604030504040204" pitchFamily="50" charset="-128"/>
              </a:rPr>
              <a:t>2:</a:t>
            </a:r>
            <a:r>
              <a:rPr lang="ja-JP" altLang="en-US" b="1" dirty="0">
                <a:solidFill>
                  <a:schemeClr val="tx1"/>
                </a:solidFill>
                <a:latin typeface="Meiryo UI" panose="020B0604030504040204" pitchFamily="50" charset="-128"/>
                <a:ea typeface="Meiryo UI" panose="020B0604030504040204" pitchFamily="50" charset="-128"/>
              </a:rPr>
              <a:t>「スコープ</a:t>
            </a:r>
            <a:r>
              <a:rPr lang="en-US" altLang="ja-JP" b="1" dirty="0">
                <a:solidFill>
                  <a:schemeClr val="tx1"/>
                </a:solidFill>
                <a:latin typeface="Meiryo UI" panose="020B0604030504040204" pitchFamily="50" charset="-128"/>
                <a:ea typeface="Meiryo UI" panose="020B0604030504040204" pitchFamily="50" charset="-128"/>
              </a:rPr>
              <a:t>3</a:t>
            </a:r>
            <a:r>
              <a:rPr lang="ja-JP" altLang="en-US" b="1" dirty="0">
                <a:solidFill>
                  <a:schemeClr val="tx1"/>
                </a:solidFill>
                <a:latin typeface="Meiryo UI" panose="020B0604030504040204" pitchFamily="50" charset="-128"/>
                <a:ea typeface="Meiryo UI" panose="020B0604030504040204" pitchFamily="50" charset="-128"/>
              </a:rPr>
              <a:t>上流」範囲の誤解から、購買部門範囲外の部分の担当を求められる事例も出ている</a:t>
            </a:r>
            <a:endParaRPr kumimoji="1" lang="ja-JP" altLang="en-US" b="1" dirty="0">
              <a:solidFill>
                <a:schemeClr val="tx1"/>
              </a:solidFill>
            </a:endParaRPr>
          </a:p>
          <a:p>
            <a:endParaRPr kumimoji="1" lang="en-US" altLang="ja-JP" dirty="0"/>
          </a:p>
          <a:p>
            <a:r>
              <a:rPr kumimoji="1" lang="ja-JP" altLang="en-US" dirty="0"/>
              <a:t>環境省</a:t>
            </a:r>
            <a:r>
              <a:rPr kumimoji="1" lang="en-US" altLang="ja-JP" dirty="0"/>
              <a:t>/</a:t>
            </a:r>
            <a:r>
              <a:rPr kumimoji="1" lang="ja-JP" altLang="en-US" dirty="0"/>
              <a:t>経済産業省の資料には「上流</a:t>
            </a:r>
            <a:r>
              <a:rPr kumimoji="1" lang="en-US" altLang="ja-JP" dirty="0"/>
              <a:t>(Scope3)-</a:t>
            </a:r>
            <a:r>
              <a:rPr kumimoji="1" lang="ja-JP" altLang="en-US" dirty="0"/>
              <a:t>自社</a:t>
            </a:r>
            <a:r>
              <a:rPr kumimoji="1" lang="en-US" altLang="ja-JP" dirty="0"/>
              <a:t>(Scope1</a:t>
            </a:r>
            <a:r>
              <a:rPr kumimoji="1" lang="ja-JP" altLang="en-US" dirty="0"/>
              <a:t>と</a:t>
            </a:r>
            <a:r>
              <a:rPr kumimoji="1" lang="en-US" altLang="ja-JP" dirty="0"/>
              <a:t>Scope2)-</a:t>
            </a:r>
            <a:r>
              <a:rPr kumimoji="1" lang="ja-JP" altLang="en-US" dirty="0"/>
              <a:t>下流</a:t>
            </a:r>
            <a:r>
              <a:rPr kumimoji="1" lang="en-US" altLang="ja-JP" dirty="0"/>
              <a:t>(Scope3)</a:t>
            </a:r>
            <a:r>
              <a:rPr kumimoji="1" lang="ja-JP" altLang="en-US" dirty="0"/>
              <a:t>」の図がよく出てきます。</a:t>
            </a:r>
            <a:endParaRPr kumimoji="1" lang="en-US" altLang="ja-JP" dirty="0"/>
          </a:p>
          <a:p>
            <a:r>
              <a:rPr kumimoji="1" lang="ja-JP" altLang="en-US" dirty="0"/>
              <a:t>この図では、⑥出張、⑦通勤、⑧リース資産も</a:t>
            </a:r>
            <a:r>
              <a:rPr kumimoji="1" lang="en-US" altLang="ja-JP" dirty="0"/>
              <a:t>Scope3(</a:t>
            </a:r>
            <a:r>
              <a:rPr kumimoji="1" lang="ja-JP" altLang="en-US" dirty="0"/>
              <a:t>上流</a:t>
            </a:r>
            <a:r>
              <a:rPr kumimoji="1" lang="en-US" altLang="ja-JP" dirty="0"/>
              <a:t>)</a:t>
            </a:r>
            <a:r>
              <a:rPr kumimoji="1" lang="ja-JP" altLang="en-US" dirty="0"/>
              <a:t>に含まれています。</a:t>
            </a:r>
            <a:endParaRPr kumimoji="1" lang="en-US" altLang="ja-JP" dirty="0"/>
          </a:p>
          <a:p>
            <a:r>
              <a:rPr kumimoji="1" lang="ja-JP" altLang="en-US" dirty="0"/>
              <a:t>そのため、「⑥～⑧も購買部門の担当範囲だよね」とされて目を白黒させているところが出てきています。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23</a:t>
            </a:fld>
            <a:endParaRPr kumimoji="1" lang="ja-JP" altLang="en-US"/>
          </a:p>
        </p:txBody>
      </p:sp>
    </p:spTree>
    <p:extLst>
      <p:ext uri="{BB962C8B-B14F-4D97-AF65-F5344CB8AC3E}">
        <p14:creationId xmlns:p14="http://schemas.microsoft.com/office/powerpoint/2010/main" val="293572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購買部門の担当領域は、こちらの図では明示されています。</a:t>
            </a:r>
            <a:br>
              <a:rPr kumimoji="1" lang="en-US" altLang="ja-JP" dirty="0"/>
            </a:br>
            <a:r>
              <a:rPr kumimoji="1" lang="ja-JP" altLang="en-US" dirty="0"/>
              <a:t>この図の緑色の部分が購買部門の担当</a:t>
            </a:r>
            <a:r>
              <a:rPr kumimoji="1" lang="en-US" altLang="ja-JP" dirty="0"/>
              <a:t>(</a:t>
            </a:r>
            <a:r>
              <a:rPr kumimoji="1" lang="ja-JP" altLang="en-US" dirty="0"/>
              <a:t>主体的に関与すべきところ</a:t>
            </a:r>
            <a:r>
              <a:rPr kumimoji="1" lang="en-US" altLang="ja-JP" dirty="0"/>
              <a:t>)</a:t>
            </a:r>
            <a:r>
              <a:rPr kumimoji="1" lang="ja-JP" altLang="en-US" dirty="0"/>
              <a:t>です。</a:t>
            </a:r>
            <a:endParaRPr kumimoji="1" lang="en-US" altLang="ja-JP" dirty="0"/>
          </a:p>
          <a:p>
            <a:r>
              <a:rPr kumimoji="1" lang="ja-JP" altLang="en-US" dirty="0"/>
              <a:t>しかしこのあたりの定義を理解し、説明できないと、⑥出張、⑦通勤、⑧リース資産といった関係外の部分を反論もできずに押し付けられている様まで出てきているのです。</a:t>
            </a:r>
            <a:endParaRPr kumimoji="1" lang="en-US" altLang="ja-JP" dirty="0"/>
          </a:p>
          <a:p>
            <a:endParaRPr kumimoji="1" lang="en-US" altLang="ja-JP" dirty="0"/>
          </a:p>
          <a:p>
            <a:r>
              <a:rPr kumimoji="1" lang="ja-JP" altLang="en-US" dirty="0"/>
              <a:t>ゆえにこれらの２つの課題に対応するためには、「第</a:t>
            </a:r>
            <a:r>
              <a:rPr kumimoji="1" lang="en-US" altLang="ja-JP" dirty="0"/>
              <a:t>2</a:t>
            </a:r>
            <a:r>
              <a:rPr kumimoji="1" lang="ja-JP" altLang="en-US" dirty="0"/>
              <a:t>部</a:t>
            </a:r>
            <a:r>
              <a:rPr kumimoji="1" lang="en-US" altLang="ja-JP" dirty="0"/>
              <a:t>:</a:t>
            </a:r>
            <a:r>
              <a:rPr kumimoji="1" lang="ja-JP" altLang="en-US" dirty="0"/>
              <a:t>基礎知識編」の内容は購買部門でも理解しておく必要があります。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24</a:t>
            </a:fld>
            <a:endParaRPr kumimoji="1" lang="ja-JP" altLang="en-US"/>
          </a:p>
        </p:txBody>
      </p:sp>
    </p:spTree>
    <p:extLst>
      <p:ext uri="{BB962C8B-B14F-4D97-AF65-F5344CB8AC3E}">
        <p14:creationId xmlns:p14="http://schemas.microsoft.com/office/powerpoint/2010/main" val="330407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25</a:t>
            </a:fld>
            <a:endParaRPr kumimoji="1" lang="ja-JP" altLang="en-US"/>
          </a:p>
        </p:txBody>
      </p:sp>
    </p:spTree>
    <p:extLst>
      <p:ext uri="{BB962C8B-B14F-4D97-AF65-F5344CB8AC3E}">
        <p14:creationId xmlns:p14="http://schemas.microsoft.com/office/powerpoint/2010/main" val="2697300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地表から赤外線として宇宙空間に放射する熱を吸収し、地球に留める役割</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温室効果</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を果たす、大気中の気体です。これらの気体が存在せず、太陽光の熱がすべて宇宙空間に放出されると地表気温は</a:t>
            </a:r>
            <a:r>
              <a:rPr kumimoji="1" lang="en-US" altLang="ja-JP" dirty="0">
                <a:latin typeface="Meiryo UI" panose="020B0604030504040204" pitchFamily="50" charset="-128"/>
                <a:ea typeface="Meiryo UI" panose="020B0604030504040204" pitchFamily="50" charset="-128"/>
              </a:rPr>
              <a:t>19</a:t>
            </a:r>
            <a:r>
              <a:rPr kumimoji="1" lang="ja-JP" altLang="en-US" dirty="0">
                <a:latin typeface="Meiryo UI" panose="020B0604030504040204" pitchFamily="50" charset="-128"/>
                <a:ea typeface="Meiryo UI" panose="020B0604030504040204" pitchFamily="50" charset="-128"/>
              </a:rPr>
              <a:t>℃低下すると言われています。すなわち、地球の気温を保つには一定量は必要なものです。しかし現在、その量が急速に過剰化しています。その結果、地球表面の温度が上がり過ぎ、異常気象、生態系、水資源や食料、健康などに甚大な悪影響が生じているとされ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26</a:t>
            </a:fld>
            <a:endParaRPr kumimoji="1" lang="ja-JP" altLang="en-US"/>
          </a:p>
        </p:txBody>
      </p:sp>
    </p:spTree>
    <p:extLst>
      <p:ext uri="{BB962C8B-B14F-4D97-AF65-F5344CB8AC3E}">
        <p14:creationId xmlns:p14="http://schemas.microsoft.com/office/powerpoint/2010/main" val="152886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温室効果ガスは二酸化炭素</a:t>
            </a:r>
            <a:r>
              <a:rPr kumimoji="1" lang="en-US" altLang="ja-JP" dirty="0">
                <a:latin typeface="Meiryo UI" panose="020B0604030504040204" pitchFamily="50" charset="-128"/>
                <a:ea typeface="Meiryo UI" panose="020B0604030504040204" pitchFamily="50" charset="-128"/>
              </a:rPr>
              <a:t>(CO2)</a:t>
            </a:r>
            <a:r>
              <a:rPr kumimoji="1" lang="ja-JP" altLang="en-US" dirty="0">
                <a:latin typeface="Meiryo UI" panose="020B0604030504040204" pitchFamily="50" charset="-128"/>
                <a:ea typeface="Meiryo UI" panose="020B0604030504040204" pitchFamily="50" charset="-128"/>
              </a:rPr>
              <a:t>が全体排出量の</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分の</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を占めますが、その他にもメタン、一酸化二窒素、フロンガス類があります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下表参照</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。二酸化炭素以外の気体の排出量は、二酸化炭素換算でどの程度に相当するかを表す「地球温暖化係数」を掛けて算出します。例えば、メタン</a:t>
            </a:r>
            <a:r>
              <a:rPr lang="ja-JP" altLang="en-US" dirty="0">
                <a:latin typeface="Meiryo UI" panose="020B0604030504040204" pitchFamily="50" charset="-128"/>
                <a:ea typeface="Meiryo UI" panose="020B0604030504040204" pitchFamily="50" charset="-128"/>
              </a:rPr>
              <a:t>はその排出量の</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倍の二酸化炭素に相当するとされます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メタンは二酸化炭素の</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倍の温室効果をもたらすとされています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27</a:t>
            </a:fld>
            <a:endParaRPr kumimoji="1" lang="ja-JP" altLang="en-US"/>
          </a:p>
        </p:txBody>
      </p:sp>
    </p:spTree>
    <p:extLst>
      <p:ext uri="{BB962C8B-B14F-4D97-AF65-F5344CB8AC3E}">
        <p14:creationId xmlns:p14="http://schemas.microsoft.com/office/powerpoint/2010/main" val="2911971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温室効果ガスを排出する活動は、表のように「</a:t>
            </a:r>
            <a:r>
              <a:rPr lang="ja-JP" altLang="en-US" sz="1200" dirty="0">
                <a:solidFill>
                  <a:prstClr val="black"/>
                </a:solidFill>
                <a:latin typeface="Meiryo UI" panose="020B0604030504040204" pitchFamily="50" charset="-128"/>
                <a:ea typeface="Meiryo UI" panose="020B0604030504040204" pitchFamily="50" charset="-128"/>
              </a:rPr>
              <a:t>温室効果ガス総排出量算定方法ガイドライン</a:t>
            </a:r>
            <a:r>
              <a:rPr lang="en-US" altLang="ja-JP" sz="1200" dirty="0">
                <a:solidFill>
                  <a:prstClr val="black"/>
                </a:solidFill>
                <a:latin typeface="Meiryo UI" panose="020B0604030504040204" pitchFamily="50" charset="-128"/>
                <a:ea typeface="Meiryo UI" panose="020B0604030504040204" pitchFamily="50" charset="-128"/>
              </a:rPr>
              <a:t>Ver.1.0 </a:t>
            </a:r>
            <a:r>
              <a:rPr kumimoji="1" lang="ja-JP" altLang="en-US" dirty="0">
                <a:latin typeface="Meiryo UI" panose="020B0604030504040204" pitchFamily="50" charset="-128"/>
                <a:ea typeface="Meiryo UI" panose="020B0604030504040204" pitchFamily="50" charset="-128"/>
              </a:rPr>
              <a:t>」で定義されています。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主たる算定対象は二酸化炭素</a:t>
            </a:r>
            <a:r>
              <a:rPr kumimoji="1" lang="en-US" altLang="ja-JP" dirty="0">
                <a:latin typeface="Meiryo UI" panose="020B0604030504040204" pitchFamily="50" charset="-128"/>
                <a:ea typeface="Meiryo UI" panose="020B0604030504040204" pitchFamily="50" charset="-128"/>
              </a:rPr>
              <a:t>(CO2)</a:t>
            </a:r>
            <a:r>
              <a:rPr kumimoji="1" lang="ja-JP" altLang="en-US" dirty="0">
                <a:latin typeface="Meiryo UI" panose="020B0604030504040204" pitchFamily="50" charset="-128"/>
                <a:ea typeface="Meiryo UI" panose="020B0604030504040204" pitchFamily="50" charset="-128"/>
              </a:rPr>
              <a:t>になりますが、その他の</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種類についても、事業活動によってはどのくらいの排出があるかを算定しなければなりません。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28</a:t>
            </a:fld>
            <a:endParaRPr kumimoji="1" lang="ja-JP" altLang="en-US"/>
          </a:p>
        </p:txBody>
      </p:sp>
    </p:spTree>
    <p:extLst>
      <p:ext uri="{BB962C8B-B14F-4D97-AF65-F5344CB8AC3E}">
        <p14:creationId xmlns:p14="http://schemas.microsoft.com/office/powerpoint/2010/main" val="16657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a:t>
            </a:fld>
            <a:endParaRPr kumimoji="1" lang="ja-JP" altLang="en-US"/>
          </a:p>
        </p:txBody>
      </p:sp>
    </p:spTree>
    <p:extLst>
      <p:ext uri="{BB962C8B-B14F-4D97-AF65-F5344CB8AC3E}">
        <p14:creationId xmlns:p14="http://schemas.microsoft.com/office/powerpoint/2010/main" val="2063760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温室効果ガスの排出範囲は、</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後述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で定義された</a:t>
            </a:r>
            <a:r>
              <a:rPr kumimoji="1" lang="ja-JP" altLang="en-US" dirty="0">
                <a:latin typeface="Meiryo UI" panose="020B0604030504040204" pitchFamily="50" charset="-128"/>
                <a:ea typeface="Meiryo UI" panose="020B0604030504040204" pitchFamily="50" charset="-128"/>
              </a:rPr>
              <a:t>３つのスコープで考えます。すなわち、</a:t>
            </a:r>
            <a:endParaRPr kumimoji="1" lang="en-US" altLang="ja-JP" dirty="0">
              <a:latin typeface="Meiryo UI" panose="020B0604030504040204" pitchFamily="50" charset="-128"/>
              <a:ea typeface="Meiryo UI" panose="020B0604030504040204" pitchFamily="50" charset="-128"/>
            </a:endParaRPr>
          </a:p>
          <a:p>
            <a:pPr marL="179388" defTabSz="829544"/>
            <a:r>
              <a:rPr lang="en-US" altLang="ja-JP" sz="1200" b="1" dirty="0">
                <a:solidFill>
                  <a:srgbClr val="0066CC"/>
                </a:solidFill>
                <a:latin typeface="Meiryo UI" panose="020B0604030504040204" pitchFamily="50" charset="-128"/>
                <a:ea typeface="Meiryo UI" panose="020B0604030504040204" pitchFamily="50" charset="-128"/>
              </a:rPr>
              <a:t>Scope1</a:t>
            </a:r>
            <a:r>
              <a:rPr lang="ja-JP" altLang="en-US" sz="1200" b="1" dirty="0">
                <a:solidFill>
                  <a:srgbClr val="0066CC"/>
                </a:solidFill>
                <a:latin typeface="Meiryo UI" panose="020B0604030504040204" pitchFamily="50" charset="-128"/>
                <a:ea typeface="Meiryo UI" panose="020B0604030504040204" pitchFamily="50" charset="-128"/>
              </a:rPr>
              <a:t>：事業者自らによる温室効果ガスの直接排出</a:t>
            </a:r>
            <a:r>
              <a:rPr lang="en-US" altLang="ja-JP" sz="1200" b="1" dirty="0">
                <a:solidFill>
                  <a:srgbClr val="0066CC"/>
                </a:solidFill>
                <a:latin typeface="Meiryo UI" panose="020B0604030504040204" pitchFamily="50" charset="-128"/>
                <a:ea typeface="Meiryo UI" panose="020B0604030504040204" pitchFamily="50" charset="-128"/>
              </a:rPr>
              <a:t>(</a:t>
            </a:r>
            <a:r>
              <a:rPr lang="ja-JP" altLang="en-US" sz="1200" b="1" dirty="0">
                <a:solidFill>
                  <a:srgbClr val="0066CC"/>
                </a:solidFill>
                <a:latin typeface="Meiryo UI" panose="020B0604030504040204" pitchFamily="50" charset="-128"/>
                <a:ea typeface="Meiryo UI" panose="020B0604030504040204" pitchFamily="50" charset="-128"/>
              </a:rPr>
              <a:t>燃料の燃焼、工業プロセス</a:t>
            </a:r>
            <a:r>
              <a:rPr lang="en-US" altLang="ja-JP" sz="1200" b="1" dirty="0">
                <a:solidFill>
                  <a:srgbClr val="0066CC"/>
                </a:solidFill>
                <a:latin typeface="Meiryo UI" panose="020B0604030504040204" pitchFamily="50" charset="-128"/>
                <a:ea typeface="Meiryo UI" panose="020B0604030504040204" pitchFamily="50" charset="-128"/>
              </a:rPr>
              <a:t>)</a:t>
            </a:r>
          </a:p>
          <a:p>
            <a:pPr marL="179388" defTabSz="829544"/>
            <a:r>
              <a:rPr lang="en-US" altLang="ja-JP" sz="1200" b="1" dirty="0">
                <a:solidFill>
                  <a:srgbClr val="FF33CC"/>
                </a:solidFill>
                <a:latin typeface="Meiryo UI" panose="020B0604030504040204" pitchFamily="50" charset="-128"/>
                <a:ea typeface="Meiryo UI" panose="020B0604030504040204" pitchFamily="50" charset="-128"/>
              </a:rPr>
              <a:t>Scope2 :</a:t>
            </a:r>
            <a:r>
              <a:rPr lang="ja-JP" altLang="en-US" sz="1200" b="1" dirty="0">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1200" b="1" dirty="0">
              <a:solidFill>
                <a:srgbClr val="FF33CC"/>
              </a:solidFill>
              <a:latin typeface="Meiryo UI" panose="020B0604030504040204" pitchFamily="50" charset="-128"/>
              <a:ea typeface="Meiryo UI" panose="020B0604030504040204" pitchFamily="50" charset="-128"/>
            </a:endParaRPr>
          </a:p>
          <a:p>
            <a:pPr marL="179388" defTabSz="829544"/>
            <a:r>
              <a:rPr lang="en-US" altLang="ja-JP" sz="1200" b="1" dirty="0">
                <a:solidFill>
                  <a:srgbClr val="009900"/>
                </a:solidFill>
                <a:latin typeface="Meiryo UI" panose="020B0604030504040204" pitchFamily="50" charset="-128"/>
                <a:ea typeface="Meiryo UI" panose="020B0604030504040204" pitchFamily="50" charset="-128"/>
              </a:rPr>
              <a:t>Scope3 : Scope1</a:t>
            </a:r>
            <a:r>
              <a:rPr lang="ja-JP" altLang="en-US" sz="1200" b="1" dirty="0">
                <a:solidFill>
                  <a:srgbClr val="009900"/>
                </a:solidFill>
                <a:latin typeface="Meiryo UI" panose="020B0604030504040204" pitchFamily="50" charset="-128"/>
                <a:ea typeface="Meiryo UI" panose="020B0604030504040204" pitchFamily="50" charset="-128"/>
              </a:rPr>
              <a:t>、</a:t>
            </a:r>
            <a:r>
              <a:rPr lang="en-US" altLang="ja-JP" sz="1200" b="1" dirty="0">
                <a:solidFill>
                  <a:srgbClr val="009900"/>
                </a:solidFill>
                <a:latin typeface="Meiryo UI" panose="020B0604030504040204" pitchFamily="50" charset="-128"/>
                <a:ea typeface="Meiryo UI" panose="020B0604030504040204" pitchFamily="50" charset="-128"/>
              </a:rPr>
              <a:t>Scope2</a:t>
            </a:r>
            <a:r>
              <a:rPr lang="ja-JP" altLang="en-US" sz="1200" b="1" dirty="0">
                <a:solidFill>
                  <a:srgbClr val="009900"/>
                </a:solidFill>
                <a:latin typeface="Meiryo UI" panose="020B0604030504040204" pitchFamily="50" charset="-128"/>
                <a:ea typeface="Meiryo UI" panose="020B0604030504040204" pitchFamily="50" charset="-128"/>
              </a:rPr>
              <a:t>以外の間接排出</a:t>
            </a:r>
            <a:r>
              <a:rPr lang="en-US" altLang="ja-JP" sz="1200" b="1" dirty="0">
                <a:solidFill>
                  <a:srgbClr val="009900"/>
                </a:solidFill>
                <a:latin typeface="Meiryo UI" panose="020B0604030504040204" pitchFamily="50" charset="-128"/>
                <a:ea typeface="Meiryo UI" panose="020B0604030504040204" pitchFamily="50" charset="-128"/>
              </a:rPr>
              <a:t>(</a:t>
            </a:r>
            <a:r>
              <a:rPr lang="ja-JP" altLang="en-US" sz="1200" b="1" dirty="0">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1200" b="1" dirty="0">
                <a:solidFill>
                  <a:srgbClr val="009900"/>
                </a:solidFill>
                <a:latin typeface="Meiryo UI" panose="020B0604030504040204" pitchFamily="50" charset="-128"/>
                <a:ea typeface="Meiryo UI" panose="020B0604030504040204" pitchFamily="50" charset="-128"/>
              </a:rPr>
              <a:t>)</a:t>
            </a:r>
          </a:p>
          <a:p>
            <a:pPr marL="179388" defTabSz="829544"/>
            <a:endParaRPr kumimoji="1" lang="en-US" altLang="ja-JP" dirty="0">
              <a:latin typeface="Meiryo UI" panose="020B0604030504040204" pitchFamily="50" charset="-128"/>
              <a:ea typeface="Meiryo UI" panose="020B0604030504040204" pitchFamily="50" charset="-128"/>
            </a:endParaRPr>
          </a:p>
          <a:p>
            <a:pPr marL="179388" defTabSz="829544"/>
            <a:r>
              <a:rPr kumimoji="1" lang="ja-JP" altLang="en-US" dirty="0">
                <a:latin typeface="Meiryo UI" panose="020B0604030504040204" pitchFamily="50" charset="-128"/>
                <a:ea typeface="Meiryo UI" panose="020B0604030504040204" pitchFamily="50" charset="-128"/>
              </a:rPr>
              <a:t>そして「</a:t>
            </a:r>
            <a:r>
              <a:rPr lang="ja-JP" altLang="en-US" b="1" dirty="0">
                <a:latin typeface="Meiryo UI" panose="020B0604030504040204" pitchFamily="50" charset="-128"/>
                <a:ea typeface="Meiryo UI" panose="020B0604030504040204" pitchFamily="50" charset="-128"/>
              </a:rPr>
              <a:t>サプライチェーン排出量</a:t>
            </a:r>
            <a:r>
              <a:rPr lang="ja-JP" altLang="en-US" dirty="0">
                <a:latin typeface="Meiryo UI" panose="020B0604030504040204" pitchFamily="50" charset="-128"/>
                <a:ea typeface="Meiryo UI" panose="020B0604030504040204" pitchFamily="50" charset="-128"/>
              </a:rPr>
              <a:t>」と呼ぶ場合は、事業者自らの排出だけでなく、事業活動に関係するあらゆる排出を合計した排出量</a:t>
            </a:r>
            <a:r>
              <a:rPr lang="en-US" altLang="ja-JP" dirty="0">
                <a:latin typeface="Meiryo UI" panose="020B0604030504040204" pitchFamily="50" charset="-128"/>
                <a:ea typeface="Meiryo UI" panose="020B0604030504040204" pitchFamily="50" charset="-128"/>
              </a:rPr>
              <a:t>(</a:t>
            </a:r>
            <a:r>
              <a:rPr lang="en-US" altLang="ja-JP" b="1" dirty="0">
                <a:solidFill>
                  <a:srgbClr val="0070C0"/>
                </a:solidFill>
                <a:latin typeface="Meiryo UI" panose="020B0604030504040204" pitchFamily="50" charset="-128"/>
                <a:ea typeface="Meiryo UI" panose="020B0604030504040204" pitchFamily="50" charset="-128"/>
              </a:rPr>
              <a:t>Scope1</a:t>
            </a:r>
            <a:r>
              <a:rPr lang="ja-JP" altLang="en-US" b="1" dirty="0">
                <a:solidFill>
                  <a:srgbClr val="0070C0"/>
                </a:solidFill>
                <a:latin typeface="Meiryo UI" panose="020B0604030504040204" pitchFamily="50" charset="-128"/>
                <a:ea typeface="Meiryo UI" panose="020B0604030504040204" pitchFamily="50" charset="-128"/>
              </a:rPr>
              <a:t>排出量</a:t>
            </a:r>
            <a:r>
              <a:rPr lang="ja-JP" altLang="en-US" dirty="0">
                <a:latin typeface="Meiryo UI" panose="020B0604030504040204" pitchFamily="50" charset="-128"/>
                <a:ea typeface="Meiryo UI" panose="020B0604030504040204" pitchFamily="50" charset="-128"/>
              </a:rPr>
              <a:t>＋</a:t>
            </a:r>
            <a:r>
              <a:rPr lang="en-US" altLang="ja-JP" b="1" dirty="0">
                <a:solidFill>
                  <a:srgbClr val="FF33CC"/>
                </a:solidFill>
                <a:latin typeface="Meiryo UI" panose="020B0604030504040204" pitchFamily="50" charset="-128"/>
                <a:ea typeface="Meiryo UI" panose="020B0604030504040204" pitchFamily="50" charset="-128"/>
              </a:rPr>
              <a:t>Scope2</a:t>
            </a:r>
            <a:r>
              <a:rPr lang="ja-JP" altLang="en-US" b="1" dirty="0">
                <a:solidFill>
                  <a:srgbClr val="FF33CC"/>
                </a:solidFill>
                <a:latin typeface="Meiryo UI" panose="020B0604030504040204" pitchFamily="50" charset="-128"/>
                <a:ea typeface="Meiryo UI" panose="020B0604030504040204" pitchFamily="50" charset="-128"/>
              </a:rPr>
              <a:t>排出量</a:t>
            </a:r>
            <a:r>
              <a:rPr lang="ja-JP" altLang="en-US" dirty="0">
                <a:latin typeface="Meiryo UI" panose="020B0604030504040204" pitchFamily="50" charset="-128"/>
                <a:ea typeface="Meiryo UI" panose="020B0604030504040204" pitchFamily="50" charset="-128"/>
              </a:rPr>
              <a:t>＋</a:t>
            </a:r>
            <a:r>
              <a:rPr lang="en-US" altLang="ja-JP" b="1" dirty="0">
                <a:solidFill>
                  <a:srgbClr val="009900"/>
                </a:solidFill>
                <a:latin typeface="Meiryo UI" panose="020B0604030504040204" pitchFamily="50" charset="-128"/>
                <a:ea typeface="Meiryo UI" panose="020B0604030504040204" pitchFamily="50" charset="-128"/>
              </a:rPr>
              <a:t>Scope3</a:t>
            </a:r>
            <a:r>
              <a:rPr lang="ja-JP" altLang="en-US" b="1" dirty="0">
                <a:solidFill>
                  <a:srgbClr val="009900"/>
                </a:solidFill>
                <a:latin typeface="Meiryo UI" panose="020B0604030504040204" pitchFamily="50" charset="-128"/>
                <a:ea typeface="Meiryo UI" panose="020B0604030504040204" pitchFamily="50" charset="-128"/>
              </a:rPr>
              <a:t>排出量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と定義されます。</a:t>
            </a:r>
            <a:endParaRPr lang="en-US" altLang="ja-JP" dirty="0">
              <a:latin typeface="Meiryo UI" panose="020B0604030504040204" pitchFamily="50" charset="-128"/>
              <a:ea typeface="Meiryo UI" panose="020B0604030504040204" pitchFamily="50" charset="-128"/>
            </a:endParaRPr>
          </a:p>
          <a:p>
            <a:pPr marL="179388" defTabSz="829544"/>
            <a:r>
              <a:rPr lang="ja-JP" altLang="en-US" dirty="0">
                <a:latin typeface="Meiryo UI" panose="020B0604030504040204" pitchFamily="50" charset="-128"/>
                <a:ea typeface="Meiryo UI" panose="020B0604030504040204" pitchFamily="50" charset="-128"/>
              </a:rPr>
              <a:t>なお、</a:t>
            </a:r>
            <a:r>
              <a:rPr kumimoji="1" lang="ja-JP" altLang="en-US" dirty="0">
                <a:latin typeface="Meiryo UI" panose="020B0604030504040204" pitchFamily="50" charset="-128"/>
                <a:ea typeface="Meiryo UI" panose="020B0604030504040204" pitchFamily="50" charset="-128"/>
              </a:rPr>
              <a:t>購買部門が主体的に関与しなければならないのは、</a:t>
            </a:r>
            <a:r>
              <a:rPr lang="en-US" altLang="ja-JP" sz="1200" b="1" dirty="0">
                <a:solidFill>
                  <a:srgbClr val="009900"/>
                </a:solidFill>
                <a:latin typeface="Meiryo UI" panose="020B0604030504040204" pitchFamily="50" charset="-128"/>
                <a:ea typeface="Meiryo UI" panose="020B0604030504040204" pitchFamily="50" charset="-128"/>
              </a:rPr>
              <a:t> Scope3</a:t>
            </a:r>
            <a:r>
              <a:rPr kumimoji="1" lang="ja-JP" altLang="en-US" b="1" dirty="0">
                <a:latin typeface="Meiryo UI" panose="020B0604030504040204" pitchFamily="50" charset="-128"/>
                <a:ea typeface="Meiryo UI" panose="020B0604030504040204" pitchFamily="50" charset="-128"/>
              </a:rPr>
              <a:t>の上流の一部</a:t>
            </a:r>
            <a:r>
              <a:rPr kumimoji="1" lang="ja-JP" altLang="en-US" dirty="0">
                <a:latin typeface="Meiryo UI" panose="020B0604030504040204" pitchFamily="50" charset="-128"/>
                <a:ea typeface="Meiryo UI" panose="020B0604030504040204" pitchFamily="50" charset="-128"/>
              </a:rPr>
              <a:t>となります。</a:t>
            </a:r>
            <a:endParaRPr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29</a:t>
            </a:fld>
            <a:endParaRPr kumimoji="1" lang="ja-JP" altLang="en-US"/>
          </a:p>
        </p:txBody>
      </p:sp>
    </p:spTree>
    <p:extLst>
      <p:ext uri="{BB962C8B-B14F-4D97-AF65-F5344CB8AC3E}">
        <p14:creationId xmlns:p14="http://schemas.microsoft.com/office/powerpoint/2010/main" val="3833517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下図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1,2,3</a:t>
            </a:r>
            <a:r>
              <a:rPr kumimoji="1" lang="ja-JP" altLang="en-US" dirty="0">
                <a:latin typeface="Meiryo UI" panose="020B0604030504040204" pitchFamily="50" charset="-128"/>
                <a:ea typeface="Meiryo UI" panose="020B0604030504040204" pitchFamily="50" charset="-128"/>
              </a:rPr>
              <a:t>の範囲を示した図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の赤枠</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のカテゴリ</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が購買部門が主体的に関与できる部分です。</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30</a:t>
            </a:fld>
            <a:endParaRPr kumimoji="1" lang="ja-JP" altLang="en-US"/>
          </a:p>
        </p:txBody>
      </p:sp>
    </p:spTree>
    <p:extLst>
      <p:ext uri="{BB962C8B-B14F-4D97-AF65-F5344CB8AC3E}">
        <p14:creationId xmlns:p14="http://schemas.microsoft.com/office/powerpoint/2010/main" val="3481969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温室効果ガスの</a:t>
            </a:r>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カテゴリの定義は下表のようになります。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購買部門が主体的に関与する</a:t>
            </a:r>
            <a:r>
              <a:rPr lang="en-US" altLang="ja-JP" sz="1200" b="1" dirty="0">
                <a:solidFill>
                  <a:srgbClr val="009900"/>
                </a:solidFill>
                <a:latin typeface="Meiryo UI" panose="020B0604030504040204" pitchFamily="50" charset="-128"/>
                <a:ea typeface="Meiryo UI" panose="020B0604030504040204" pitchFamily="50" charset="-128"/>
              </a:rPr>
              <a:t>Scope3</a:t>
            </a:r>
            <a:r>
              <a:rPr kumimoji="1" lang="ja-JP" altLang="en-US" b="1" dirty="0">
                <a:latin typeface="Meiryo UI" panose="020B0604030504040204" pitchFamily="50" charset="-128"/>
                <a:ea typeface="Meiryo UI" panose="020B0604030504040204" pitchFamily="50" charset="-128"/>
              </a:rPr>
              <a:t>の上流の</a:t>
            </a:r>
            <a:r>
              <a:rPr kumimoji="1" lang="en-US" altLang="ja-JP" b="1" dirty="0">
                <a:latin typeface="Meiryo UI" panose="020B0604030504040204" pitchFamily="50" charset="-128"/>
                <a:ea typeface="Meiryo UI" panose="020B0604030504040204" pitchFamily="50" charset="-128"/>
              </a:rPr>
              <a:t>5</a:t>
            </a:r>
            <a:r>
              <a:rPr kumimoji="1" lang="ja-JP" altLang="en-US" b="1" dirty="0">
                <a:latin typeface="Meiryo UI" panose="020B0604030504040204" pitchFamily="50" charset="-128"/>
                <a:ea typeface="Meiryo UI" panose="020B0604030504040204" pitchFamily="50" charset="-128"/>
              </a:rPr>
              <a:t>つのカテゴリーです。</a:t>
            </a:r>
            <a:endParaRPr kumimoji="1" lang="en-US" altLang="ja-JP" b="1"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31</a:t>
            </a:fld>
            <a:endParaRPr kumimoji="1" lang="ja-JP" altLang="en-US"/>
          </a:p>
        </p:txBody>
      </p:sp>
    </p:spTree>
    <p:extLst>
      <p:ext uri="{BB962C8B-B14F-4D97-AF65-F5344CB8AC3E}">
        <p14:creationId xmlns:p14="http://schemas.microsoft.com/office/powerpoint/2010/main" val="3846187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32</a:t>
            </a:fld>
            <a:endParaRPr kumimoji="1" lang="ja-JP" altLang="en-US"/>
          </a:p>
        </p:txBody>
      </p:sp>
    </p:spTree>
    <p:extLst>
      <p:ext uri="{BB962C8B-B14F-4D97-AF65-F5344CB8AC3E}">
        <p14:creationId xmlns:p14="http://schemas.microsoft.com/office/powerpoint/2010/main" val="3471227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Scope3</a:t>
            </a:r>
            <a:r>
              <a:rPr kumimoji="1" lang="ja-JP" altLang="en-US" dirty="0"/>
              <a:t>のカテゴリごとに、温室効果ガスを排出する主な活動をまとめた表です。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33</a:t>
            </a:fld>
            <a:endParaRPr kumimoji="1" lang="ja-JP" altLang="en-US"/>
          </a:p>
        </p:txBody>
      </p:sp>
    </p:spTree>
    <p:extLst>
      <p:ext uri="{BB962C8B-B14F-4D97-AF65-F5344CB8AC3E}">
        <p14:creationId xmlns:p14="http://schemas.microsoft.com/office/powerpoint/2010/main" val="396667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自社のスコープ</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と</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の分に加えて、スコープ</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の上流・下流分を合わせた「</a:t>
            </a:r>
            <a:r>
              <a:rPr kumimoji="1" lang="en-US" altLang="ja-JP" b="1" dirty="0">
                <a:latin typeface="Meiryo UI" panose="020B0604030504040204" pitchFamily="50" charset="-128"/>
                <a:ea typeface="Meiryo UI" panose="020B0604030504040204" pitchFamily="50" charset="-128"/>
              </a:rPr>
              <a:t>GHG</a:t>
            </a:r>
            <a:r>
              <a:rPr kumimoji="1" lang="ja-JP" altLang="en-US" b="1" dirty="0">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サプライチェーン排出量</a:t>
            </a:r>
            <a:r>
              <a:rPr kumimoji="1" lang="ja-JP" altLang="en-US" dirty="0">
                <a:latin typeface="Meiryo UI" panose="020B0604030504040204" pitchFamily="50" charset="-128"/>
                <a:ea typeface="Meiryo UI" panose="020B0604030504040204" pitchFamily="50" charset="-128"/>
              </a:rPr>
              <a:t>」開示が求められています。</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上流であれば、理想的には構成メンバー</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素材製品事業者、部品製造事業者、輸送業者</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それぞれから</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排出量の報告を受け、合算するのがが理想的です</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次データの利用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しかし個々の</a:t>
            </a:r>
            <a:r>
              <a:rPr kumimoji="1" lang="en-US" altLang="ja-JP" b="1" dirty="0">
                <a:latin typeface="Meiryo UI" panose="020B0604030504040204" pitchFamily="50" charset="-128"/>
                <a:ea typeface="Meiryo UI" panose="020B0604030504040204" pitchFamily="50" charset="-128"/>
              </a:rPr>
              <a:t>Tier-n</a:t>
            </a:r>
            <a:r>
              <a:rPr kumimoji="1" lang="ja-JP" altLang="en-US" b="1" dirty="0">
                <a:latin typeface="Meiryo UI" panose="020B0604030504040204" pitchFamily="50" charset="-128"/>
                <a:ea typeface="Meiryo UI" panose="020B0604030504040204" pitchFamily="50" charset="-128"/>
              </a:rPr>
              <a:t>構成メンバーからの情報収集は簡単ではありません。</a:t>
            </a:r>
            <a:endParaRPr kumimoji="1" lang="en-US" altLang="ja-JP" b="1"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34</a:t>
            </a:fld>
            <a:endParaRPr kumimoji="1" lang="ja-JP" altLang="en-US"/>
          </a:p>
        </p:txBody>
      </p:sp>
    </p:spTree>
    <p:extLst>
      <p:ext uri="{BB962C8B-B14F-4D97-AF65-F5344CB8AC3E}">
        <p14:creationId xmlns:p14="http://schemas.microsoft.com/office/powerpoint/2010/main" val="2111105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ではどうするか？ そのための現実的手法が認められています。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現実的な手法では、自社の購入額</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場合によっては購入量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活動量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に、所定の排出量原単位</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排出原単位データベースとして値が公開済み</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を掛けた値を排出量とみなしてよいとされています。ゆえに、購買部門に話が来ることなく、経理部門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経営企画部門などで排出量を算出すれば事足りていたという状況にありました。</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しかし今後は改善に視点が向きます。</a:t>
            </a:r>
            <a:r>
              <a:rPr kumimoji="1" lang="ja-JP" altLang="en-US" dirty="0">
                <a:latin typeface="Meiryo UI" panose="020B0604030504040204" pitchFamily="50" charset="-128"/>
                <a:ea typeface="Meiryo UI" panose="020B0604030504040204" pitchFamily="50" charset="-128"/>
              </a:rPr>
              <a:t>何をどう改善し、どの規模の成果を上げたのかを問われるようになってきます。</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そうなると、サプライヤー窓口の購買部門</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供給</a:t>
            </a:r>
            <a:r>
              <a:rPr kumimoji="1" lang="en-US" altLang="ja-JP" dirty="0">
                <a:latin typeface="Meiryo UI" panose="020B0604030504040204" pitchFamily="50" charset="-128"/>
                <a:ea typeface="Meiryo UI" panose="020B0604030504040204" pitchFamily="50" charset="-128"/>
              </a:rPr>
              <a:t>(Inbound)</a:t>
            </a:r>
            <a:r>
              <a:rPr kumimoji="1" lang="ja-JP" altLang="en-US" dirty="0">
                <a:latin typeface="Meiryo UI" panose="020B0604030504040204" pitchFamily="50" charset="-128"/>
                <a:ea typeface="Meiryo UI" panose="020B0604030504040204" pitchFamily="50" charset="-128"/>
              </a:rPr>
              <a:t>サプライチェーン部門も無関係で入られません。</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自社把握値の概算計算だけでは済まなくなる</a:t>
            </a:r>
            <a:r>
              <a:rPr kumimoji="1" lang="ja-JP" altLang="en-US" dirty="0">
                <a:latin typeface="Meiryo UI" panose="020B0604030504040204" pitchFamily="50" charset="-128"/>
                <a:ea typeface="Meiryo UI" panose="020B0604030504040204" pitchFamily="50" charset="-128"/>
              </a:rPr>
              <a:t>可能性があります。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35</a:t>
            </a:fld>
            <a:endParaRPr kumimoji="1" lang="ja-JP" altLang="en-US"/>
          </a:p>
        </p:txBody>
      </p:sp>
    </p:spTree>
    <p:extLst>
      <p:ext uri="{BB962C8B-B14F-4D97-AF65-F5344CB8AC3E}">
        <p14:creationId xmlns:p14="http://schemas.microsoft.com/office/powerpoint/2010/main" val="2933059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36</a:t>
            </a:fld>
            <a:endParaRPr kumimoji="1" lang="ja-JP" altLang="en-US"/>
          </a:p>
        </p:txBody>
      </p:sp>
    </p:spTree>
    <p:extLst>
      <p:ext uri="{BB962C8B-B14F-4D97-AF65-F5344CB8AC3E}">
        <p14:creationId xmlns:p14="http://schemas.microsoft.com/office/powerpoint/2010/main" val="3338672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温室効果ガス</a:t>
            </a:r>
            <a:r>
              <a:rPr kumimoji="1" lang="en-US" altLang="ja-JP" dirty="0"/>
              <a:t>(GHG)</a:t>
            </a:r>
            <a:r>
              <a:rPr kumimoji="1" lang="ja-JP" altLang="en-US" dirty="0"/>
              <a:t>削減に関する制度や動向を見ていきましょう。</a:t>
            </a:r>
            <a:endParaRPr kumimoji="1" lang="en-US" altLang="ja-JP" dirty="0"/>
          </a:p>
          <a:p>
            <a:r>
              <a:rPr kumimoji="1" lang="ja-JP" altLang="en-US" dirty="0"/>
              <a:t>よく「</a:t>
            </a:r>
            <a:r>
              <a:rPr kumimoji="1" lang="en-US" altLang="ja-JP" dirty="0"/>
              <a:t>GHG</a:t>
            </a:r>
            <a:r>
              <a:rPr kumimoji="1" lang="ja-JP" altLang="en-US" dirty="0"/>
              <a:t>プロトコル」という用語を目にします。</a:t>
            </a:r>
            <a:endParaRPr kumimoji="1" lang="en-US" altLang="ja-JP" dirty="0"/>
          </a:p>
          <a:p>
            <a:r>
              <a:rPr kumimoji="1" lang="ja-JP" altLang="en-US" dirty="0"/>
              <a:t>ただし「</a:t>
            </a:r>
            <a:r>
              <a:rPr kumimoji="1" lang="en-US" altLang="ja-JP" dirty="0"/>
              <a:t>GHG</a:t>
            </a:r>
            <a:r>
              <a:rPr kumimoji="1" lang="ja-JP" altLang="en-US" dirty="0"/>
              <a:t>プロトコル」は排出量算定報告の基準を指す場合と、「</a:t>
            </a:r>
            <a:r>
              <a:rPr kumimoji="1" lang="en-US" altLang="ja-JP" dirty="0"/>
              <a:t>GHG</a:t>
            </a:r>
            <a:r>
              <a:rPr kumimoji="1" lang="ja-JP" altLang="en-US" dirty="0"/>
              <a:t>プロトコルを制定した組織</a:t>
            </a:r>
            <a:r>
              <a:rPr kumimoji="1" lang="en-US" altLang="ja-JP" dirty="0"/>
              <a:t>(GHG</a:t>
            </a:r>
            <a:r>
              <a:rPr kumimoji="1" lang="ja-JP" altLang="en-US" dirty="0"/>
              <a:t>プロトコルイニシアティブともいう</a:t>
            </a:r>
            <a:r>
              <a:rPr kumimoji="1" lang="en-US" altLang="ja-JP" dirty="0"/>
              <a:t>)</a:t>
            </a:r>
            <a:r>
              <a:rPr kumimoji="1" lang="ja-JP" altLang="en-US" dirty="0"/>
              <a:t>を指す場合がありますので、なにを指しているのかに留意する必要があります。</a:t>
            </a:r>
            <a:endParaRPr kumimoji="1" lang="en-US" altLang="ja-JP" dirty="0"/>
          </a:p>
          <a:p>
            <a:endParaRPr kumimoji="1" lang="en-US" altLang="ja-JP" b="0" dirty="0"/>
          </a:p>
          <a:p>
            <a:r>
              <a:rPr kumimoji="1" lang="ja-JP" altLang="en-US" sz="1200" b="0" dirty="0">
                <a:latin typeface="Meiryo UI" panose="020B0604030504040204" pitchFamily="50" charset="-128"/>
                <a:ea typeface="Meiryo UI" panose="020B0604030504040204" pitchFamily="50" charset="-128"/>
              </a:rPr>
              <a:t>温室効果ガス</a:t>
            </a:r>
            <a:r>
              <a:rPr kumimoji="1" lang="en-US" altLang="ja-JP" sz="1200" b="0" dirty="0">
                <a:latin typeface="Meiryo UI" panose="020B0604030504040204" pitchFamily="50" charset="-128"/>
                <a:ea typeface="Meiryo UI" panose="020B0604030504040204" pitchFamily="50" charset="-128"/>
              </a:rPr>
              <a:t>(Greenhouse </a:t>
            </a:r>
            <a:r>
              <a:rPr kumimoji="1" lang="en-US" altLang="ja-JP" sz="1200" b="0" dirty="0" err="1">
                <a:latin typeface="Meiryo UI" panose="020B0604030504040204" pitchFamily="50" charset="-128"/>
                <a:ea typeface="Meiryo UI" panose="020B0604030504040204" pitchFamily="50" charset="-128"/>
              </a:rPr>
              <a:t>Gas</a:t>
            </a:r>
            <a:r>
              <a:rPr lang="en-US" altLang="ja-JP" sz="1200" b="0" dirty="0" err="1">
                <a:latin typeface="Meiryo UI" panose="020B0604030504040204" pitchFamily="50" charset="-128"/>
                <a:ea typeface="Meiryo UI" panose="020B0604030504040204" pitchFamily="50" charset="-128"/>
              </a:rPr>
              <a:t>:</a:t>
            </a:r>
            <a:r>
              <a:rPr kumimoji="1" lang="en-US" altLang="ja-JP" sz="1200" b="0" dirty="0" err="1">
                <a:latin typeface="Meiryo UI" panose="020B0604030504040204" pitchFamily="50" charset="-128"/>
                <a:ea typeface="Meiryo UI" panose="020B0604030504040204" pitchFamily="50" charset="-128"/>
              </a:rPr>
              <a:t>GHG</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排出量算定</a:t>
            </a:r>
            <a:r>
              <a:rPr lang="ja-JP" altLang="en-US"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報告の基準の</a:t>
            </a:r>
            <a:r>
              <a:rPr kumimoji="1" lang="en-US" altLang="ja-JP" sz="1200" b="0" dirty="0">
                <a:latin typeface="Meiryo UI" panose="020B0604030504040204" pitchFamily="50" charset="-128"/>
                <a:ea typeface="Meiryo UI" panose="020B0604030504040204" pitchFamily="50" charset="-128"/>
              </a:rPr>
              <a:t>GHG</a:t>
            </a:r>
            <a:r>
              <a:rPr kumimoji="1" lang="ja-JP" altLang="en-US" sz="1200" b="0" dirty="0">
                <a:latin typeface="Meiryo UI" panose="020B0604030504040204" pitchFamily="50" charset="-128"/>
                <a:ea typeface="Meiryo UI" panose="020B0604030504040204" pitchFamily="50" charset="-128"/>
              </a:rPr>
              <a:t>プロトコルは、</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プロトコルイニシアティブという組織によって策定されました。</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プロトコルイニシアティブ</a:t>
            </a:r>
            <a:r>
              <a:rPr kumimoji="1" lang="en-US" altLang="ja-JP"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hlinkClick r:id="rId3"/>
              </a:rPr>
              <a:t>https://ghgprotocol.org/</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1998</a:t>
            </a:r>
            <a:r>
              <a:rPr kumimoji="1" lang="ja-JP" altLang="en-US" dirty="0">
                <a:latin typeface="Meiryo UI" panose="020B0604030504040204" pitchFamily="50" charset="-128"/>
                <a:ea typeface="Meiryo UI" panose="020B0604030504040204" pitchFamily="50" charset="-128"/>
              </a:rPr>
              <a:t>年に</a:t>
            </a:r>
            <a:r>
              <a:rPr kumimoji="1" lang="en-US" altLang="ja-JP" dirty="0">
                <a:latin typeface="Meiryo UI" panose="020B0604030504040204" pitchFamily="50" charset="-128"/>
                <a:ea typeface="Meiryo UI" panose="020B0604030504040204" pitchFamily="50" charset="-128"/>
              </a:rPr>
              <a:t>WRI(</a:t>
            </a:r>
            <a:r>
              <a:rPr kumimoji="1" lang="ja-JP" altLang="en-US" dirty="0">
                <a:latin typeface="Meiryo UI" panose="020B0604030504040204" pitchFamily="50" charset="-128"/>
                <a:ea typeface="Meiryo UI" panose="020B0604030504040204" pitchFamily="50" charset="-128"/>
              </a:rPr>
              <a:t>世界資源研究所</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a:t>
            </a:r>
            <a:r>
              <a:rPr kumimoji="1" lang="en-US" altLang="ja-JP" dirty="0">
                <a:latin typeface="Meiryo UI" panose="020B0604030504040204" pitchFamily="50" charset="-128"/>
                <a:ea typeface="Meiryo UI" panose="020B0604030504040204" pitchFamily="50" charset="-128"/>
              </a:rPr>
              <a:t>WBCSD(</a:t>
            </a:r>
            <a:r>
              <a:rPr kumimoji="1" lang="ja-JP" altLang="en-US" dirty="0">
                <a:latin typeface="Meiryo UI" panose="020B0604030504040204" pitchFamily="50" charset="-128"/>
                <a:ea typeface="Meiryo UI" panose="020B0604030504040204" pitchFamily="50" charset="-128"/>
              </a:rPr>
              <a:t>持続可能な開発のための世界経済人会議が主導して設立した組織体で、</a:t>
            </a:r>
            <a:r>
              <a:rPr kumimoji="1" lang="zh-TW" altLang="en-US" dirty="0">
                <a:latin typeface="Meiryo UI" panose="020B0604030504040204" pitchFamily="50" charset="-128"/>
                <a:ea typeface="Meiryo UI" panose="020B0604030504040204" pitchFamily="50" charset="-128"/>
              </a:rPr>
              <a:t>企業、政府機関、</a:t>
            </a:r>
            <a:r>
              <a:rPr kumimoji="1" lang="en-US" altLang="zh-TW" dirty="0">
                <a:latin typeface="Meiryo UI" panose="020B0604030504040204" pitchFamily="50" charset="-128"/>
                <a:ea typeface="Meiryo UI" panose="020B0604030504040204" pitchFamily="50" charset="-128"/>
              </a:rPr>
              <a:t>NGO</a:t>
            </a:r>
            <a:r>
              <a:rPr kumimoji="1" lang="zh-TW" altLang="en-US" dirty="0">
                <a:latin typeface="Meiryo UI" panose="020B0604030504040204" pitchFamily="50" charset="-128"/>
                <a:ea typeface="Meiryo UI" panose="020B0604030504040204" pitchFamily="50" charset="-128"/>
              </a:rPr>
              <a:t>等</a:t>
            </a:r>
            <a:r>
              <a:rPr kumimoji="1" lang="ja-JP" altLang="en-US" dirty="0">
                <a:latin typeface="Meiryo UI" panose="020B0604030504040204" pitchFamily="50" charset="-128"/>
                <a:ea typeface="Meiryo UI" panose="020B0604030504040204" pitchFamily="50" charset="-128"/>
              </a:rPr>
              <a:t>が参加しています。 </a:t>
            </a:r>
            <a:endParaRPr kumimoji="1" lang="en-US" altLang="ja-JP" dirty="0">
              <a:latin typeface="Meiryo UI" panose="020B0604030504040204" pitchFamily="50" charset="-128"/>
              <a:ea typeface="Meiryo UI" panose="020B0604030504040204" pitchFamily="50" charset="-128"/>
            </a:endParaRPr>
          </a:p>
          <a:p>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37</a:t>
            </a:fld>
            <a:endParaRPr kumimoji="1" lang="ja-JP" altLang="en-US"/>
          </a:p>
        </p:txBody>
      </p:sp>
    </p:spTree>
    <p:extLst>
      <p:ext uri="{BB962C8B-B14F-4D97-AF65-F5344CB8AC3E}">
        <p14:creationId xmlns:p14="http://schemas.microsoft.com/office/powerpoint/2010/main" val="631490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dirty="0">
                <a:latin typeface="Meiryo UI" panose="020B0604030504040204" pitchFamily="50" charset="-128"/>
                <a:ea typeface="Meiryo UI" panose="020B0604030504040204" pitchFamily="50" charset="-128"/>
              </a:rPr>
              <a:t>GHG</a:t>
            </a:r>
            <a:r>
              <a:rPr kumimoji="1" lang="ja-JP" altLang="en-US" sz="1200" b="0" dirty="0">
                <a:latin typeface="Meiryo UI" panose="020B0604030504040204" pitchFamily="50" charset="-128"/>
                <a:ea typeface="Meiryo UI" panose="020B0604030504040204" pitchFamily="50" charset="-128"/>
              </a:rPr>
              <a:t>プロトコルには、４つの基準、およびガイダンス類があります。</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これらのうち、サプライチェーン担当の購買部門に特に関係するのはスコープ</a:t>
            </a:r>
            <a:r>
              <a:rPr kumimoji="1" lang="en-US" altLang="ja-JP" sz="1200" b="0" dirty="0">
                <a:latin typeface="Meiryo UI" panose="020B0604030504040204" pitchFamily="50" charset="-128"/>
                <a:ea typeface="Meiryo UI" panose="020B0604030504040204" pitchFamily="50" charset="-128"/>
              </a:rPr>
              <a:t>3</a:t>
            </a:r>
            <a:r>
              <a:rPr kumimoji="1" lang="ja-JP" altLang="en-US" sz="1200" b="0" dirty="0">
                <a:latin typeface="Meiryo UI" panose="020B0604030504040204" pitchFamily="50" charset="-128"/>
                <a:ea typeface="Meiryo UI" panose="020B0604030504040204" pitchFamily="50" charset="-128"/>
              </a:rPr>
              <a:t>基準と、スコープ</a:t>
            </a:r>
            <a:r>
              <a:rPr kumimoji="1" lang="en-US" altLang="ja-JP" sz="1200" b="0" dirty="0">
                <a:latin typeface="Meiryo UI" panose="020B0604030504040204" pitchFamily="50" charset="-128"/>
                <a:ea typeface="Meiryo UI" panose="020B0604030504040204" pitchFamily="50" charset="-128"/>
              </a:rPr>
              <a:t>3</a:t>
            </a:r>
            <a:r>
              <a:rPr kumimoji="1" lang="ja-JP" altLang="en-US" sz="1200" b="0" dirty="0">
                <a:latin typeface="Meiryo UI" panose="020B0604030504040204" pitchFamily="50" charset="-128"/>
                <a:ea typeface="Meiryo UI" panose="020B0604030504040204" pitchFamily="50" charset="-128"/>
              </a:rPr>
              <a:t>算定ガイダンスです。</a:t>
            </a:r>
            <a:br>
              <a:rPr kumimoji="1" lang="en-US" altLang="ja-JP" sz="1200" b="1" dirty="0">
                <a:latin typeface="Meiryo UI" panose="020B0604030504040204" pitchFamily="50" charset="-128"/>
                <a:ea typeface="Meiryo UI" panose="020B0604030504040204" pitchFamily="50" charset="-128"/>
              </a:rPr>
            </a:b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38</a:t>
            </a:fld>
            <a:endParaRPr kumimoji="1" lang="ja-JP" altLang="en-US"/>
          </a:p>
        </p:txBody>
      </p:sp>
    </p:spTree>
    <p:extLst>
      <p:ext uri="{BB962C8B-B14F-4D97-AF65-F5344CB8AC3E}">
        <p14:creationId xmlns:p14="http://schemas.microsoft.com/office/powerpoint/2010/main" val="113953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a:t>
            </a:fld>
            <a:endParaRPr kumimoji="1" lang="ja-JP" altLang="en-US"/>
          </a:p>
        </p:txBody>
      </p:sp>
    </p:spTree>
    <p:extLst>
      <p:ext uri="{BB962C8B-B14F-4D97-AF65-F5344CB8AC3E}">
        <p14:creationId xmlns:p14="http://schemas.microsoft.com/office/powerpoint/2010/main" val="3572971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図は、環境省</a:t>
            </a:r>
            <a:r>
              <a:rPr kumimoji="1" lang="en-US" altLang="ja-JP" dirty="0"/>
              <a:t>/</a:t>
            </a:r>
            <a:r>
              <a:rPr kumimoji="1" lang="ja-JP" altLang="en-US" dirty="0"/>
              <a:t>経済産業省のホームページ「グリーン・バリューチェーンプラットフォーム」に掲載されている</a:t>
            </a:r>
            <a:r>
              <a:rPr kumimoji="1" lang="en-US" altLang="ja-JP" dirty="0"/>
              <a:t>GHG</a:t>
            </a:r>
            <a:r>
              <a:rPr kumimoji="1" lang="ja-JP" altLang="en-US" dirty="0"/>
              <a:t>プロトコルの説明です。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39</a:t>
            </a:fld>
            <a:endParaRPr kumimoji="1" lang="ja-JP" altLang="en-US"/>
          </a:p>
        </p:txBody>
      </p:sp>
    </p:spTree>
    <p:extLst>
      <p:ext uri="{BB962C8B-B14F-4D97-AF65-F5344CB8AC3E}">
        <p14:creationId xmlns:p14="http://schemas.microsoft.com/office/powerpoint/2010/main" val="3241248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図は、環境省</a:t>
            </a:r>
            <a:r>
              <a:rPr kumimoji="1" lang="en-US" altLang="ja-JP" dirty="0"/>
              <a:t>/</a:t>
            </a:r>
            <a:r>
              <a:rPr kumimoji="1" lang="ja-JP" altLang="en-US" dirty="0"/>
              <a:t>経済産業省のホームページ「グリーン・バリューチェーンプラットフォーム」に掲載されているサプライチェーン排出量の算定・削減の外部環境の動向の説明です。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40</a:t>
            </a:fld>
            <a:endParaRPr kumimoji="1" lang="ja-JP" altLang="en-US"/>
          </a:p>
        </p:txBody>
      </p:sp>
    </p:spTree>
    <p:extLst>
      <p:ext uri="{BB962C8B-B14F-4D97-AF65-F5344CB8AC3E}">
        <p14:creationId xmlns:p14="http://schemas.microsoft.com/office/powerpoint/2010/main" val="2223687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しかし英文の</a:t>
            </a:r>
            <a:r>
              <a:rPr kumimoji="1" lang="en-US" altLang="ja-JP" dirty="0"/>
              <a:t>GHG</a:t>
            </a:r>
            <a:r>
              <a:rPr kumimoji="1" lang="ja-JP" altLang="en-US" dirty="0"/>
              <a:t>プロトコルを参照することは、日本国内ではほとんどないと思います。</a:t>
            </a:r>
            <a:endParaRPr kumimoji="1" lang="en-US" altLang="ja-JP" dirty="0"/>
          </a:p>
          <a:p>
            <a:r>
              <a:rPr kumimoji="1" lang="ja-JP" altLang="en-US" dirty="0"/>
              <a:t>というのも、</a:t>
            </a:r>
            <a:r>
              <a:rPr kumimoji="1" lang="en-US" altLang="ja-JP" dirty="0"/>
              <a:t>GHG</a:t>
            </a:r>
            <a:r>
              <a:rPr kumimoji="1" lang="ja-JP" altLang="en-US" dirty="0"/>
              <a:t>プロトコルに基づく資料やガイドラインが環境省</a:t>
            </a:r>
            <a:r>
              <a:rPr kumimoji="1" lang="en-US" altLang="ja-JP" dirty="0"/>
              <a:t>/</a:t>
            </a:r>
            <a:r>
              <a:rPr kumimoji="1" lang="ja-JP" altLang="en-US" dirty="0"/>
              <a:t>経済産業省から提供されているのです。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41</a:t>
            </a:fld>
            <a:endParaRPr kumimoji="1" lang="ja-JP" altLang="en-US"/>
          </a:p>
        </p:txBody>
      </p:sp>
    </p:spTree>
    <p:extLst>
      <p:ext uri="{BB962C8B-B14F-4D97-AF65-F5344CB8AC3E}">
        <p14:creationId xmlns:p14="http://schemas.microsoft.com/office/powerpoint/2010/main" val="4090106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42</a:t>
            </a:fld>
            <a:endParaRPr kumimoji="1" lang="ja-JP" altLang="en-US"/>
          </a:p>
        </p:txBody>
      </p:sp>
    </p:spTree>
    <p:extLst>
      <p:ext uri="{BB962C8B-B14F-4D97-AF65-F5344CB8AC3E}">
        <p14:creationId xmlns:p14="http://schemas.microsoft.com/office/powerpoint/2010/main" val="3206904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温室効果ガスの排出に関係する</a:t>
            </a:r>
            <a:r>
              <a:rPr kumimoji="1" lang="en-US" altLang="ja-JP" dirty="0"/>
              <a:t>NGO</a:t>
            </a:r>
            <a:r>
              <a:rPr kumimoji="1" lang="ja-JP" altLang="en-US" dirty="0"/>
              <a:t>組織も、算定には</a:t>
            </a:r>
            <a:r>
              <a:rPr kumimoji="1" lang="en-US" altLang="ja-JP" dirty="0"/>
              <a:t>GHG</a:t>
            </a:r>
            <a:r>
              <a:rPr kumimoji="1" lang="ja-JP" altLang="en-US" dirty="0"/>
              <a:t>プロトコルを用いています。</a:t>
            </a:r>
            <a:r>
              <a:rPr kumimoji="1" lang="en-US" altLang="ja-JP" dirty="0"/>
              <a:t>GHG</a:t>
            </a:r>
            <a:r>
              <a:rPr kumimoji="1" lang="ja-JP" altLang="en-US" dirty="0"/>
              <a:t>プロトコルは国際的デファクトスタンダードとなっています。</a:t>
            </a:r>
            <a:endParaRPr kumimoji="1" lang="en-US" altLang="ja-JP" dirty="0"/>
          </a:p>
          <a:p>
            <a:r>
              <a:rPr kumimoji="1" lang="ja-JP" altLang="en-US" dirty="0"/>
              <a:t>表に、温室効果ガス排出削減に関係する代表的な国際</a:t>
            </a:r>
            <a:r>
              <a:rPr kumimoji="1" lang="en-US" altLang="ja-JP" dirty="0"/>
              <a:t>NGO</a:t>
            </a:r>
            <a:r>
              <a:rPr kumimoji="1" lang="ja-JP" altLang="en-US" dirty="0"/>
              <a:t>やイニシアチブを説明しました。</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43</a:t>
            </a:fld>
            <a:endParaRPr kumimoji="1" lang="ja-JP" altLang="en-US"/>
          </a:p>
        </p:txBody>
      </p:sp>
    </p:spTree>
    <p:extLst>
      <p:ext uri="{BB962C8B-B14F-4D97-AF65-F5344CB8AC3E}">
        <p14:creationId xmlns:p14="http://schemas.microsoft.com/office/powerpoint/2010/main" val="2447841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3</a:t>
            </a:r>
            <a:r>
              <a:rPr kumimoji="1" lang="ja-JP" altLang="en-US" dirty="0"/>
              <a:t>部では、スコープ</a:t>
            </a:r>
            <a:r>
              <a:rPr kumimoji="1" lang="en-US" altLang="ja-JP" dirty="0"/>
              <a:t>/</a:t>
            </a:r>
            <a:r>
              <a:rPr kumimoji="1" lang="ja-JP" altLang="en-US" dirty="0"/>
              <a:t>カテゴリごとに、温室効果ガスの算定方法を取り上げている、より詳細編になります。</a:t>
            </a:r>
            <a:endParaRPr kumimoji="1" lang="en-US" altLang="ja-JP" dirty="0"/>
          </a:p>
          <a:p>
            <a:r>
              <a:rPr kumimoji="1" lang="ja-JP" altLang="en-US" dirty="0"/>
              <a:t>サプライヤーと概念的な話をするのであれば、第</a:t>
            </a:r>
            <a:r>
              <a:rPr kumimoji="1" lang="en-US" altLang="ja-JP" dirty="0"/>
              <a:t>1</a:t>
            </a:r>
            <a:r>
              <a:rPr kumimoji="1" lang="ja-JP" altLang="en-US" dirty="0"/>
              <a:t>部と第</a:t>
            </a:r>
            <a:r>
              <a:rPr kumimoji="1" lang="en-US" altLang="ja-JP" dirty="0"/>
              <a:t>2</a:t>
            </a:r>
            <a:r>
              <a:rPr kumimoji="1" lang="ja-JP" altLang="en-US" dirty="0"/>
              <a:t>部で事足りるかもしれませんが、各スコープ</a:t>
            </a:r>
            <a:r>
              <a:rPr kumimoji="1" lang="en-US" altLang="ja-JP" dirty="0"/>
              <a:t>/</a:t>
            </a:r>
            <a:r>
              <a:rPr kumimoji="1" lang="ja-JP" altLang="en-US" dirty="0"/>
              <a:t>カテゴリーでどのように推算するのかにまで話しが及ぶ場合には、該当するスコープ</a:t>
            </a:r>
            <a:r>
              <a:rPr kumimoji="1" lang="en-US" altLang="ja-JP" dirty="0"/>
              <a:t>/</a:t>
            </a:r>
            <a:r>
              <a:rPr kumimoji="1" lang="ja-JP" altLang="en-US" dirty="0"/>
              <a:t>カテゴリーの個所を参照いただくことが望まれます。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44</a:t>
            </a:fld>
            <a:endParaRPr kumimoji="1" lang="ja-JP" altLang="en-US"/>
          </a:p>
        </p:txBody>
      </p:sp>
    </p:spTree>
    <p:extLst>
      <p:ext uri="{BB962C8B-B14F-4D97-AF65-F5344CB8AC3E}">
        <p14:creationId xmlns:p14="http://schemas.microsoft.com/office/powerpoint/2010/main" val="1115973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個々のスコープ</a:t>
            </a:r>
            <a:r>
              <a:rPr kumimoji="1" lang="en-US" altLang="ja-JP" dirty="0"/>
              <a:t>/</a:t>
            </a:r>
            <a:r>
              <a:rPr kumimoji="1" lang="ja-JP" altLang="en-US" dirty="0"/>
              <a:t>カテゴリーに入る前に、サプライチェーン排出量の全体像を見ておきます。</a:t>
            </a:r>
            <a:endParaRPr kumimoji="1" lang="en-US" altLang="ja-JP" dirty="0"/>
          </a:p>
          <a:p>
            <a:r>
              <a:rPr kumimoji="1" lang="ja-JP" altLang="en-US" dirty="0"/>
              <a:t>スコープ</a:t>
            </a:r>
            <a:r>
              <a:rPr kumimoji="1" lang="en-US" altLang="ja-JP" dirty="0"/>
              <a:t>1</a:t>
            </a:r>
            <a:r>
              <a:rPr kumimoji="1" lang="ja-JP" altLang="en-US" dirty="0"/>
              <a:t>は、自社の直接排出分です。燃料の使用や生産プロセスから排出される温室効果ガスが対象となります。</a:t>
            </a:r>
            <a:endParaRPr kumimoji="1" lang="en-US" altLang="ja-JP" dirty="0"/>
          </a:p>
          <a:p>
            <a:r>
              <a:rPr kumimoji="1" lang="ja-JP" altLang="en-US" dirty="0"/>
              <a:t>一方で、スコープ</a:t>
            </a:r>
            <a:r>
              <a:rPr kumimoji="1" lang="en-US" altLang="ja-JP" dirty="0"/>
              <a:t>2</a:t>
            </a:r>
            <a:r>
              <a:rPr kumimoji="1" lang="ja-JP" altLang="en-US" dirty="0"/>
              <a:t>は自社が購入・消費した電気や熱・蒸気の生成で排出された温室効果ガスが対象です。</a:t>
            </a:r>
            <a:endParaRPr kumimoji="1" lang="en-US" altLang="ja-JP" dirty="0"/>
          </a:p>
          <a:p>
            <a:r>
              <a:rPr kumimoji="1" lang="ja-JP" altLang="en-US" dirty="0"/>
              <a:t>そしてスコープ</a:t>
            </a:r>
            <a:r>
              <a:rPr kumimoji="1" lang="en-US" altLang="ja-JP" dirty="0"/>
              <a:t>3</a:t>
            </a:r>
            <a:r>
              <a:rPr kumimoji="1" lang="ja-JP" altLang="en-US" dirty="0"/>
              <a:t>として自社以外の排出分が、上流と下流に分かれて存在します。</a:t>
            </a:r>
            <a:endParaRPr kumimoji="1" lang="en-US" altLang="ja-JP" dirty="0"/>
          </a:p>
          <a:p>
            <a:r>
              <a:rPr kumimoji="1" lang="ja-JP" altLang="en-US" dirty="0"/>
              <a:t>下流は主に販売以降の部分です。一方で上流には購買に関連するカテゴリ</a:t>
            </a:r>
            <a:r>
              <a:rPr kumimoji="1" lang="en-US" altLang="ja-JP" dirty="0"/>
              <a:t>1</a:t>
            </a:r>
            <a:r>
              <a:rPr kumimoji="1" lang="ja-JP" altLang="en-US" dirty="0"/>
              <a:t>～</a:t>
            </a:r>
            <a:r>
              <a:rPr kumimoji="1" lang="en-US" altLang="ja-JP" dirty="0"/>
              <a:t>5</a:t>
            </a:r>
            <a:r>
              <a:rPr kumimoji="1" lang="ja-JP" altLang="en-US" dirty="0"/>
              <a:t>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45</a:t>
            </a:fld>
            <a:endParaRPr kumimoji="1" lang="ja-JP" altLang="en-US"/>
          </a:p>
        </p:txBody>
      </p:sp>
    </p:spTree>
    <p:extLst>
      <p:ext uri="{BB962C8B-B14F-4D97-AF65-F5344CB8AC3E}">
        <p14:creationId xmlns:p14="http://schemas.microsoft.com/office/powerpoint/2010/main" val="2578791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部</a:t>
            </a:r>
            <a:r>
              <a:rPr kumimoji="1" lang="en-US" altLang="ja-JP" dirty="0"/>
              <a:t>:</a:t>
            </a:r>
            <a:r>
              <a:rPr kumimoji="1" lang="ja-JP" altLang="en-US" dirty="0"/>
              <a:t>基礎知識編でも触れましたが、温室効果ガスの排出量の算定方法には、</a:t>
            </a:r>
            <a:r>
              <a:rPr kumimoji="1" lang="en-US" altLang="ja-JP" dirty="0"/>
              <a:t>2</a:t>
            </a:r>
            <a:r>
              <a:rPr kumimoji="1" lang="ja-JP" altLang="en-US" dirty="0"/>
              <a:t>種類あります。</a:t>
            </a:r>
            <a:endParaRPr kumimoji="1" lang="en-US" altLang="ja-JP" dirty="0"/>
          </a:p>
          <a:p>
            <a:r>
              <a:rPr kumimoji="1" lang="en-US" altLang="ja-JP" dirty="0"/>
              <a:t>a.1</a:t>
            </a:r>
            <a:r>
              <a:rPr kumimoji="1" lang="ja-JP" altLang="en-US" dirty="0"/>
              <a:t>次データを利用する方法</a:t>
            </a:r>
            <a:r>
              <a:rPr kumimoji="1" lang="en-US" altLang="ja-JP" dirty="0"/>
              <a:t>: Tier-n</a:t>
            </a:r>
            <a:r>
              <a:rPr kumimoji="1" lang="ja-JP" altLang="en-US" dirty="0"/>
              <a:t>にわたる取引先から実際の排出量のデータを受け取る方法。この場合、自社で概算はできません。</a:t>
            </a:r>
            <a:endParaRPr kumimoji="1" lang="en-US" altLang="ja-JP" dirty="0"/>
          </a:p>
          <a:p>
            <a:r>
              <a:rPr kumimoji="1" lang="en-US" altLang="ja-JP" dirty="0"/>
              <a:t>b.</a:t>
            </a:r>
            <a:r>
              <a:rPr kumimoji="1" lang="ja-JP" altLang="en-US" dirty="0"/>
              <a:t>算定式「活動量</a:t>
            </a:r>
            <a:r>
              <a:rPr kumimoji="1" lang="en-US" altLang="ja-JP" dirty="0"/>
              <a:t>x</a:t>
            </a:r>
            <a:r>
              <a:rPr kumimoji="1" lang="ja-JP" altLang="en-US" dirty="0"/>
              <a:t>排出源単位」の算定</a:t>
            </a:r>
            <a:r>
              <a:rPr kumimoji="1" lang="en-US" altLang="ja-JP" dirty="0"/>
              <a:t>(</a:t>
            </a:r>
            <a:r>
              <a:rPr kumimoji="1" lang="ja-JP" altLang="en-US" dirty="0"/>
              <a:t>推算</a:t>
            </a:r>
            <a:r>
              <a:rPr kumimoji="1" lang="en-US" altLang="ja-JP" dirty="0"/>
              <a:t>)</a:t>
            </a:r>
            <a:r>
              <a:rPr kumimoji="1" lang="ja-JP" altLang="en-US" dirty="0"/>
              <a:t>式を用いる方法：</a:t>
            </a:r>
            <a:br>
              <a:rPr kumimoji="1" lang="en-US" altLang="ja-JP" dirty="0"/>
            </a:br>
            <a:r>
              <a:rPr kumimoji="1" lang="en-US" altLang="ja-JP" dirty="0"/>
              <a:t>   </a:t>
            </a:r>
            <a:r>
              <a:rPr kumimoji="1" lang="ja-JP" altLang="en-US" dirty="0"/>
              <a:t>活動量は、自社で把握可能か、特定サプライヤー</a:t>
            </a:r>
            <a:r>
              <a:rPr kumimoji="1" lang="en-US" altLang="ja-JP" dirty="0"/>
              <a:t>(</a:t>
            </a:r>
            <a:r>
              <a:rPr kumimoji="1" lang="ja-JP" altLang="en-US" dirty="0"/>
              <a:t>一般に</a:t>
            </a:r>
            <a:r>
              <a:rPr kumimoji="1" lang="en-US" altLang="ja-JP" dirty="0"/>
              <a:t>Tier-1)</a:t>
            </a:r>
            <a:r>
              <a:rPr kumimoji="1" lang="ja-JP" altLang="en-US" dirty="0"/>
              <a:t>から直接受け取り、それと排出源単位を掛けて推算する方法</a:t>
            </a:r>
            <a:br>
              <a:rPr kumimoji="1" lang="en-US" altLang="ja-JP" dirty="0"/>
            </a:br>
            <a:r>
              <a:rPr kumimoji="1" lang="en-US" altLang="ja-JP" dirty="0"/>
              <a:t>   Tier-n</a:t>
            </a:r>
            <a:r>
              <a:rPr kumimoji="1" lang="ja-JP" altLang="en-US" dirty="0"/>
              <a:t>サプライヤーから排出量削減の</a:t>
            </a:r>
            <a:r>
              <a:rPr kumimoji="1" lang="en-US" altLang="ja-JP" dirty="0"/>
              <a:t>1</a:t>
            </a:r>
            <a:r>
              <a:rPr kumimoji="1" lang="ja-JP" altLang="en-US" dirty="0"/>
              <a:t>次データを入手せずとも、自社で簡便に算定可能</a:t>
            </a:r>
            <a:br>
              <a:rPr kumimoji="1" lang="en-US" altLang="ja-JP" dirty="0"/>
            </a:b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46</a:t>
            </a:fld>
            <a:endParaRPr kumimoji="1" lang="ja-JP" altLang="en-US"/>
          </a:p>
        </p:txBody>
      </p:sp>
    </p:spTree>
    <p:extLst>
      <p:ext uri="{BB962C8B-B14F-4D97-AF65-F5344CB8AC3E}">
        <p14:creationId xmlns:p14="http://schemas.microsoft.com/office/powerpoint/2010/main" val="2444896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環境省</a:t>
            </a:r>
            <a:r>
              <a:rPr kumimoji="1" lang="en-US" altLang="ja-JP" dirty="0"/>
              <a:t>/</a:t>
            </a:r>
            <a:r>
              <a:rPr kumimoji="1" lang="ja-JP" altLang="en-US" dirty="0"/>
              <a:t>経済産業省の資料でも。サプライチェーン全域の排出量を把握するのは不可能としています。</a:t>
            </a:r>
            <a:endParaRPr kumimoji="1" lang="en-US" altLang="ja-JP" dirty="0"/>
          </a:p>
          <a:p>
            <a:r>
              <a:rPr kumimoji="1" lang="ja-JP" altLang="en-US" dirty="0"/>
              <a:t>ゆえに現時点での、実務上の主流は「活動量</a:t>
            </a:r>
            <a:r>
              <a:rPr kumimoji="1" lang="en-US" altLang="ja-JP" dirty="0"/>
              <a:t>x</a:t>
            </a:r>
            <a:r>
              <a:rPr kumimoji="1" lang="ja-JP" altLang="en-US" dirty="0"/>
              <a:t>原単位」としています。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47</a:t>
            </a:fld>
            <a:endParaRPr kumimoji="1" lang="ja-JP" altLang="en-US"/>
          </a:p>
        </p:txBody>
      </p:sp>
    </p:spTree>
    <p:extLst>
      <p:ext uri="{BB962C8B-B14F-4D97-AF65-F5344CB8AC3E}">
        <p14:creationId xmlns:p14="http://schemas.microsoft.com/office/powerpoint/2010/main" val="65481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一方で、環境省</a:t>
            </a:r>
            <a:r>
              <a:rPr kumimoji="1" lang="en-US" altLang="ja-JP" dirty="0"/>
              <a:t>/</a:t>
            </a:r>
            <a:r>
              <a:rPr kumimoji="1" lang="ja-JP" altLang="en-US" dirty="0"/>
              <a:t>経済産業省資料では、「</a:t>
            </a:r>
            <a:r>
              <a:rPr lang="ja-JP" altLang="en-US" sz="1200" dirty="0">
                <a:solidFill>
                  <a:srgbClr val="001478"/>
                </a:solidFill>
                <a:latin typeface="Meiryo UI" panose="020B0604030504040204" pitchFamily="50" charset="-128"/>
                <a:ea typeface="Meiryo UI" panose="020B0604030504040204" pitchFamily="50" charset="-128"/>
              </a:rPr>
              <a:t>活動量</a:t>
            </a:r>
            <a:r>
              <a:rPr lang="en-US" altLang="ja-JP" sz="1200" dirty="0">
                <a:solidFill>
                  <a:srgbClr val="001478"/>
                </a:solidFill>
                <a:latin typeface="Meiryo UI" panose="020B0604030504040204" pitchFamily="50" charset="-128"/>
                <a:ea typeface="Meiryo UI" panose="020B0604030504040204" pitchFamily="50" charset="-128"/>
              </a:rPr>
              <a:t>×</a:t>
            </a:r>
            <a:r>
              <a:rPr lang="ja-JP" altLang="en-US" sz="1200" dirty="0">
                <a:solidFill>
                  <a:srgbClr val="001478"/>
                </a:solidFill>
                <a:latin typeface="Meiryo UI" panose="020B0604030504040204" pitchFamily="50" charset="-128"/>
                <a:ea typeface="Meiryo UI" panose="020B0604030504040204" pitchFamily="50" charset="-128"/>
              </a:rPr>
              <a:t>原単位</a:t>
            </a:r>
            <a:r>
              <a:rPr kumimoji="1" lang="ja-JP" altLang="en-US" dirty="0"/>
              <a:t>」の実務上主流の方式を図のように紹介しています。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48</a:t>
            </a:fld>
            <a:endParaRPr kumimoji="1" lang="ja-JP" altLang="en-US"/>
          </a:p>
        </p:txBody>
      </p:sp>
    </p:spTree>
    <p:extLst>
      <p:ext uri="{BB962C8B-B14F-4D97-AF65-F5344CB8AC3E}">
        <p14:creationId xmlns:p14="http://schemas.microsoft.com/office/powerpoint/2010/main" val="196178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気候の温暖化は信憑性のある話なのだろうか？</a:t>
            </a:r>
            <a:r>
              <a:rPr kumimoji="1" lang="en-US" altLang="ja-JP" dirty="0"/>
              <a:t>...</a:t>
            </a:r>
            <a:r>
              <a:rPr kumimoji="1" lang="ja-JP" altLang="en-US" dirty="0"/>
              <a:t>しばらく前まではそんな声もありました</a:t>
            </a:r>
            <a:r>
              <a:rPr kumimoji="1" lang="en-US" altLang="ja-JP" dirty="0"/>
              <a:t>(</a:t>
            </a:r>
            <a:r>
              <a:rPr kumimoji="1" lang="ja-JP" altLang="en-US" dirty="0"/>
              <a:t>今でも、太陽活動の影響が入っていないなどの反論もありますが</a:t>
            </a:r>
            <a:r>
              <a:rPr kumimoji="1" lang="en-US" altLang="ja-JP" dirty="0"/>
              <a:t>...)</a:t>
            </a:r>
            <a:r>
              <a:rPr kumimoji="1" lang="ja-JP" altLang="en-US" dirty="0"/>
              <a:t>。</a:t>
            </a:r>
            <a:endParaRPr kumimoji="1" lang="en-US" altLang="ja-JP" dirty="0"/>
          </a:p>
          <a:p>
            <a:r>
              <a:rPr kumimoji="1" lang="ja-JP" altLang="en-US" dirty="0"/>
              <a:t>しかし後述の最近の様々な事象からも、温暖化は進んでいると考えざるをえない状況とされています。</a:t>
            </a:r>
            <a:endParaRPr kumimoji="1" lang="en-US" altLang="ja-JP" dirty="0"/>
          </a:p>
          <a:p>
            <a:r>
              <a:rPr kumimoji="1" lang="ja-JP" altLang="en-US" dirty="0"/>
              <a:t>日本政府も温暖化の抑止の方針を打ち出し、そのために供給サプライチェーンの温室効果ガス排出について、購買部門がある程度の知識を持ち、サプライヤーと会話できることが求められています。</a:t>
            </a:r>
            <a:endParaRPr kumimoji="1" lang="en-US" altLang="ja-JP" dirty="0"/>
          </a:p>
          <a:p>
            <a:endParaRPr kumimoji="1" lang="en-US" altLang="ja-JP" dirty="0"/>
          </a:p>
          <a:p>
            <a:r>
              <a:rPr kumimoji="1" lang="ja-JP" altLang="en-US" dirty="0"/>
              <a:t>国連下部組織の政府間機構の研究機関である「</a:t>
            </a:r>
            <a:r>
              <a:rPr lang="ja-JP" altLang="en-US" dirty="0">
                <a:latin typeface="Meiryo UI" panose="020B0604030504040204" pitchFamily="50" charset="-128"/>
                <a:ea typeface="Meiryo UI" panose="020B0604030504040204" pitchFamily="50" charset="-128"/>
              </a:rPr>
              <a:t>気候変動に関する政府間パネル</a:t>
            </a:r>
            <a:r>
              <a:rPr lang="en-US" altLang="ja-JP" dirty="0">
                <a:latin typeface="Meiryo UI" panose="020B0604030504040204" pitchFamily="50" charset="-128"/>
                <a:ea typeface="Meiryo UI" panose="020B0604030504040204" pitchFamily="50" charset="-128"/>
              </a:rPr>
              <a:t>(IPCC: Intergovernmental Panel on Climate Change)</a:t>
            </a:r>
            <a:r>
              <a:rPr kumimoji="1" lang="ja-JP" altLang="en-US" dirty="0"/>
              <a:t>」は</a:t>
            </a:r>
            <a:r>
              <a:rPr kumimoji="1" lang="en-US" altLang="ja-JP" dirty="0"/>
              <a:t>5</a:t>
            </a:r>
            <a:r>
              <a:rPr kumimoji="1" lang="ja-JP" altLang="en-US" dirty="0"/>
              <a:t>年おき程度の間隔で評価報告書を発表してます。</a:t>
            </a:r>
            <a:r>
              <a:rPr kumimoji="1" lang="en-US" altLang="ja-JP" dirty="0"/>
              <a:t>2014</a:t>
            </a:r>
            <a:r>
              <a:rPr kumimoji="1" lang="ja-JP" altLang="en-US" dirty="0"/>
              <a:t>年発表の「</a:t>
            </a:r>
            <a:r>
              <a:rPr kumimoji="1" lang="en-US" altLang="zh-TW" dirty="0"/>
              <a:t>IPCC5</a:t>
            </a:r>
            <a:r>
              <a:rPr kumimoji="1" lang="zh-TW" altLang="en-US" dirty="0"/>
              <a:t>次評価報告書</a:t>
            </a:r>
            <a:r>
              <a:rPr kumimoji="1" lang="ja-JP" altLang="en-US" dirty="0"/>
              <a:t>」からは「</a:t>
            </a:r>
            <a:r>
              <a:rPr lang="ja-JP" altLang="en-US" sz="1200" dirty="0">
                <a:latin typeface="Meiryo UI" panose="020B0604030504040204" pitchFamily="50" charset="-128"/>
                <a:ea typeface="Meiryo UI" panose="020B0604030504040204" pitchFamily="50" charset="-128"/>
              </a:rPr>
              <a:t>気候システムの温暖化については疑う余地がない</a:t>
            </a:r>
            <a:r>
              <a:rPr kumimoji="1" lang="ja-JP" altLang="en-US" dirty="0"/>
              <a:t>」という表現が採用されました。まもなく発表予定の「</a:t>
            </a:r>
            <a:r>
              <a:rPr kumimoji="1" lang="en-US" altLang="zh-TW" dirty="0"/>
              <a:t>IPCC</a:t>
            </a:r>
            <a:r>
              <a:rPr kumimoji="1" lang="en-US" altLang="ja-JP" dirty="0"/>
              <a:t>6</a:t>
            </a:r>
            <a:r>
              <a:rPr kumimoji="1" lang="zh-TW" altLang="en-US" dirty="0"/>
              <a:t>次評価報告書</a:t>
            </a:r>
            <a:r>
              <a:rPr kumimoji="1" lang="ja-JP" altLang="en-US" dirty="0"/>
              <a:t>」でもこの表現は受け継がれています。</a:t>
            </a:r>
            <a:endParaRPr kumimoji="1" lang="en-US" altLang="ja-JP" dirty="0"/>
          </a:p>
          <a:p>
            <a:endParaRPr kumimoji="1" lang="en-US" altLang="ja-JP" dirty="0"/>
          </a:p>
          <a:p>
            <a:r>
              <a:rPr kumimoji="1" lang="ja-JP" altLang="en-US" dirty="0"/>
              <a:t>さらに今後の予想として、現状のまま何もしなければ</a:t>
            </a:r>
            <a:r>
              <a:rPr kumimoji="1" lang="en-US" altLang="ja-JP" dirty="0"/>
              <a:t>21</a:t>
            </a:r>
            <a:r>
              <a:rPr kumimoji="1" lang="ja-JP" altLang="en-US" dirty="0"/>
              <a:t>世紀末までにさらに</a:t>
            </a:r>
            <a:r>
              <a:rPr kumimoji="1" lang="en-US" altLang="ja-JP" dirty="0"/>
              <a:t>4℃</a:t>
            </a:r>
            <a:r>
              <a:rPr kumimoji="1" lang="ja-JP" altLang="en-US" dirty="0"/>
              <a:t>の気温上昇があり、甚大な悪影響が想定されています。</a:t>
            </a:r>
            <a:endParaRPr kumimoji="1" lang="en-US" altLang="ja-JP" dirty="0"/>
          </a:p>
          <a:p>
            <a:r>
              <a:rPr kumimoji="1" lang="ja-JP" altLang="en-US" dirty="0"/>
              <a:t>そこで</a:t>
            </a:r>
            <a:r>
              <a:rPr lang="en-US" altLang="ja-JP" b="0" i="0" dirty="0">
                <a:solidFill>
                  <a:srgbClr val="4D5156"/>
                </a:solidFill>
                <a:effectLst/>
                <a:latin typeface="arial" panose="020B0604020202020204" pitchFamily="34" charset="0"/>
              </a:rPr>
              <a:t>2015</a:t>
            </a:r>
            <a:r>
              <a:rPr lang="ja-JP" altLang="en-US" b="0" i="0" dirty="0">
                <a:solidFill>
                  <a:srgbClr val="4D5156"/>
                </a:solidFill>
                <a:effectLst/>
                <a:latin typeface="arial" panose="020B0604020202020204" pitchFamily="34" charset="0"/>
              </a:rPr>
              <a:t>年にパリで開催された</a:t>
            </a:r>
            <a:r>
              <a:rPr lang="en-US" altLang="ja-JP" b="0" i="0" dirty="0">
                <a:solidFill>
                  <a:srgbClr val="4D5156"/>
                </a:solidFill>
                <a:effectLst/>
                <a:latin typeface="arial" panose="020B0604020202020204" pitchFamily="34" charset="0"/>
              </a:rPr>
              <a:t>COP21</a:t>
            </a:r>
            <a:r>
              <a:rPr lang="ja-JP" altLang="en-US" b="0" i="0" dirty="0">
                <a:solidFill>
                  <a:srgbClr val="4D5156"/>
                </a:solidFill>
                <a:effectLst/>
                <a:latin typeface="arial" panose="020B0604020202020204" pitchFamily="34" charset="0"/>
              </a:rPr>
              <a:t>では、「</a:t>
            </a:r>
            <a:r>
              <a:rPr lang="ja-JP" altLang="en-US" b="0" i="0" dirty="0">
                <a:solidFill>
                  <a:srgbClr val="000000"/>
                </a:solidFill>
                <a:effectLst/>
                <a:latin typeface="ヒラギノ角ゴ Pro"/>
              </a:rPr>
              <a:t>世界の平均気温上昇を産業革命前と比較して、</a:t>
            </a:r>
            <a:r>
              <a:rPr lang="en-US" altLang="ja-JP" b="0" i="0" dirty="0">
                <a:solidFill>
                  <a:srgbClr val="000000"/>
                </a:solidFill>
                <a:effectLst/>
                <a:latin typeface="ヒラギノ角ゴ Pro"/>
              </a:rPr>
              <a:t>2℃</a:t>
            </a:r>
            <a:r>
              <a:rPr lang="ja-JP" altLang="en-US" b="0" i="0" dirty="0">
                <a:solidFill>
                  <a:srgbClr val="000000"/>
                </a:solidFill>
                <a:effectLst/>
                <a:latin typeface="ヒラギノ角ゴ Pro"/>
              </a:rPr>
              <a:t>より充分低く抑え、</a:t>
            </a:r>
            <a:r>
              <a:rPr lang="en-US" altLang="ja-JP" b="0" i="0" dirty="0">
                <a:solidFill>
                  <a:srgbClr val="000000"/>
                </a:solidFill>
                <a:effectLst/>
                <a:latin typeface="ヒラギノ角ゴ Pro"/>
              </a:rPr>
              <a:t>1.5℃</a:t>
            </a:r>
            <a:r>
              <a:rPr lang="ja-JP" altLang="en-US" b="0" i="0" dirty="0">
                <a:solidFill>
                  <a:srgbClr val="000000"/>
                </a:solidFill>
                <a:effectLst/>
                <a:latin typeface="ヒラギノ角ゴ Pro"/>
              </a:rPr>
              <a:t>に抑える努力を追求すること」を目標とするパリ協定が合意されました。ただしパリ協定の</a:t>
            </a:r>
            <a:r>
              <a:rPr lang="en-US" altLang="ja-JP" b="0" i="0" dirty="0">
                <a:solidFill>
                  <a:srgbClr val="000000"/>
                </a:solidFill>
                <a:effectLst/>
                <a:latin typeface="ヒラギノ角ゴ Pro"/>
              </a:rPr>
              <a:t>2℃</a:t>
            </a:r>
            <a:r>
              <a:rPr lang="ja-JP" altLang="en-US" b="0" i="0" dirty="0">
                <a:solidFill>
                  <a:srgbClr val="000000"/>
                </a:solidFill>
                <a:effectLst/>
                <a:latin typeface="ヒラギノ角ゴ Pro"/>
              </a:rPr>
              <a:t>目標を達成しても、温暖化の影響は見過ごせないほど大きくなっています。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a:t>
            </a:fld>
            <a:endParaRPr kumimoji="1" lang="ja-JP" altLang="en-US"/>
          </a:p>
        </p:txBody>
      </p:sp>
    </p:spTree>
    <p:extLst>
      <p:ext uri="{BB962C8B-B14F-4D97-AF65-F5344CB8AC3E}">
        <p14:creationId xmlns:p14="http://schemas.microsoft.com/office/powerpoint/2010/main" val="1409404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しかしサプライヤーの特定領域の排出量削減に取り組む場合には、取り組み領域に限定した実際の排出量</a:t>
            </a:r>
            <a:r>
              <a:rPr kumimoji="1" lang="en-US" altLang="ja-JP" dirty="0"/>
              <a:t>1</a:t>
            </a:r>
            <a:r>
              <a:rPr kumimoji="1" lang="ja-JP" altLang="en-US" dirty="0"/>
              <a:t>次データを入手し、それに基づいて具体的な改善活動を行う必要があります。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49</a:t>
            </a:fld>
            <a:endParaRPr kumimoji="1" lang="ja-JP" altLang="en-US"/>
          </a:p>
        </p:txBody>
      </p:sp>
    </p:spTree>
    <p:extLst>
      <p:ext uri="{BB962C8B-B14F-4D97-AF65-F5344CB8AC3E}">
        <p14:creationId xmlns:p14="http://schemas.microsoft.com/office/powerpoint/2010/main" val="847908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ではより詳細に、個別のスコープ</a:t>
            </a:r>
            <a:r>
              <a:rPr kumimoji="1" lang="en-US" altLang="ja-JP" dirty="0"/>
              <a:t>/</a:t>
            </a:r>
            <a:r>
              <a:rPr kumimoji="1" lang="ja-JP" altLang="en-US" dirty="0"/>
              <a:t>カテゴリを見ていきましょう。まずは、自社の排出に関わるスコープ</a:t>
            </a:r>
            <a:r>
              <a:rPr kumimoji="1" lang="en-US" altLang="ja-JP" dirty="0"/>
              <a:t>1</a:t>
            </a:r>
            <a:r>
              <a:rPr kumimoji="1" lang="ja-JP" altLang="en-US" dirty="0"/>
              <a:t>とスコープ２です。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50</a:t>
            </a:fld>
            <a:endParaRPr kumimoji="1" lang="ja-JP" altLang="en-US"/>
          </a:p>
        </p:txBody>
      </p:sp>
    </p:spTree>
    <p:extLst>
      <p:ext uri="{BB962C8B-B14F-4D97-AF65-F5344CB8AC3E}">
        <p14:creationId xmlns:p14="http://schemas.microsoft.com/office/powerpoint/2010/main" val="3796937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スコープ１</a:t>
            </a:r>
            <a:r>
              <a:rPr kumimoji="1" lang="ja-JP" altLang="en-US" b="0" dirty="0"/>
              <a:t>は</a:t>
            </a:r>
            <a:r>
              <a:rPr lang="ja-JP" altLang="en-US" sz="1200" b="0" dirty="0">
                <a:latin typeface="Meiryo UI" panose="020B0604030504040204" pitchFamily="50" charset="-128"/>
                <a:ea typeface="Meiryo UI" panose="020B0604030504040204" pitchFamily="50" charset="-128"/>
              </a:rPr>
              <a:t>事業者自らによる</a:t>
            </a:r>
            <a:r>
              <a:rPr lang="en-US" altLang="ja-JP" sz="1200" b="0" dirty="0">
                <a:latin typeface="Meiryo UI" panose="020B0604030504040204" pitchFamily="50" charset="-128"/>
                <a:ea typeface="Meiryo UI" panose="020B0604030504040204" pitchFamily="50" charset="-128"/>
              </a:rPr>
              <a:t>GHG</a:t>
            </a:r>
            <a:r>
              <a:rPr lang="ja-JP" altLang="en-US" sz="1200" b="0" dirty="0">
                <a:latin typeface="Meiryo UI" panose="020B0604030504040204" pitchFamily="50" charset="-128"/>
                <a:ea typeface="Meiryo UI" panose="020B0604030504040204" pitchFamily="50" charset="-128"/>
              </a:rPr>
              <a:t>直接排出と定義され、「燃料の燃焼</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エネルギー起源</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」と「工業プロセス</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非エネルギー起源</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」に区分されます。</a:t>
            </a:r>
            <a:endParaRPr kumimoji="1" lang="ja-JP" altLang="en-US" b="0"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51</a:t>
            </a:fld>
            <a:endParaRPr kumimoji="1" lang="ja-JP" altLang="en-US"/>
          </a:p>
        </p:txBody>
      </p:sp>
    </p:spTree>
    <p:extLst>
      <p:ext uri="{BB962C8B-B14F-4D97-AF65-F5344CB8AC3E}">
        <p14:creationId xmlns:p14="http://schemas.microsoft.com/office/powerpoint/2010/main" val="2552320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スコープ１では、</a:t>
            </a:r>
            <a:r>
              <a:rPr kumimoji="1" lang="en-US" altLang="ja-JP" dirty="0"/>
              <a:t>GHG</a:t>
            </a:r>
            <a:r>
              <a:rPr kumimoji="1" lang="ja-JP" altLang="en-US" dirty="0"/>
              <a:t>の種類ごとの排出係数</a:t>
            </a:r>
            <a:r>
              <a:rPr kumimoji="1" lang="en-US" altLang="ja-JP" dirty="0"/>
              <a:t>(</a:t>
            </a:r>
            <a:r>
              <a:rPr kumimoji="1" lang="ja-JP" altLang="en-US" dirty="0"/>
              <a:t>原単位</a:t>
            </a:r>
            <a:r>
              <a:rPr kumimoji="1" lang="en-US" altLang="ja-JP" dirty="0"/>
              <a:t>)</a:t>
            </a:r>
            <a:r>
              <a:rPr kumimoji="1" lang="ja-JP" altLang="en-US" dirty="0"/>
              <a:t>に活動量</a:t>
            </a:r>
            <a:r>
              <a:rPr kumimoji="1" lang="en-US" altLang="ja-JP" dirty="0"/>
              <a:t>(</a:t>
            </a:r>
            <a:r>
              <a:rPr kumimoji="1" lang="ja-JP" altLang="en-US" dirty="0"/>
              <a:t>ガスや灯油などの使用量を適用</a:t>
            </a:r>
            <a:r>
              <a:rPr kumimoji="1" lang="en-US" altLang="ja-JP" dirty="0"/>
              <a:t>)</a:t>
            </a:r>
            <a:r>
              <a:rPr kumimoji="1" lang="ja-JP" altLang="en-US" dirty="0"/>
              <a:t>を掛けて、排出量を求めます。</a:t>
            </a:r>
            <a:endParaRPr kumimoji="1" lang="en-US" altLang="ja-JP" dirty="0"/>
          </a:p>
          <a:p>
            <a:r>
              <a:rPr kumimoji="1" lang="ja-JP" altLang="en-US" dirty="0"/>
              <a:t>そして二酸化炭素以外は、</a:t>
            </a:r>
            <a:r>
              <a:rPr kumimoji="1" lang="ja-JP" altLang="en-US" dirty="0">
                <a:latin typeface="Meiryo UI" panose="020B0604030504040204" pitchFamily="50" charset="-128"/>
                <a:ea typeface="Meiryo UI" panose="020B0604030504040204" pitchFamily="50" charset="-128"/>
              </a:rPr>
              <a:t>「地球温暖化係数」を掛けて二酸化炭素換算して、スコープ１排出量の合計とします。</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52</a:t>
            </a:fld>
            <a:endParaRPr kumimoji="1" lang="ja-JP" altLang="en-US"/>
          </a:p>
        </p:txBody>
      </p:sp>
    </p:spTree>
    <p:extLst>
      <p:ext uri="{BB962C8B-B14F-4D97-AF65-F5344CB8AC3E}">
        <p14:creationId xmlns:p14="http://schemas.microsoft.com/office/powerpoint/2010/main" val="2155960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算定例は、自社での燃料燃焼により排出されている温室効果ガスを推算しています。</a:t>
            </a:r>
            <a:endParaRPr kumimoji="1" lang="en-US" altLang="ja-JP" dirty="0"/>
          </a:p>
          <a:p>
            <a:r>
              <a:rPr kumimoji="1" lang="ja-JP" altLang="en-US" dirty="0"/>
              <a:t>ここでは、都市ガスと灯油が燃料として消費されています。</a:t>
            </a:r>
            <a:endParaRPr kumimoji="1" lang="en-US" altLang="ja-JP" dirty="0"/>
          </a:p>
          <a:p>
            <a:r>
              <a:rPr kumimoji="1" lang="ja-JP" altLang="en-US" dirty="0"/>
              <a:t>自社範囲のスコープ１とスコープ２については、地球温暖化対策推進法</a:t>
            </a:r>
            <a:r>
              <a:rPr kumimoji="1" lang="en-US" altLang="ja-JP" dirty="0"/>
              <a:t>(</a:t>
            </a:r>
            <a:r>
              <a:rPr kumimoji="1" lang="ja-JP" altLang="en-US" dirty="0"/>
              <a:t>温対法）により特定範囲の事業者の報告が義務付けられてきました。</a:t>
            </a:r>
            <a:endParaRPr kumimoji="1" lang="en-US" altLang="ja-JP" dirty="0"/>
          </a:p>
          <a:p>
            <a:r>
              <a:rPr kumimoji="1" lang="ja-JP" altLang="en-US" dirty="0"/>
              <a:t>都市ガスについては、供給者</a:t>
            </a:r>
            <a:r>
              <a:rPr kumimoji="1" lang="en-US" altLang="ja-JP" dirty="0"/>
              <a:t>(</a:t>
            </a:r>
            <a:r>
              <a:rPr kumimoji="1" lang="ja-JP" altLang="en-US" dirty="0"/>
              <a:t>東京ガス</a:t>
            </a:r>
            <a:r>
              <a:rPr kumimoji="1" lang="en-US" altLang="ja-JP" dirty="0"/>
              <a:t>)</a:t>
            </a:r>
            <a:r>
              <a:rPr kumimoji="1" lang="ja-JP" altLang="en-US" dirty="0"/>
              <a:t>が簡便に排出量を算定するための排出係数を定めています。算定はそれを用いて実施しました。</a:t>
            </a:r>
            <a:endParaRPr kumimoji="1" lang="en-US" altLang="ja-JP" dirty="0"/>
          </a:p>
          <a:p>
            <a:r>
              <a:rPr kumimoji="1" lang="ja-JP" altLang="en-US" dirty="0"/>
              <a:t>このように、温対法からの算定ノウハウが必要になる場合があります</a:t>
            </a:r>
            <a:r>
              <a:rPr kumimoji="1" lang="en-US" altLang="ja-JP" dirty="0"/>
              <a:t>(</a:t>
            </a:r>
            <a:r>
              <a:rPr kumimoji="1" lang="ja-JP" altLang="en-US" dirty="0"/>
              <a:t>専門家の知識が必要になる場合です</a:t>
            </a:r>
            <a:r>
              <a:rPr kumimoji="1" lang="en-US" altLang="ja-JP" dirty="0"/>
              <a:t>)</a:t>
            </a:r>
            <a:r>
              <a:rPr kumimoji="1" lang="ja-JP" altLang="en-US" dirty="0"/>
              <a:t>。</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53</a:t>
            </a:fld>
            <a:endParaRPr kumimoji="1" lang="ja-JP" altLang="en-US"/>
          </a:p>
        </p:txBody>
      </p:sp>
    </p:spTree>
    <p:extLst>
      <p:ext uri="{BB962C8B-B14F-4D97-AF65-F5344CB8AC3E}">
        <p14:creationId xmlns:p14="http://schemas.microsoft.com/office/powerpoint/2010/main" val="38549615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スコープ２</a:t>
            </a:r>
            <a:r>
              <a:rPr kumimoji="1" lang="ja-JP" altLang="en-US" b="0" dirty="0"/>
              <a:t>は</a:t>
            </a:r>
            <a:r>
              <a:rPr lang="ja-JP" altLang="en-US" sz="1200" b="0" dirty="0">
                <a:latin typeface="Meiryo UI" panose="020B0604030504040204" pitchFamily="50" charset="-128"/>
                <a:ea typeface="Meiryo UI" panose="020B0604030504040204" pitchFamily="50" charset="-128"/>
              </a:rPr>
              <a:t>事業者自らによる</a:t>
            </a:r>
            <a:r>
              <a:rPr lang="en-US" altLang="ja-JP" sz="1200" b="0" dirty="0">
                <a:latin typeface="Meiryo UI" panose="020B0604030504040204" pitchFamily="50" charset="-128"/>
                <a:ea typeface="Meiryo UI" panose="020B0604030504040204" pitchFamily="50" charset="-128"/>
              </a:rPr>
              <a:t>GHG</a:t>
            </a:r>
            <a:r>
              <a:rPr lang="ja-JP" altLang="en-US" sz="1200" b="0" dirty="0">
                <a:latin typeface="Meiryo UI" panose="020B0604030504040204" pitchFamily="50" charset="-128"/>
                <a:ea typeface="Meiryo UI" panose="020B0604030504040204" pitchFamily="50" charset="-128"/>
              </a:rPr>
              <a:t>間接排出、すなわち自社で使用するための他者が供給する電気や熱・蒸気を作るときに排出された温室効果ガスの量です。</a:t>
            </a:r>
            <a:endParaRPr lang="en-US" altLang="ja-JP" sz="1200" b="0" dirty="0">
              <a:latin typeface="Meiryo UI" panose="020B0604030504040204" pitchFamily="50" charset="-128"/>
              <a:ea typeface="Meiryo UI" panose="020B0604030504040204" pitchFamily="50" charset="-128"/>
            </a:endParaRPr>
          </a:p>
          <a:p>
            <a:r>
              <a:rPr kumimoji="1" lang="ja-JP" altLang="en-US" dirty="0"/>
              <a:t>例えば、火力発電よりも太陽光発電の方がはるかに温室効果ガス排出量が少なく、電気を生成できます。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これらの発電源の異なるものを各事業者がメニューとして提供し、事業者のメニューごとの排出係数が「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電気事業者別排出係数（特定排出者の温室効果ガス排出量算定用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dirty="0"/>
              <a:t>」として提供されています。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算定例では、発電源が特に指定されていない一般の東電の小売電力を使った場合の排出係数を適用して、排出量を求めています。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55</a:t>
            </a:fld>
            <a:endParaRPr kumimoji="1" lang="ja-JP" altLang="en-US"/>
          </a:p>
        </p:txBody>
      </p:sp>
    </p:spTree>
    <p:extLst>
      <p:ext uri="{BB962C8B-B14F-4D97-AF65-F5344CB8AC3E}">
        <p14:creationId xmlns:p14="http://schemas.microsoft.com/office/powerpoint/2010/main" val="2405060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スコープ１と２は温対法からの経緯もあって、複雑かつ高精度の算出ができる方式が採られていました。ただしスコープ</a:t>
            </a:r>
            <a:r>
              <a:rPr kumimoji="1" lang="en-US" altLang="ja-JP" dirty="0"/>
              <a:t>3</a:t>
            </a:r>
            <a:r>
              <a:rPr kumimoji="1" lang="ja-JP" altLang="en-US" dirty="0"/>
              <a:t>になると簡易</a:t>
            </a:r>
            <a:r>
              <a:rPr kumimoji="1" lang="en-US" altLang="ja-JP" dirty="0"/>
              <a:t>(</a:t>
            </a:r>
            <a:r>
              <a:rPr kumimoji="1" lang="ja-JP" altLang="en-US" dirty="0"/>
              <a:t>活動量</a:t>
            </a:r>
            <a:r>
              <a:rPr kumimoji="1" lang="en-US" altLang="ja-JP" dirty="0"/>
              <a:t>x</a:t>
            </a:r>
            <a:r>
              <a:rPr kumimoji="1" lang="ja-JP" altLang="en-US" dirty="0"/>
              <a:t>原単位</a:t>
            </a:r>
            <a:r>
              <a:rPr kumimoji="1" lang="en-US" altLang="ja-JP" dirty="0"/>
              <a:t>)</a:t>
            </a:r>
            <a:r>
              <a:rPr kumimoji="1" lang="ja-JP" altLang="en-US" dirty="0"/>
              <a:t>方式の計算は楽になってきます。</a:t>
            </a:r>
            <a:endParaRPr kumimoji="1" lang="en-US" altLang="ja-JP" dirty="0"/>
          </a:p>
          <a:p>
            <a:r>
              <a:rPr kumimoji="1" lang="ja-JP" altLang="en-US" dirty="0"/>
              <a:t>まずサプライヤーから購入した製品・サービスが属するのがスコープ</a:t>
            </a:r>
            <a:r>
              <a:rPr kumimoji="1" lang="en-US" altLang="ja-JP" dirty="0"/>
              <a:t>3</a:t>
            </a:r>
            <a:r>
              <a:rPr kumimoji="1" lang="ja-JP" altLang="en-US" dirty="0"/>
              <a:t>のカテゴリ</a:t>
            </a:r>
            <a:r>
              <a:rPr kumimoji="1" lang="en-US" altLang="ja-JP" dirty="0"/>
              <a:t>1</a:t>
            </a:r>
            <a:r>
              <a:rPr kumimoji="1" lang="ja-JP" altLang="en-US" dirty="0"/>
              <a:t>です。すでに環境省</a:t>
            </a:r>
            <a:r>
              <a:rPr kumimoji="1" lang="en-US" altLang="ja-JP" dirty="0"/>
              <a:t>/</a:t>
            </a:r>
            <a:r>
              <a:rPr kumimoji="1" lang="ja-JP" altLang="en-US" dirty="0"/>
              <a:t>経済産業省資料でも前述されていたように、</a:t>
            </a:r>
            <a:r>
              <a:rPr kumimoji="1" lang="en-US" altLang="ja-JP" dirty="0"/>
              <a:t>Tier-n</a:t>
            </a:r>
            <a:r>
              <a:rPr kumimoji="1" lang="ja-JP" altLang="en-US" dirty="0"/>
              <a:t>にわたるサプライヤーから実際値</a:t>
            </a:r>
            <a:r>
              <a:rPr kumimoji="1" lang="en-US" altLang="ja-JP" dirty="0"/>
              <a:t>(1</a:t>
            </a:r>
            <a:r>
              <a:rPr kumimoji="1" lang="ja-JP" altLang="en-US" dirty="0"/>
              <a:t>次データ</a:t>
            </a:r>
            <a:r>
              <a:rPr kumimoji="1" lang="en-US" altLang="ja-JP" dirty="0"/>
              <a:t>)</a:t>
            </a:r>
            <a:r>
              <a:rPr kumimoji="1" lang="ja-JP" altLang="en-US" dirty="0"/>
              <a:t>を収集し、積み上げ集計することは、まず不可能です。</a:t>
            </a:r>
            <a:endParaRPr kumimoji="1" lang="en-US" altLang="ja-JP" dirty="0"/>
          </a:p>
          <a:p>
            <a:r>
              <a:rPr kumimoji="1" lang="ja-JP" altLang="en-US" dirty="0"/>
              <a:t>ゆえに「活動量</a:t>
            </a:r>
            <a:r>
              <a:rPr kumimoji="1" lang="en-US" altLang="ja-JP" dirty="0"/>
              <a:t>(</a:t>
            </a:r>
            <a:r>
              <a:rPr kumimoji="1" lang="ja-JP" altLang="en-US" dirty="0"/>
              <a:t>自社購入金額を使うのが一般的</a:t>
            </a:r>
            <a:r>
              <a:rPr kumimoji="1" lang="en-US" altLang="ja-JP" dirty="0"/>
              <a:t>)</a:t>
            </a:r>
            <a:r>
              <a:rPr kumimoji="1" lang="ja-JP" altLang="en-US" dirty="0"/>
              <a:t>」と購入品目別の排出係数</a:t>
            </a:r>
            <a:r>
              <a:rPr kumimoji="1" lang="en-US" altLang="ja-JP" dirty="0"/>
              <a:t>(</a:t>
            </a:r>
            <a:r>
              <a:rPr kumimoji="1" lang="ja-JP" altLang="en-US" dirty="0"/>
              <a:t>原単位</a:t>
            </a:r>
            <a:r>
              <a:rPr kumimoji="1" lang="en-US" altLang="ja-JP" dirty="0"/>
              <a:t>)</a:t>
            </a:r>
            <a:r>
              <a:rPr kumimoji="1" lang="ja-JP" altLang="en-US" dirty="0"/>
              <a:t>をかけ合わせて排出量の推算を行います。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57</a:t>
            </a:fld>
            <a:endParaRPr kumimoji="1" lang="ja-JP" altLang="en-US"/>
          </a:p>
        </p:txBody>
      </p:sp>
    </p:spTree>
    <p:extLst>
      <p:ext uri="{BB962C8B-B14F-4D97-AF65-F5344CB8AC3E}">
        <p14:creationId xmlns:p14="http://schemas.microsoft.com/office/powerpoint/2010/main" val="1647724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算定例では、自動車メーカーが部品</a:t>
            </a:r>
            <a:r>
              <a:rPr kumimoji="1" lang="en-US" altLang="ja-JP" dirty="0"/>
              <a:t>(</a:t>
            </a:r>
            <a:r>
              <a:rPr kumimoji="1" lang="ja-JP" altLang="en-US" dirty="0"/>
              <a:t>シャフト、シリンダー、タイヤ</a:t>
            </a:r>
            <a:r>
              <a:rPr kumimoji="1" lang="en-US" altLang="ja-JP" dirty="0"/>
              <a:t>)</a:t>
            </a:r>
            <a:r>
              <a:rPr kumimoji="1" lang="ja-JP" altLang="en-US" dirty="0"/>
              <a:t>を購入している場合の部品を作り上げるまでに排出された温室効果ガス排出量を求めています。</a:t>
            </a:r>
            <a:endParaRPr kumimoji="1" lang="en-US" altLang="ja-JP" dirty="0"/>
          </a:p>
          <a:p>
            <a:r>
              <a:rPr kumimoji="1" lang="ja-JP" altLang="en-US" dirty="0"/>
              <a:t>各部品の排出原単位は</a:t>
            </a:r>
            <a:r>
              <a:rPr kumimoji="1" lang="en-US" altLang="ja-JP" dirty="0"/>
              <a:t>SC-DB</a:t>
            </a:r>
            <a:r>
              <a:rPr kumimoji="1" lang="ja-JP" altLang="en-US" dirty="0"/>
              <a:t>の産連表</a:t>
            </a:r>
            <a:r>
              <a:rPr kumimoji="1" lang="en-US" altLang="ja-JP" dirty="0"/>
              <a:t>DB</a:t>
            </a:r>
            <a:r>
              <a:rPr kumimoji="1" lang="ja-JP" altLang="en-US" dirty="0"/>
              <a:t>シート内に部品ごとに定義されています。それを検索し、その排出源単位値を用いて排出量を算出します。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58</a:t>
            </a:fld>
            <a:endParaRPr kumimoji="1" lang="ja-JP" altLang="en-US"/>
          </a:p>
        </p:txBody>
      </p:sp>
    </p:spTree>
    <p:extLst>
      <p:ext uri="{BB962C8B-B14F-4D97-AF65-F5344CB8AC3E}">
        <p14:creationId xmlns:p14="http://schemas.microsoft.com/office/powerpoint/2010/main" val="886301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a:t>
            </a:r>
            <a:r>
              <a:rPr kumimoji="1" lang="en-US" altLang="ja-JP" dirty="0"/>
              <a:t>3 </a:t>
            </a:r>
            <a:r>
              <a:rPr kumimoji="1" lang="ja-JP" altLang="en-US" dirty="0"/>
              <a:t>カテゴリ</a:t>
            </a:r>
            <a:r>
              <a:rPr kumimoji="1" lang="en-US" altLang="ja-JP" dirty="0"/>
              <a:t>4</a:t>
            </a:r>
            <a:r>
              <a:rPr kumimoji="1" lang="ja-JP" altLang="en-US" dirty="0"/>
              <a:t>は自社が支払って調達した物流</a:t>
            </a:r>
            <a:r>
              <a:rPr kumimoji="1" lang="en-US" altLang="ja-JP" dirty="0"/>
              <a:t>(</a:t>
            </a:r>
            <a:r>
              <a:rPr kumimoji="1" lang="ja-JP" altLang="en-US" dirty="0"/>
              <a:t>輸送・荷役・保管</a:t>
            </a:r>
            <a:r>
              <a:rPr kumimoji="1" lang="en-US" altLang="ja-JP" dirty="0"/>
              <a:t>)</a:t>
            </a:r>
            <a:r>
              <a:rPr kumimoji="1" lang="ja-JP" altLang="en-US" dirty="0"/>
              <a:t>に伴う排出量です。</a:t>
            </a:r>
            <a:endParaRPr kumimoji="1" lang="en-US" altLang="ja-JP" dirty="0"/>
          </a:p>
          <a:p>
            <a:r>
              <a:rPr kumimoji="1" lang="ja-JP" altLang="en-US" dirty="0"/>
              <a:t>購入した製品・サービスのサプライヤーから自社への物流</a:t>
            </a:r>
            <a:r>
              <a:rPr kumimoji="1" lang="en-US" altLang="ja-JP" dirty="0"/>
              <a:t>(</a:t>
            </a:r>
            <a:r>
              <a:rPr kumimoji="1" lang="ja-JP" altLang="en-US" dirty="0"/>
              <a:t>輸送・荷役・保管</a:t>
            </a:r>
            <a:r>
              <a:rPr kumimoji="1" lang="en-US" altLang="ja-JP" dirty="0"/>
              <a:t>)</a:t>
            </a:r>
            <a:r>
              <a:rPr kumimoji="1" lang="ja-JP" altLang="en-US" dirty="0"/>
              <a:t>が主になりますが、もし自社が金を払って調達した製品物流があれば、その排出量もスコープ</a:t>
            </a:r>
            <a:r>
              <a:rPr kumimoji="1" lang="en-US" altLang="ja-JP" dirty="0"/>
              <a:t>3</a:t>
            </a:r>
            <a:r>
              <a:rPr kumimoji="1" lang="ja-JP" altLang="en-US" dirty="0"/>
              <a:t>に含めます。</a:t>
            </a:r>
            <a:endParaRPr kumimoji="1" lang="en-US" altLang="ja-JP" dirty="0"/>
          </a:p>
          <a:p>
            <a:r>
              <a:rPr kumimoji="1" lang="en-US" altLang="ja-JP" dirty="0"/>
              <a:t>(</a:t>
            </a:r>
            <a:r>
              <a:rPr kumimoji="1" lang="ja-JP" altLang="en-US" dirty="0"/>
              <a:t>ただし、後者まで関与している購買部門は限られると思います</a:t>
            </a:r>
            <a:r>
              <a:rPr kumimoji="1" lang="en-US" altLang="ja-JP" dirty="0"/>
              <a:t>)</a:t>
            </a:r>
            <a:r>
              <a:rPr kumimoji="1" lang="ja-JP" altLang="en-US" dirty="0"/>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59</a:t>
            </a:fld>
            <a:endParaRPr kumimoji="1" lang="ja-JP" altLang="en-US"/>
          </a:p>
        </p:txBody>
      </p:sp>
    </p:spTree>
    <p:extLst>
      <p:ext uri="{BB962C8B-B14F-4D97-AF65-F5344CB8AC3E}">
        <p14:creationId xmlns:p14="http://schemas.microsoft.com/office/powerpoint/2010/main" val="1686885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計算式は、「</a:t>
            </a:r>
            <a:r>
              <a:rPr kumimoji="1" lang="en-US" altLang="ja-JP" dirty="0"/>
              <a:t>a.</a:t>
            </a:r>
            <a:r>
              <a:rPr kumimoji="1" lang="ja-JP" altLang="en-US" dirty="0"/>
              <a:t>輸送・配送」分と「</a:t>
            </a:r>
            <a:r>
              <a:rPr kumimoji="1" lang="en-US" altLang="ja-JP" dirty="0"/>
              <a:t>b.</a:t>
            </a:r>
            <a:r>
              <a:rPr kumimoji="1" lang="ja-JP" altLang="en-US" dirty="0"/>
              <a:t>荷役・保管」分に分かれて定義されます。</a:t>
            </a:r>
            <a:endParaRPr kumimoji="1" lang="en-US" altLang="ja-JP" dirty="0"/>
          </a:p>
          <a:p>
            <a:r>
              <a:rPr kumimoji="1" lang="en-US" altLang="ja-JP" dirty="0"/>
              <a:t>a.</a:t>
            </a:r>
            <a:r>
              <a:rPr kumimoji="1" lang="ja-JP" altLang="en-US" dirty="0"/>
              <a:t>輸送・配送では</a:t>
            </a:r>
            <a:r>
              <a:rPr kumimoji="1" lang="en-US" altLang="ja-JP" dirty="0"/>
              <a:t>4</a:t>
            </a:r>
            <a:r>
              <a:rPr kumimoji="1" lang="ja-JP" altLang="en-US" dirty="0"/>
              <a:t>種類の計算式がありますが、赤字のデータを運送業者から収集して計算します。</a:t>
            </a:r>
            <a:endParaRPr kumimoji="1" lang="en-US" altLang="ja-JP"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60</a:t>
            </a:fld>
            <a:endParaRPr kumimoji="1" lang="ja-JP" altLang="en-US"/>
          </a:p>
        </p:txBody>
      </p:sp>
    </p:spTree>
    <p:extLst>
      <p:ext uri="{BB962C8B-B14F-4D97-AF65-F5344CB8AC3E}">
        <p14:creationId xmlns:p14="http://schemas.microsoft.com/office/powerpoint/2010/main" val="180956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では温暖化の原因は何でしょうか。</a:t>
            </a:r>
            <a:br>
              <a:rPr kumimoji="1" lang="en-US" altLang="ja-JP" dirty="0"/>
            </a:br>
            <a:r>
              <a:rPr kumimoji="1" lang="ja-JP" altLang="en-US" dirty="0"/>
              <a:t>二酸化炭素を主体とする温室効果ガス</a:t>
            </a:r>
            <a:r>
              <a:rPr kumimoji="1" lang="en-US" altLang="ja-JP" dirty="0"/>
              <a:t>(GHG: Green House Gas)</a:t>
            </a:r>
            <a:r>
              <a:rPr kumimoji="1" lang="ja-JP" altLang="en-US" dirty="0"/>
              <a:t>が大気中に排出され、累積蓄積されていることが原因とされています。</a:t>
            </a:r>
            <a:br>
              <a:rPr kumimoji="1" lang="en-US" altLang="ja-JP" dirty="0"/>
            </a:br>
            <a:r>
              <a:rPr kumimoji="1" lang="ja-JP" altLang="en-US" dirty="0"/>
              <a:t>いったん排出された二酸化炭素は、植物の光合成などがあったとしても、容易には大幅減少せずに地球上に貯まり続けます。</a:t>
            </a:r>
            <a:endParaRPr kumimoji="1" lang="en-US" altLang="ja-JP" dirty="0"/>
          </a:p>
          <a:p>
            <a:r>
              <a:rPr kumimoji="1" lang="en-US" altLang="ja-JP" dirty="0"/>
              <a:t>(</a:t>
            </a:r>
            <a:r>
              <a:rPr kumimoji="1" lang="ja-JP" altLang="en-US" dirty="0"/>
              <a:t>将来的には、大気中の二酸化炭素を吸収する新技術の開発が期待されています</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5</a:t>
            </a:fld>
            <a:endParaRPr kumimoji="1" lang="ja-JP" altLang="en-US"/>
          </a:p>
        </p:txBody>
      </p:sp>
    </p:spTree>
    <p:extLst>
      <p:ext uri="{BB962C8B-B14F-4D97-AF65-F5344CB8AC3E}">
        <p14:creationId xmlns:p14="http://schemas.microsoft.com/office/powerpoint/2010/main" val="2316751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t>
            </a:r>
            <a:r>
              <a:rPr kumimoji="1" lang="ja-JP" altLang="en-US" dirty="0"/>
              <a:t>荷役・保管では燃料と電力分の温室効果ガス排出量を求めます。赤字のデータを運送業者から収集して計算します。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61</a:t>
            </a:fld>
            <a:endParaRPr kumimoji="1" lang="ja-JP" altLang="en-US"/>
          </a:p>
        </p:txBody>
      </p:sp>
    </p:spTree>
    <p:extLst>
      <p:ext uri="{BB962C8B-B14F-4D97-AF65-F5344CB8AC3E}">
        <p14:creationId xmlns:p14="http://schemas.microsoft.com/office/powerpoint/2010/main" val="3250053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算出の事例では、排出原単位の</a:t>
            </a:r>
            <a:r>
              <a:rPr kumimoji="1" lang="en-US" altLang="ja-JP" dirty="0"/>
              <a:t>IDEA</a:t>
            </a:r>
            <a:r>
              <a:rPr kumimoji="1" lang="ja-JP" altLang="en-US" dirty="0"/>
              <a:t>データベースが許可を得て公開されるものゆえに、値を記入せず、計算式の枠のみ表示します。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62</a:t>
            </a:fld>
            <a:endParaRPr kumimoji="1" lang="ja-JP" altLang="en-US"/>
          </a:p>
        </p:txBody>
      </p:sp>
    </p:spTree>
    <p:extLst>
      <p:ext uri="{BB962C8B-B14F-4D97-AF65-F5344CB8AC3E}">
        <p14:creationId xmlns:p14="http://schemas.microsoft.com/office/powerpoint/2010/main" val="2700532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a:t>
            </a:r>
            <a:r>
              <a:rPr kumimoji="1" lang="en-US" altLang="ja-JP" dirty="0"/>
              <a:t>3 </a:t>
            </a:r>
            <a:r>
              <a:rPr kumimoji="1" lang="ja-JP" altLang="en-US" dirty="0"/>
              <a:t>カテゴリ</a:t>
            </a:r>
            <a:r>
              <a:rPr kumimoji="1" lang="en-US" altLang="ja-JP" dirty="0"/>
              <a:t>3</a:t>
            </a:r>
            <a:r>
              <a:rPr kumimoji="1" lang="ja-JP" altLang="en-US" dirty="0"/>
              <a:t>は自社排出分</a:t>
            </a:r>
            <a:r>
              <a:rPr kumimoji="1" lang="en-US" altLang="ja-JP" dirty="0"/>
              <a:t>(</a:t>
            </a:r>
            <a:r>
              <a:rPr kumimoji="1" lang="ja-JP" altLang="en-US" dirty="0"/>
              <a:t>スコープ</a:t>
            </a:r>
            <a:r>
              <a:rPr kumimoji="1" lang="en-US" altLang="ja-JP" dirty="0"/>
              <a:t>1(</a:t>
            </a:r>
            <a:r>
              <a:rPr kumimoji="1" lang="ja-JP" altLang="en-US" dirty="0"/>
              <a:t>直接</a:t>
            </a:r>
            <a:r>
              <a:rPr kumimoji="1" lang="en-US" altLang="ja-JP" dirty="0"/>
              <a:t>)</a:t>
            </a:r>
            <a:r>
              <a:rPr kumimoji="1" lang="ja-JP" altLang="en-US" dirty="0"/>
              <a:t>およびスコープ</a:t>
            </a:r>
            <a:r>
              <a:rPr kumimoji="1" lang="en-US" altLang="ja-JP" dirty="0"/>
              <a:t>2(</a:t>
            </a:r>
            <a:r>
              <a:rPr kumimoji="1" lang="ja-JP" altLang="en-US" dirty="0"/>
              <a:t>間接排出</a:t>
            </a:r>
            <a:r>
              <a:rPr kumimoji="1" lang="en-US" altLang="ja-JP" dirty="0"/>
              <a:t>)</a:t>
            </a:r>
            <a:r>
              <a:rPr kumimoji="1" lang="ja-JP" altLang="en-US" dirty="0"/>
              <a:t>に含まれない燃料やエネルギー消費から排出される温室効果ガスです。</a:t>
            </a:r>
            <a:endParaRPr kumimoji="1" lang="en-US" altLang="ja-JP" dirty="0"/>
          </a:p>
          <a:p>
            <a:r>
              <a:rPr kumimoji="1" lang="ja-JP" altLang="en-US" dirty="0"/>
              <a:t>すなわち、燃料の資源採取、生産、輸送に関わる上流側、および電気、熱・蒸気の製造過程の上流に関わる分が該当します。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63</a:t>
            </a:fld>
            <a:endParaRPr kumimoji="1" lang="ja-JP" altLang="en-US"/>
          </a:p>
        </p:txBody>
      </p:sp>
    </p:spTree>
    <p:extLst>
      <p:ext uri="{BB962C8B-B14F-4D97-AF65-F5344CB8AC3E}">
        <p14:creationId xmlns:p14="http://schemas.microsoft.com/office/powerpoint/2010/main" val="2533234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算定にあたっては、自社購入量</a:t>
            </a:r>
            <a:r>
              <a:rPr kumimoji="1" lang="en-US" altLang="ja-JP" dirty="0"/>
              <a:t>(</a:t>
            </a:r>
            <a:r>
              <a:rPr kumimoji="1" lang="ja-JP" altLang="en-US" dirty="0"/>
              <a:t>金額</a:t>
            </a:r>
            <a:r>
              <a:rPr kumimoji="1" lang="en-US" altLang="ja-JP" dirty="0"/>
              <a:t>)</a:t>
            </a:r>
            <a:r>
              <a:rPr kumimoji="1" lang="ja-JP" altLang="en-US" dirty="0"/>
              <a:t>に所定の排出原単位を掛けて、排出量を求めます。</a:t>
            </a:r>
            <a:endParaRPr kumimoji="1" lang="en-US" altLang="ja-JP" dirty="0"/>
          </a:p>
          <a:p>
            <a:endParaRPr kumimoji="1" lang="en-US" altLang="ja-JP" dirty="0"/>
          </a:p>
          <a:p>
            <a:r>
              <a:rPr kumimoji="1" lang="ja-JP" altLang="en-US" dirty="0"/>
              <a:t>電力では通常契約</a:t>
            </a:r>
            <a:r>
              <a:rPr kumimoji="1" lang="en-US" altLang="ja-JP" dirty="0"/>
              <a:t>(</a:t>
            </a:r>
            <a:r>
              <a:rPr kumimoji="1" lang="ja-JP" altLang="en-US" dirty="0"/>
              <a:t>電源の種類を特定しない</a:t>
            </a:r>
            <a:r>
              <a:rPr kumimoji="1" lang="en-US" altLang="ja-JP" dirty="0"/>
              <a:t>)</a:t>
            </a:r>
            <a:r>
              <a:rPr kumimoji="1" lang="ja-JP" altLang="en-US" dirty="0"/>
              <a:t>に加えて、電源の種類</a:t>
            </a:r>
            <a:r>
              <a:rPr kumimoji="1" lang="en-US" altLang="ja-JP" dirty="0"/>
              <a:t>(</a:t>
            </a:r>
            <a:r>
              <a:rPr kumimoji="1" lang="ja-JP" altLang="en-US" dirty="0"/>
              <a:t>地熱・水力など）が特定できるばあいは、その電源所定の排出原単位を掛けて求めます。</a:t>
            </a:r>
            <a:endParaRPr kumimoji="1" lang="en-US" altLang="ja-JP" dirty="0"/>
          </a:p>
          <a:p>
            <a:r>
              <a:rPr kumimoji="1" lang="ja-JP" altLang="en-US" dirty="0"/>
              <a:t>熱では、産業用蒸気と温水</a:t>
            </a:r>
            <a:r>
              <a:rPr kumimoji="1" lang="en-US" altLang="ja-JP" dirty="0"/>
              <a:t>/</a:t>
            </a:r>
            <a:r>
              <a:rPr kumimoji="1" lang="ja-JP" altLang="en-US" dirty="0"/>
              <a:t>冷水で区分して算定します。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64</a:t>
            </a:fld>
            <a:endParaRPr kumimoji="1" lang="ja-JP" altLang="en-US"/>
          </a:p>
        </p:txBody>
      </p:sp>
    </p:spTree>
    <p:extLst>
      <p:ext uri="{BB962C8B-B14F-4D97-AF65-F5344CB8AC3E}">
        <p14:creationId xmlns:p14="http://schemas.microsoft.com/office/powerpoint/2010/main" val="3020009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燃料</a:t>
            </a:r>
            <a:r>
              <a:rPr kumimoji="1" lang="en-US" altLang="ja-JP" dirty="0"/>
              <a:t>(</a:t>
            </a:r>
            <a:r>
              <a:rPr kumimoji="1" lang="ja-JP" altLang="en-US" dirty="0"/>
              <a:t>一般炭と</a:t>
            </a:r>
            <a:r>
              <a:rPr kumimoji="1" lang="en-US" altLang="ja-JP" dirty="0"/>
              <a:t>A</a:t>
            </a:r>
            <a:r>
              <a:rPr kumimoji="1" lang="ja-JP" altLang="en-US" dirty="0"/>
              <a:t>重油</a:t>
            </a:r>
            <a:r>
              <a:rPr kumimoji="1" lang="en-US" altLang="ja-JP" dirty="0"/>
              <a:t>)</a:t>
            </a:r>
            <a:r>
              <a:rPr kumimoji="1" lang="ja-JP" altLang="en-US" dirty="0"/>
              <a:t>と電力の場合の算定事例です</a:t>
            </a:r>
            <a:r>
              <a:rPr kumimoji="1" lang="en-US" altLang="ja-JP" dirty="0"/>
              <a:t>(</a:t>
            </a:r>
            <a:r>
              <a:rPr kumimoji="1" lang="ja-JP" altLang="en-US" dirty="0"/>
              <a:t>詳細は、</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物語でわかる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サプライチェーン</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排出量算定</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ページ参照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65</a:t>
            </a:fld>
            <a:endParaRPr kumimoji="1" lang="ja-JP" altLang="en-US"/>
          </a:p>
        </p:txBody>
      </p:sp>
    </p:spTree>
    <p:extLst>
      <p:ext uri="{BB962C8B-B14F-4D97-AF65-F5344CB8AC3E}">
        <p14:creationId xmlns:p14="http://schemas.microsoft.com/office/powerpoint/2010/main" val="2745635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a:t>
            </a:r>
            <a:r>
              <a:rPr kumimoji="1" lang="en-US" altLang="ja-JP" dirty="0"/>
              <a:t>3 </a:t>
            </a:r>
            <a:r>
              <a:rPr kumimoji="1" lang="ja-JP" altLang="en-US" dirty="0"/>
              <a:t>カテゴリ</a:t>
            </a:r>
            <a:r>
              <a:rPr kumimoji="1" lang="en-US" altLang="ja-JP" dirty="0"/>
              <a:t>5</a:t>
            </a:r>
            <a:r>
              <a:rPr kumimoji="1" lang="ja-JP" altLang="en-US" dirty="0"/>
              <a:t>は事業活動から出る廃棄物の廃棄物処理と処理場までの輸送で排出される温室効果ガスを対象とします</a:t>
            </a:r>
            <a:r>
              <a:rPr kumimoji="1" lang="en-US" altLang="ja-JP" dirty="0"/>
              <a:t>(</a:t>
            </a:r>
            <a:r>
              <a:rPr kumimoji="1" lang="ja-JP" altLang="en-US" dirty="0"/>
              <a:t>図も参照</a:t>
            </a:r>
            <a:r>
              <a:rPr kumimoji="1" lang="en-US" altLang="ja-JP" dirty="0"/>
              <a:t>)</a:t>
            </a:r>
            <a:r>
              <a:rPr kumimoji="1" lang="ja-JP" altLang="en-US" dirty="0"/>
              <a:t>。</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66</a:t>
            </a:fld>
            <a:endParaRPr kumimoji="1" lang="ja-JP" altLang="en-US"/>
          </a:p>
        </p:txBody>
      </p:sp>
    </p:spTree>
    <p:extLst>
      <p:ext uri="{BB962C8B-B14F-4D97-AF65-F5344CB8AC3E}">
        <p14:creationId xmlns:p14="http://schemas.microsoft.com/office/powerpoint/2010/main" val="1629467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一般には「活動量</a:t>
            </a:r>
            <a:r>
              <a:rPr kumimoji="1" lang="en-US" altLang="ja-JP" dirty="0"/>
              <a:t>x</a:t>
            </a:r>
            <a:r>
              <a:rPr kumimoji="1" lang="ja-JP" altLang="en-US" dirty="0"/>
              <a:t>排出源単位」で推算し、種類別の委託費用</a:t>
            </a:r>
            <a:r>
              <a:rPr kumimoji="1" lang="en-US" altLang="ja-JP" dirty="0"/>
              <a:t>(</a:t>
            </a:r>
            <a:r>
              <a:rPr kumimoji="1" lang="ja-JP" altLang="en-US" dirty="0"/>
              <a:t>委託量</a:t>
            </a:r>
            <a:r>
              <a:rPr kumimoji="1" lang="en-US" altLang="ja-JP" dirty="0"/>
              <a:t>)</a:t>
            </a:r>
            <a:r>
              <a:rPr kumimoji="1" lang="ja-JP" altLang="en-US" dirty="0"/>
              <a:t>に所定の排出原単位を掛けて推算します。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67</a:t>
            </a:fld>
            <a:endParaRPr kumimoji="1" lang="ja-JP" altLang="en-US"/>
          </a:p>
        </p:txBody>
      </p:sp>
    </p:spTree>
    <p:extLst>
      <p:ext uri="{BB962C8B-B14F-4D97-AF65-F5344CB8AC3E}">
        <p14:creationId xmlns:p14="http://schemas.microsoft.com/office/powerpoint/2010/main" val="28636890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算定の事例では、燃えがら、汚泥、廃プラスチックの</a:t>
            </a:r>
            <a:r>
              <a:rPr kumimoji="1" lang="en-US" altLang="ja-JP" dirty="0"/>
              <a:t>3</a:t>
            </a:r>
            <a:r>
              <a:rPr kumimoji="1" lang="ja-JP" altLang="en-US" dirty="0"/>
              <a:t>種類の廃棄物処理になります。</a:t>
            </a:r>
            <a:endParaRPr kumimoji="1" lang="en-US" altLang="ja-JP" dirty="0"/>
          </a:p>
          <a:p>
            <a:r>
              <a:rPr kumimoji="1" lang="en-US" altLang="ja-JP" dirty="0"/>
              <a:t>SC-DB</a:t>
            </a:r>
            <a:r>
              <a:rPr kumimoji="1" lang="ja-JP" altLang="en-US" dirty="0"/>
              <a:t>の</a:t>
            </a:r>
            <a:r>
              <a:rPr kumimoji="1" lang="en-US" altLang="ja-JP" dirty="0"/>
              <a:t>9.</a:t>
            </a:r>
            <a:r>
              <a:rPr kumimoji="1" lang="ja-JP" altLang="en-US" dirty="0"/>
              <a:t>廃棄物</a:t>
            </a:r>
            <a:r>
              <a:rPr kumimoji="1" lang="en-US" altLang="ja-JP" dirty="0"/>
              <a:t>【</a:t>
            </a:r>
            <a:r>
              <a:rPr kumimoji="1" lang="ja-JP" altLang="en-US" dirty="0"/>
              <a:t>種類別</a:t>
            </a:r>
            <a:r>
              <a:rPr kumimoji="1" lang="en-US" altLang="ja-JP" dirty="0"/>
              <a:t>】</a:t>
            </a:r>
            <a:r>
              <a:rPr kumimoji="1" lang="ja-JP" altLang="en-US" dirty="0"/>
              <a:t>から所定の排出原単位を検索し、それに廃棄物の量を掛けて排出量を推算します。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68</a:t>
            </a:fld>
            <a:endParaRPr kumimoji="1" lang="ja-JP" altLang="en-US"/>
          </a:p>
        </p:txBody>
      </p:sp>
    </p:spTree>
    <p:extLst>
      <p:ext uri="{BB962C8B-B14F-4D97-AF65-F5344CB8AC3E}">
        <p14:creationId xmlns:p14="http://schemas.microsoft.com/office/powerpoint/2010/main" val="103127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スコープ</a:t>
            </a:r>
            <a:r>
              <a:rPr kumimoji="1" lang="en-US" altLang="ja-JP" dirty="0"/>
              <a:t>3 </a:t>
            </a:r>
            <a:r>
              <a:rPr kumimoji="1" lang="ja-JP" altLang="en-US" dirty="0"/>
              <a:t>カテゴリ２は、自社導入</a:t>
            </a:r>
            <a:r>
              <a:rPr kumimoji="1" lang="en-US" altLang="ja-JP" dirty="0"/>
              <a:t>(</a:t>
            </a:r>
            <a:r>
              <a:rPr kumimoji="1" lang="ja-JP" altLang="en-US" dirty="0"/>
              <a:t>購入</a:t>
            </a:r>
            <a:r>
              <a:rPr kumimoji="1" lang="en-US" altLang="ja-JP" dirty="0"/>
              <a:t>)</a:t>
            </a:r>
            <a:r>
              <a:rPr kumimoji="1" lang="ja-JP" altLang="en-US" dirty="0"/>
              <a:t>した資本財</a:t>
            </a:r>
            <a:r>
              <a:rPr kumimoji="1" lang="en-US" altLang="ja-JP" dirty="0"/>
              <a:t>(</a:t>
            </a:r>
            <a:r>
              <a:rPr kumimoji="1" lang="ja-JP" altLang="en-US" dirty="0"/>
              <a:t>固定資産</a:t>
            </a:r>
            <a:r>
              <a:rPr kumimoji="1" lang="en-US" altLang="ja-JP" dirty="0"/>
              <a:t>)</a:t>
            </a:r>
            <a:r>
              <a:rPr kumimoji="1" lang="ja-JP" altLang="en-US" dirty="0"/>
              <a:t>の建設・製造・輸送で出た温室効果ガスの排出分です。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69</a:t>
            </a:fld>
            <a:endParaRPr kumimoji="1" lang="ja-JP" altLang="en-US"/>
          </a:p>
        </p:txBody>
      </p:sp>
    </p:spTree>
    <p:extLst>
      <p:ext uri="{BB962C8B-B14F-4D97-AF65-F5344CB8AC3E}">
        <p14:creationId xmlns:p14="http://schemas.microsoft.com/office/powerpoint/2010/main" val="27007845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スコープ</a:t>
            </a:r>
            <a:r>
              <a:rPr kumimoji="1" lang="en-US" altLang="ja-JP" dirty="0"/>
              <a:t>3 </a:t>
            </a:r>
            <a:r>
              <a:rPr kumimoji="1" lang="ja-JP" altLang="en-US" dirty="0"/>
              <a:t>カテゴリ２の算定では、明細を積み上げ集計すること</a:t>
            </a:r>
            <a:r>
              <a:rPr kumimoji="1" lang="en-US" altLang="ja-JP" dirty="0"/>
              <a:t>(</a:t>
            </a:r>
            <a:r>
              <a:rPr kumimoji="1" lang="ja-JP" altLang="en-US" dirty="0"/>
              <a:t>以下２形式のいずれか</a:t>
            </a:r>
            <a:r>
              <a:rPr kumimoji="1" lang="en-US" altLang="ja-JP" dirty="0"/>
              <a:t>)</a:t>
            </a:r>
            <a:r>
              <a:rPr kumimoji="1" lang="ja-JP" altLang="en-US" dirty="0"/>
              <a:t>が理想形とされていますが、明細積み上げは容易ではありません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①資本財別に原材料調達から製造までの排出量を把握し、積み上げて算定</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②サプライヤーから資本財に関する</a:t>
            </a:r>
            <a:r>
              <a:rPr kumimoji="1" lang="en-US" altLang="ja-JP" dirty="0"/>
              <a:t>Scope1 </a:t>
            </a:r>
            <a:r>
              <a:rPr kumimoji="1" lang="ja-JP" altLang="en-US" dirty="0"/>
              <a:t>及び</a:t>
            </a:r>
            <a:r>
              <a:rPr kumimoji="1" lang="en-US" altLang="ja-JP" dirty="0"/>
              <a:t>Scope2 </a:t>
            </a:r>
            <a:r>
              <a:rPr kumimoji="1" lang="ja-JP" altLang="en-US" dirty="0"/>
              <a:t>の排出量、原材料の重量、輸送距離、廃棄物の重量等を把握し、項⽬別に積み上げて算定</a:t>
            </a: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ja-JP" altLang="en-US" dirty="0"/>
            </a:br>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70</a:t>
            </a:fld>
            <a:endParaRPr kumimoji="1" lang="ja-JP" altLang="en-US"/>
          </a:p>
        </p:txBody>
      </p:sp>
    </p:spTree>
    <p:extLst>
      <p:ext uri="{BB962C8B-B14F-4D97-AF65-F5344CB8AC3E}">
        <p14:creationId xmlns:p14="http://schemas.microsoft.com/office/powerpoint/2010/main" val="140488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現在は、産業革命期から気温が約</a:t>
            </a:r>
            <a:r>
              <a:rPr kumimoji="1" lang="en-US" altLang="ja-JP" dirty="0"/>
              <a:t>1.1℃</a:t>
            </a:r>
            <a:r>
              <a:rPr kumimoji="1" lang="ja-JP" altLang="en-US" dirty="0"/>
              <a:t>上昇しているとされます。さらに最近</a:t>
            </a:r>
            <a:r>
              <a:rPr kumimoji="1" lang="en-US" altLang="ja-JP" dirty="0"/>
              <a:t>10</a:t>
            </a:r>
            <a:r>
              <a:rPr kumimoji="1" lang="ja-JP" altLang="en-US" dirty="0"/>
              <a:t>年では</a:t>
            </a:r>
            <a:r>
              <a:rPr kumimoji="1" lang="en-US" altLang="ja-JP" dirty="0"/>
              <a:t>0.2℃</a:t>
            </a:r>
            <a:r>
              <a:rPr kumimoji="1" lang="ja-JP" altLang="en-US" dirty="0"/>
              <a:t>上昇しているとされています。ペースが早まっています。</a:t>
            </a:r>
            <a:br>
              <a:rPr kumimoji="1" lang="en-US" altLang="ja-JP" dirty="0"/>
            </a:br>
            <a:r>
              <a:rPr kumimoji="1" lang="ja-JP" altLang="en-US" dirty="0"/>
              <a:t>すると日本の降雨関連だけでも大規模な事態が発生していることが、国土交通省の資料にも記されました。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6</a:t>
            </a:fld>
            <a:endParaRPr kumimoji="1" lang="ja-JP" altLang="en-US"/>
          </a:p>
        </p:txBody>
      </p:sp>
    </p:spTree>
    <p:extLst>
      <p:ext uri="{BB962C8B-B14F-4D97-AF65-F5344CB8AC3E}">
        <p14:creationId xmlns:p14="http://schemas.microsoft.com/office/powerpoint/2010/main" val="12324261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ゆえに「活動量</a:t>
            </a:r>
            <a:r>
              <a:rPr kumimoji="1" lang="en-US" altLang="ja-JP" dirty="0"/>
              <a:t>x</a:t>
            </a:r>
            <a:r>
              <a:rPr kumimoji="1" lang="ja-JP" altLang="en-US" dirty="0"/>
              <a:t>排出原単位」の現実的</a:t>
            </a:r>
            <a:r>
              <a:rPr kumimoji="1" lang="en-US" altLang="ja-JP" dirty="0"/>
              <a:t>/</a:t>
            </a:r>
            <a:r>
              <a:rPr kumimoji="1" lang="ja-JP" altLang="en-US" dirty="0"/>
              <a:t>簡易手法で推算するのが一般的です。</a:t>
            </a:r>
            <a:endParaRPr kumimoji="1" lang="en-US" altLang="ja-JP" dirty="0"/>
          </a:p>
          <a:p>
            <a:r>
              <a:rPr kumimoji="1" lang="ja-JP" altLang="en-US" dirty="0"/>
              <a:t>その中でも、資本財の価格</a:t>
            </a:r>
            <a:r>
              <a:rPr kumimoji="1" lang="en-US" altLang="ja-JP" dirty="0"/>
              <a:t>(</a:t>
            </a:r>
            <a:r>
              <a:rPr kumimoji="1" lang="ja-JP" altLang="en-US" dirty="0"/>
              <a:t>建設費用</a:t>
            </a:r>
            <a:r>
              <a:rPr kumimoji="1" lang="en-US" altLang="ja-JP" dirty="0"/>
              <a:t>)</a:t>
            </a:r>
            <a:r>
              <a:rPr kumimoji="1" lang="ja-JP" altLang="en-US" dirty="0"/>
              <a:t>を活動量とし、それに排出原単位を掛けて推算するのが最も行われます。</a:t>
            </a:r>
            <a:endParaRPr kumimoji="1" lang="en-US" altLang="ja-JP" dirty="0"/>
          </a:p>
          <a:p>
            <a:r>
              <a:rPr kumimoji="1" lang="ja-JP" altLang="en-US" dirty="0"/>
              <a:t>その際の排出原単位は、自社</a:t>
            </a:r>
            <a:r>
              <a:rPr kumimoji="1" lang="en-US" altLang="ja-JP" dirty="0"/>
              <a:t>(</a:t>
            </a:r>
            <a:r>
              <a:rPr kumimoji="1" lang="ja-JP" altLang="en-US" dirty="0"/>
              <a:t>買い手企業</a:t>
            </a:r>
            <a:r>
              <a:rPr kumimoji="1" lang="en-US" altLang="ja-JP" dirty="0"/>
              <a:t>)</a:t>
            </a:r>
            <a:r>
              <a:rPr kumimoji="1" lang="ja-JP" altLang="en-US" dirty="0"/>
              <a:t>が所属する業種で一律に決まりますので、いちいち資本財の種類ごとに排出原単位を検索する手間もかかりません。</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71</a:t>
            </a:fld>
            <a:endParaRPr kumimoji="1" lang="ja-JP" altLang="en-US"/>
          </a:p>
        </p:txBody>
      </p:sp>
    </p:spTree>
    <p:extLst>
      <p:ext uri="{BB962C8B-B14F-4D97-AF65-F5344CB8AC3E}">
        <p14:creationId xmlns:p14="http://schemas.microsoft.com/office/powerpoint/2010/main" val="11638487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算出の事例は、乗用車メーカーで、</a:t>
            </a:r>
            <a:r>
              <a:rPr kumimoji="1" lang="en-US" altLang="ja-JP" dirty="0"/>
              <a:t>10,000</a:t>
            </a:r>
            <a:r>
              <a:rPr kumimoji="1" lang="ja-JP" altLang="en-US" dirty="0"/>
              <a:t>百万円の資本財</a:t>
            </a:r>
            <a:r>
              <a:rPr kumimoji="1" lang="en-US" altLang="ja-JP" dirty="0"/>
              <a:t>(</a:t>
            </a:r>
            <a:r>
              <a:rPr kumimoji="1" lang="ja-JP" altLang="en-US" dirty="0"/>
              <a:t>産業用機械</a:t>
            </a:r>
            <a:r>
              <a:rPr kumimoji="1" lang="en-US" altLang="ja-JP" dirty="0"/>
              <a:t>)</a:t>
            </a:r>
            <a:r>
              <a:rPr kumimoji="1" lang="ja-JP" altLang="en-US" dirty="0"/>
              <a:t>を購入した場合の温室効果ガス排出量の推算です。</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72</a:t>
            </a:fld>
            <a:endParaRPr kumimoji="1" lang="ja-JP" altLang="en-US"/>
          </a:p>
        </p:txBody>
      </p:sp>
    </p:spTree>
    <p:extLst>
      <p:ext uri="{BB962C8B-B14F-4D97-AF65-F5344CB8AC3E}">
        <p14:creationId xmlns:p14="http://schemas.microsoft.com/office/powerpoint/2010/main" val="3425068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温室効果ガス</a:t>
            </a:r>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74</a:t>
            </a:fld>
            <a:endParaRPr kumimoji="1" lang="ja-JP" altLang="en-US"/>
          </a:p>
        </p:txBody>
      </p:sp>
    </p:spTree>
    <p:extLst>
      <p:ext uri="{BB962C8B-B14F-4D97-AF65-F5344CB8AC3E}">
        <p14:creationId xmlns:p14="http://schemas.microsoft.com/office/powerpoint/2010/main" val="3343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年現在</a:t>
            </a:r>
            <a:r>
              <a:rPr kumimoji="1" lang="en-US" altLang="ja-JP" dirty="0"/>
              <a:t>(</a:t>
            </a:r>
            <a:r>
              <a:rPr kumimoji="1" lang="ja-JP" altLang="en-US" dirty="0"/>
              <a:t>産業革命期から約</a:t>
            </a:r>
            <a:r>
              <a:rPr kumimoji="1" lang="en-US" altLang="ja-JP" dirty="0"/>
              <a:t>1.1℃</a:t>
            </a:r>
            <a:r>
              <a:rPr kumimoji="1" lang="ja-JP" altLang="en-US" dirty="0"/>
              <a:t>気温上昇した状態</a:t>
            </a:r>
            <a:r>
              <a:rPr kumimoji="1" lang="en-US" altLang="ja-JP" dirty="0"/>
              <a:t>)</a:t>
            </a:r>
            <a:r>
              <a:rPr kumimoji="1" lang="ja-JP" altLang="en-US" dirty="0"/>
              <a:t>をみても、世界中で異常気象の報告が相次いでいます。その被害は甚大です。</a:t>
            </a:r>
            <a:br>
              <a:rPr kumimoji="1" lang="en-US" altLang="ja-JP" dirty="0"/>
            </a:br>
            <a:r>
              <a:rPr kumimoji="1" lang="ja-JP" altLang="en-US" dirty="0"/>
              <a:t>ゆえにパリ協定の</a:t>
            </a:r>
            <a:r>
              <a:rPr kumimoji="1" lang="en-US" altLang="ja-JP" dirty="0"/>
              <a:t>2℃</a:t>
            </a:r>
            <a:r>
              <a:rPr kumimoji="1" lang="ja-JP" altLang="en-US" dirty="0"/>
              <a:t>目標どころではなく、今後の抑止限度である</a:t>
            </a:r>
            <a:r>
              <a:rPr kumimoji="1" lang="en-US" altLang="ja-JP" dirty="0"/>
              <a:t>1.5℃</a:t>
            </a:r>
            <a:r>
              <a:rPr kumimoji="1" lang="ja-JP" altLang="en-US" dirty="0"/>
              <a:t>で気温上昇で食い止めなければならないとの考え方が主流になってきました。</a:t>
            </a:r>
            <a:br>
              <a:rPr kumimoji="1" lang="en-US" altLang="ja-JP" dirty="0"/>
            </a:br>
            <a:endParaRPr kumimoji="1" lang="en-US" altLang="ja-JP" dirty="0"/>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7</a:t>
            </a:fld>
            <a:endParaRPr kumimoji="1" lang="ja-JP" altLang="en-US"/>
          </a:p>
        </p:txBody>
      </p:sp>
    </p:spTree>
    <p:extLst>
      <p:ext uri="{BB962C8B-B14F-4D97-AF65-F5344CB8AC3E}">
        <p14:creationId xmlns:p14="http://schemas.microsoft.com/office/powerpoint/2010/main" val="111622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C982CD-64D9-4F44-9454-5E9DDAE175C9}" type="slidenum">
              <a:rPr kumimoji="1" lang="ja-JP" altLang="en-US" smtClean="0"/>
              <a:t>8</a:t>
            </a:fld>
            <a:endParaRPr kumimoji="1" lang="ja-JP" altLang="en-US"/>
          </a:p>
        </p:txBody>
      </p:sp>
    </p:spTree>
    <p:extLst>
      <p:ext uri="{BB962C8B-B14F-4D97-AF65-F5344CB8AC3E}">
        <p14:creationId xmlns:p14="http://schemas.microsoft.com/office/powerpoint/2010/main" val="19098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2C9B7-FA21-4E3A-8AED-3734B477BBC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DFF9F7-50BC-4929-A053-D59FF6B01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052CDF-6559-493F-A40D-C7323E28859B}"/>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5" name="フッター プレースホルダー 4">
            <a:extLst>
              <a:ext uri="{FF2B5EF4-FFF2-40B4-BE49-F238E27FC236}">
                <a16:creationId xmlns:a16="http://schemas.microsoft.com/office/drawing/2014/main" id="{5961888D-FB58-4632-805B-CAD5E6283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57F3D2-717B-46D1-977E-8181BBB6241C}"/>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49529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A83457-4D3A-4F5E-8EEB-70EC7A7A30F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A0A6E3-DDD0-4AF2-A412-DB98230F5A5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50A7F9-C276-458E-8DBF-7645BCA98FEC}"/>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5" name="フッター プレースホルダー 4">
            <a:extLst>
              <a:ext uri="{FF2B5EF4-FFF2-40B4-BE49-F238E27FC236}">
                <a16:creationId xmlns:a16="http://schemas.microsoft.com/office/drawing/2014/main" id="{ED787D59-CAE6-43E2-8A0E-CB7BDDD8E9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D0EEFB-ECBF-4BE7-9A7B-ABB833E84FD7}"/>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369962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36ECF10-6F9A-4396-9B2E-2B1378D145C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6BAFF66-E9EE-416F-ADA1-7A12ED2A18A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DA80BF-46A0-4F7B-9ED3-C212C1574806}"/>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5" name="フッター プレースホルダー 4">
            <a:extLst>
              <a:ext uri="{FF2B5EF4-FFF2-40B4-BE49-F238E27FC236}">
                <a16:creationId xmlns:a16="http://schemas.microsoft.com/office/drawing/2014/main" id="{22675D2F-F772-41AD-A44E-659A0565E4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878F34-8DBA-49F4-89A4-2A66055EF1F3}"/>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31315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6" y="359096"/>
            <a:ext cx="11289086"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801199" y="5715294"/>
            <a:ext cx="6699428"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979542" y="1359896"/>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179664" y="2714141"/>
            <a:ext cx="9832671"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179664" y="2714140"/>
            <a:ext cx="9852294" cy="914439"/>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179664" y="3763721"/>
            <a:ext cx="9852294" cy="391903"/>
          </a:xfrm>
          <a:prstGeom prst="rect">
            <a:avLst/>
          </a:prstGeom>
        </p:spPr>
        <p:txBody>
          <a:bodyPr lIns="0" tIns="0" rIns="0" bIns="0" anchor="ctr" anchorCtr="0"/>
          <a:lstStyle>
            <a:lvl1pPr>
              <a:defRPr sz="181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4053250" y="4931489"/>
            <a:ext cx="410512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4053250" y="5192757"/>
            <a:ext cx="410512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162702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451456" y="359096"/>
            <a:ext cx="11289086"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179664" y="2645195"/>
            <a:ext cx="9832671"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179664" y="2645195"/>
            <a:ext cx="9852294" cy="1567610"/>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1617283" y="640078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1154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27622" y="196674"/>
            <a:ext cx="11886642"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229328" y="2285808"/>
            <a:ext cx="52134" cy="30416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229330" y="1620608"/>
            <a:ext cx="9852294" cy="4572197"/>
          </a:xfrm>
          <a:prstGeom prst="rect">
            <a:avLst/>
          </a:prstGeom>
        </p:spPr>
        <p:txBody>
          <a:bodyPr lIns="360000" tIns="0" rIns="0" bIns="0"/>
          <a:lstStyle>
            <a:lvl1pPr marL="674004" indent="-674004" algn="l">
              <a:lnSpc>
                <a:spcPct val="100000"/>
              </a:lnSpc>
              <a:spcBef>
                <a:spcPts val="907"/>
              </a:spcBef>
              <a:spcAft>
                <a:spcPts val="0"/>
              </a:spcAft>
              <a:buClr>
                <a:schemeClr val="bg2"/>
              </a:buClr>
              <a:buFont typeface="+mj-lt"/>
              <a:buAutoNum type="arabicPeriod"/>
              <a:defRPr sz="3629"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617283" y="640078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84646" y="257881"/>
            <a:ext cx="10591216" cy="587854"/>
          </a:xfrm>
          <a:prstGeom prst="rect">
            <a:avLst/>
          </a:prstGeom>
        </p:spPr>
        <p:txBody>
          <a:bodyPr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165248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2" y="196674"/>
            <a:ext cx="11886642"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84646" y="1007807"/>
            <a:ext cx="11822710" cy="606343"/>
          </a:xfrm>
          <a:prstGeom prst="rect">
            <a:avLst/>
          </a:prstGeom>
          <a:ln w="19050">
            <a:solidFill>
              <a:schemeClr val="tx2"/>
            </a:solidFill>
          </a:ln>
        </p:spPr>
        <p:txBody>
          <a:bodyPr wrap="square" lIns="180000" tIns="180000" rIns="180000" bIns="144000" anchor="t" anchorCtr="0">
            <a:spAutoFit/>
          </a:bodyPr>
          <a:lstStyle>
            <a:lvl1pPr marL="259232" indent="-259232" algn="l">
              <a:lnSpc>
                <a:spcPct val="100000"/>
              </a:lnSpc>
              <a:spcBef>
                <a:spcPts val="544"/>
              </a:spcBef>
              <a:spcAft>
                <a:spcPts val="0"/>
              </a:spcAft>
              <a:buFont typeface="Wingdings" panose="05000000000000000000" pitchFamily="2" charset="2"/>
              <a:buChar char="n"/>
              <a:defRPr sz="181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1617283" y="640078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3788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1617283" y="640078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84645" y="29271"/>
            <a:ext cx="10591216" cy="228610"/>
          </a:xfrm>
          <a:prstGeom prst="rect">
            <a:avLst/>
          </a:prstGeom>
        </p:spPr>
        <p:txBody>
          <a:bodyPr lIns="0" tIns="0" rIns="0" bIns="0" anchor="ctr" anchorCtr="0"/>
          <a:lstStyle>
            <a:lvl1pPr algn="l">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27622" y="196674"/>
            <a:ext cx="11886642"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633"/>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84645" y="486491"/>
            <a:ext cx="10591216" cy="359244"/>
          </a:xfrm>
          <a:prstGeom prst="rect">
            <a:avLst/>
          </a:prstGeom>
        </p:spPr>
        <p:txBody>
          <a:bodyPr lIns="252000" tIns="0" rIns="0" bIns="0" anchor="ctr" anchorCtr="0"/>
          <a:lstStyle>
            <a:lvl1pPr algn="l">
              <a:defRPr sz="217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84645" y="257881"/>
            <a:ext cx="10591216" cy="228610"/>
          </a:xfrm>
          <a:prstGeom prst="rect">
            <a:avLst/>
          </a:prstGeom>
        </p:spPr>
        <p:txBody>
          <a:bodyPr lIns="252000" tIns="0" rIns="0" bIns="0" anchor="ctr" anchorCtr="0"/>
          <a:lstStyle>
            <a:lvl1pPr algn="l">
              <a:defRPr sz="127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84646" y="1007807"/>
            <a:ext cx="11822710" cy="606343"/>
          </a:xfrm>
          <a:prstGeom prst="rect">
            <a:avLst/>
          </a:prstGeom>
          <a:ln w="19050">
            <a:solidFill>
              <a:schemeClr val="tx2"/>
            </a:solidFill>
          </a:ln>
        </p:spPr>
        <p:txBody>
          <a:bodyPr wrap="square" lIns="180000" tIns="180000" rIns="180000" bIns="144000" anchor="t" anchorCtr="0">
            <a:spAutoFit/>
          </a:bodyPr>
          <a:lstStyle>
            <a:lvl1pPr marL="259232" indent="-259232" algn="l">
              <a:lnSpc>
                <a:spcPct val="100000"/>
              </a:lnSpc>
              <a:spcBef>
                <a:spcPts val="544"/>
              </a:spcBef>
              <a:spcAft>
                <a:spcPts val="0"/>
              </a:spcAft>
              <a:buFont typeface="Wingdings" panose="05000000000000000000" pitchFamily="2" charset="2"/>
              <a:buChar char="n"/>
              <a:defRPr sz="181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26111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84645" y="172143"/>
            <a:ext cx="11083830"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84645" y="531388"/>
            <a:ext cx="11822752" cy="449899"/>
          </a:xfrm>
          <a:prstGeom prst="rect">
            <a:avLst/>
          </a:prstGeom>
          <a:ln w="19050">
            <a:solidFill>
              <a:schemeClr val="tx2"/>
            </a:solidFill>
          </a:ln>
        </p:spPr>
        <p:txBody>
          <a:bodyPr lIns="144000" tIns="144000" rIns="144000" bIns="108000" anchor="t" anchorCtr="0">
            <a:spAutoFit/>
          </a:bodyPr>
          <a:lstStyle>
            <a:lvl1pPr marL="172822" indent="-172822" algn="l">
              <a:lnSpc>
                <a:spcPct val="100000"/>
              </a:lnSpc>
              <a:spcBef>
                <a:spcPts val="544"/>
              </a:spcBef>
              <a:buFont typeface="Wingdings" panose="05000000000000000000" pitchFamily="2" charset="2"/>
              <a:buChar char="n"/>
              <a:defRPr sz="127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204558" y="456664"/>
            <a:ext cx="11781701"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562338" y="137950"/>
            <a:ext cx="453775"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1617283" y="640078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3016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84645" y="172143"/>
            <a:ext cx="10960677"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4646" y="6368678"/>
            <a:ext cx="11822710"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94319" y="6368678"/>
            <a:ext cx="1327611" cy="326585"/>
          </a:xfrm>
          <a:prstGeom prst="rect">
            <a:avLst/>
          </a:prstGeom>
          <a:noFill/>
        </p:spPr>
        <p:txBody>
          <a:bodyPr wrap="square" lIns="97976" tIns="0" rIns="0" bIns="0" rtlCol="0" anchor="ctr">
            <a:noAutofit/>
          </a:bodyPr>
          <a:lstStyle/>
          <a:p>
            <a:r>
              <a:rPr lang="ja-JP" altLang="en-US" sz="1089"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81507" y="2173436"/>
            <a:ext cx="6180735"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2. </a:t>
            </a:r>
            <a:r>
              <a:rPr lang="ja-JP" altLang="en-US" sz="137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629331" y="5458321"/>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84645" y="2432672"/>
            <a:ext cx="61775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483199" y="1236259"/>
            <a:ext cx="10509113" cy="653171"/>
          </a:xfrm>
        </p:spPr>
        <p:txBody>
          <a:bodyPr lIns="108000" tIns="36000" rIns="0" bIns="0" anchor="t" anchorCtr="0">
            <a:noAutofit/>
          </a:bodyPr>
          <a:lstStyle>
            <a:lvl1pPr marL="223832" indent="-223832" algn="l">
              <a:lnSpc>
                <a:spcPct val="120000"/>
              </a:lnSpc>
              <a:spcBef>
                <a:spcPts val="0"/>
              </a:spcBef>
              <a:buFont typeface="+mj-ea"/>
              <a:buAutoNum type="circleNumDbPlain"/>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4831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84646" y="1399552"/>
            <a:ext cx="1298554" cy="326585"/>
          </a:xfrm>
          <a:prstGeom prst="rect">
            <a:avLst/>
          </a:prstGeom>
          <a:noFill/>
        </p:spPr>
        <p:txBody>
          <a:bodyPr wrap="square" lIns="0" tIns="0" rIns="0" bIns="0" rtlCol="0" anchor="ctr">
            <a:noAutofit/>
          </a:bodyPr>
          <a:lstStyle/>
          <a:p>
            <a:r>
              <a:rPr lang="en-US" altLang="ja-JP" sz="1371" b="1" dirty="0">
                <a:solidFill>
                  <a:schemeClr val="bg2"/>
                </a:solidFill>
                <a:latin typeface="Meiryo UI" panose="020B0604030504040204" pitchFamily="50" charset="-128"/>
                <a:ea typeface="Meiryo UI" panose="020B0604030504040204" pitchFamily="50" charset="-128"/>
              </a:rPr>
              <a:t>1. </a:t>
            </a:r>
            <a:r>
              <a:rPr lang="ja-JP" altLang="en-US" sz="137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391293" y="6368678"/>
            <a:ext cx="10591216" cy="326585"/>
          </a:xfrm>
        </p:spPr>
        <p:txBody>
          <a:bodyPr lIns="0" tIns="18000" rIns="108000" bIns="0" anchor="ctr">
            <a:noAutofit/>
          </a:bodyPr>
          <a:lstStyle>
            <a:lvl1pPr marL="0" indent="0" algn="l">
              <a:buNone/>
              <a:defRPr sz="1089"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97469" y="5458321"/>
            <a:ext cx="1108383"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629331" y="5717548"/>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629331" y="5976775"/>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97469" y="5976775"/>
            <a:ext cx="1108383"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81508" y="447259"/>
            <a:ext cx="11804752"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81506" y="447259"/>
            <a:ext cx="11001453"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7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84645" y="2432672"/>
            <a:ext cx="615768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849985" y="2432672"/>
            <a:ext cx="5157369"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6834901" y="2432672"/>
            <a:ext cx="5172454"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97468" y="5717548"/>
            <a:ext cx="1108383" cy="228610"/>
          </a:xfrm>
          <a:prstGeom prst="rect">
            <a:avLst/>
          </a:prstGeom>
          <a:noFill/>
        </p:spPr>
        <p:txBody>
          <a:bodyPr wrap="none" lIns="0" tIns="0" rIns="0" bIns="0" rtlCol="0" anchor="ctr">
            <a:noAutofit/>
          </a:bodyPr>
          <a:lstStyle/>
          <a:p>
            <a:pPr algn="dist" defTabSz="162741">
              <a:tabLst/>
            </a:pPr>
            <a:r>
              <a:rPr lang="ja-JP" altLang="en-US" sz="117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81507" y="5113933"/>
            <a:ext cx="6385991"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3. </a:t>
            </a:r>
            <a:r>
              <a:rPr lang="ja-JP" altLang="en-US" sz="137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204558" y="5375201"/>
            <a:ext cx="636294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644" y="808024"/>
            <a:ext cx="11822708"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84646" y="808023"/>
            <a:ext cx="11801612" cy="326585"/>
          </a:xfrm>
        </p:spPr>
        <p:txBody>
          <a:bodyPr lIns="108000" tIns="36000" rIns="108000" bIns="0" anchor="ctr">
            <a:noAutofit/>
          </a:bodyPr>
          <a:lstStyle>
            <a:lvl1pPr marL="0" indent="0" algn="l">
              <a:buNone/>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182959" y="132843"/>
            <a:ext cx="827535"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7137345" y="2173436"/>
            <a:ext cx="4844044" cy="261268"/>
          </a:xfrm>
        </p:spPr>
        <p:txBody>
          <a:bodyPr lIns="0" tIns="0" rIns="0" bIns="72000" anchor="b" anchorCtr="0">
            <a:normAutofit/>
          </a:bodyPr>
          <a:lstStyle>
            <a:lvl1pPr marL="0" indent="0" algn="l">
              <a:buNone/>
              <a:defRPr sz="137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849986" y="2173436"/>
            <a:ext cx="5131403" cy="261268"/>
          </a:xfrm>
          <a:prstGeom prst="rect">
            <a:avLst/>
          </a:prstGeom>
          <a:noFill/>
        </p:spPr>
        <p:txBody>
          <a:bodyPr wrap="square" lIns="0" tIns="0" bIns="65317" rtlCol="0" anchor="b" anchorCtr="0">
            <a:noAutofit/>
          </a:bodyPr>
          <a:lstStyle/>
          <a:p>
            <a:pPr algn="l"/>
            <a:r>
              <a:rPr lang="en-US" altLang="ja-JP" sz="137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700633" y="5717548"/>
            <a:ext cx="779973"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90796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6" y="359096"/>
            <a:ext cx="11289086"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0636" y="3120324"/>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59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F217EA-6E0F-44FB-96EB-6B67CAB9E0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C9CE61-6C67-409C-943D-884E339D9B1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CC6095-CF21-4BB2-B03A-B29CD376ED63}"/>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5" name="フッター プレースホルダー 4">
            <a:extLst>
              <a:ext uri="{FF2B5EF4-FFF2-40B4-BE49-F238E27FC236}">
                <a16:creationId xmlns:a16="http://schemas.microsoft.com/office/drawing/2014/main" id="{2F2E4AC7-D083-4EA0-AD5F-751147027C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54CA16-BC80-4C66-902C-B0319C5BB148}"/>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100053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A91D8D-0DB2-4B84-93BE-B1AEDBA954C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F3A751-84F2-4413-AA98-F44565ADC9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176924-3251-4CF2-A5A5-10EADD4D23E2}"/>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5" name="フッター プレースホルダー 4">
            <a:extLst>
              <a:ext uri="{FF2B5EF4-FFF2-40B4-BE49-F238E27FC236}">
                <a16:creationId xmlns:a16="http://schemas.microsoft.com/office/drawing/2014/main" id="{819EAE66-8DCB-408F-964F-936C81114F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9E3691-96BD-4F24-A8D9-06437AECAFD9}"/>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332888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E4151-14A9-4014-A587-1BF12259B6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4E9B6E-3178-4DB2-872C-1E9676184DF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042E0C1-2885-40AD-B6C4-5A18F5DE87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38808C-34F6-4BA8-8BF4-D757322AE4D3}"/>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6" name="フッター プレースホルダー 5">
            <a:extLst>
              <a:ext uri="{FF2B5EF4-FFF2-40B4-BE49-F238E27FC236}">
                <a16:creationId xmlns:a16="http://schemas.microsoft.com/office/drawing/2014/main" id="{9711E7B2-C6C7-4634-90C6-89F0D06012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3D1FFE-0C4A-47F3-927E-6B96550F6366}"/>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72610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5D46E-0F5E-49DC-9A2F-404F9C669F5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B82479-8562-409C-9263-D1665ADE1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574B5F4-8469-4CF9-BFB6-EA99D7EB85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9246A20-62E8-4689-BD8D-5E48BC957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CBB30B5-0109-4B52-98D5-0B1992C745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BCE5A8F-2927-464F-BAC6-5DF25A4403DE}"/>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8" name="フッター プレースホルダー 7">
            <a:extLst>
              <a:ext uri="{FF2B5EF4-FFF2-40B4-BE49-F238E27FC236}">
                <a16:creationId xmlns:a16="http://schemas.microsoft.com/office/drawing/2014/main" id="{33D6EDA7-8CB2-4427-A066-C383855CB4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00B7B41-4FC1-4A5D-9774-A46142D57B73}"/>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169532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C1565-A7B6-4A99-8854-4C91972F080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8C8A2C-C3B9-4669-8839-AE653065F4F0}"/>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4" name="フッター プレースホルダー 3">
            <a:extLst>
              <a:ext uri="{FF2B5EF4-FFF2-40B4-BE49-F238E27FC236}">
                <a16:creationId xmlns:a16="http://schemas.microsoft.com/office/drawing/2014/main" id="{D4FE5547-1750-4D78-849E-2B40C7E66B6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9E1CFB-4588-4577-B23B-69351E986A3A}"/>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276531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78BE72-C4A4-469E-AD0E-DA8DC33B042E}"/>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3" name="フッター プレースホルダー 2">
            <a:extLst>
              <a:ext uri="{FF2B5EF4-FFF2-40B4-BE49-F238E27FC236}">
                <a16:creationId xmlns:a16="http://schemas.microsoft.com/office/drawing/2014/main" id="{6F69E2EF-EE6E-4109-A229-F94F40DECA9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8E1408-44EB-4C8A-8A48-F8C12447E31D}"/>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286506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CED8F7-ED25-44A8-955B-2D1A2BEA13A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D5E579-FF55-43EA-AEC9-09F327296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44BD7B3-27AA-457D-800C-F7CEC1FD6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CCEEE1-9882-46C4-A914-6D793D56FC2F}"/>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6" name="フッター プレースホルダー 5">
            <a:extLst>
              <a:ext uri="{FF2B5EF4-FFF2-40B4-BE49-F238E27FC236}">
                <a16:creationId xmlns:a16="http://schemas.microsoft.com/office/drawing/2014/main" id="{B4A9EAFB-C324-4993-B47C-5BCD70D071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AE897F-420B-4C45-A90A-258A4C21E404}"/>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39426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51093-FDDC-422B-82D5-ED8E33DE95C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EFAC4D-A5DC-4364-9B18-8E72BE03C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B53F9B-B8D4-477A-9928-0FC76A217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929393-4315-4E83-A17F-E1ABF1CA2F53}"/>
              </a:ext>
            </a:extLst>
          </p:cNvPr>
          <p:cNvSpPr>
            <a:spLocks noGrp="1"/>
          </p:cNvSpPr>
          <p:nvPr>
            <p:ph type="dt" sz="half" idx="10"/>
          </p:nvPr>
        </p:nvSpPr>
        <p:spPr/>
        <p:txBody>
          <a:bodyPr/>
          <a:lstStyle/>
          <a:p>
            <a:fld id="{82A312F1-1A72-4D88-93B4-2474858D70E9}" type="datetimeFigureOut">
              <a:rPr kumimoji="1" lang="ja-JP" altLang="en-US" smtClean="0"/>
              <a:t>2021/9/11</a:t>
            </a:fld>
            <a:endParaRPr kumimoji="1" lang="ja-JP" altLang="en-US"/>
          </a:p>
        </p:txBody>
      </p:sp>
      <p:sp>
        <p:nvSpPr>
          <p:cNvPr id="6" name="フッター プレースホルダー 5">
            <a:extLst>
              <a:ext uri="{FF2B5EF4-FFF2-40B4-BE49-F238E27FC236}">
                <a16:creationId xmlns:a16="http://schemas.microsoft.com/office/drawing/2014/main" id="{1641D0BC-7884-43CD-A5AD-6731934441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C7EB48-92EB-4133-A316-E04C4E8865F4}"/>
              </a:ext>
            </a:extLst>
          </p:cNvPr>
          <p:cNvSpPr>
            <a:spLocks noGrp="1"/>
          </p:cNvSpPr>
          <p:nvPr>
            <p:ph type="sldNum" sz="quarter" idx="12"/>
          </p:nvPr>
        </p:nvSpPr>
        <p:spPr>
          <a:xfrm>
            <a:off x="8610600" y="6356350"/>
            <a:ext cx="2743200" cy="365125"/>
          </a:xfrm>
          <a:prstGeom prst="rect">
            <a:avLst/>
          </a:prstGeom>
        </p:spPr>
        <p:txBody>
          <a:bodyPr/>
          <a:lstStyle/>
          <a:p>
            <a:fld id="{46191380-C045-43B6-86F5-77881FCD9471}" type="slidenum">
              <a:rPr kumimoji="1" lang="ja-JP" altLang="en-US" smtClean="0"/>
              <a:t>‹#›</a:t>
            </a:fld>
            <a:endParaRPr kumimoji="1" lang="ja-JP" altLang="en-US"/>
          </a:p>
        </p:txBody>
      </p:sp>
    </p:spTree>
    <p:extLst>
      <p:ext uri="{BB962C8B-B14F-4D97-AF65-F5344CB8AC3E}">
        <p14:creationId xmlns:p14="http://schemas.microsoft.com/office/powerpoint/2010/main" val="301913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DA955F-0A70-45DE-95AB-997454B69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89509A-32AA-4D04-9342-272FF495B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826AEA-B2F1-4104-A6BF-8470AE0B3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312F1-1A72-4D88-93B4-2474858D70E9}" type="datetimeFigureOut">
              <a:rPr kumimoji="1" lang="ja-JP" altLang="en-US" smtClean="0"/>
              <a:t>2021/9/11</a:t>
            </a:fld>
            <a:endParaRPr kumimoji="1" lang="ja-JP" altLang="en-US"/>
          </a:p>
        </p:txBody>
      </p:sp>
      <p:sp>
        <p:nvSpPr>
          <p:cNvPr id="5" name="フッター プレースホルダー 4">
            <a:extLst>
              <a:ext uri="{FF2B5EF4-FFF2-40B4-BE49-F238E27FC236}">
                <a16:creationId xmlns:a16="http://schemas.microsoft.com/office/drawing/2014/main" id="{9989385F-9C5E-4C8E-83E2-B17829439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テキスト ボックス 6">
            <a:extLst>
              <a:ext uri="{FF2B5EF4-FFF2-40B4-BE49-F238E27FC236}">
                <a16:creationId xmlns:a16="http://schemas.microsoft.com/office/drawing/2014/main" id="{21F9F45D-027A-4C9C-A54B-433E4EFCF204}"/>
              </a:ext>
            </a:extLst>
          </p:cNvPr>
          <p:cNvSpPr txBox="1"/>
          <p:nvPr userDrawn="1"/>
        </p:nvSpPr>
        <p:spPr>
          <a:xfrm>
            <a:off x="11617283" y="640078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9977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84471" y="945837"/>
            <a:ext cx="11823059"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spTree>
    <p:extLst>
      <p:ext uri="{BB962C8B-B14F-4D97-AF65-F5344CB8AC3E}">
        <p14:creationId xmlns:p14="http://schemas.microsoft.com/office/powerpoint/2010/main" val="1291562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ctr" defTabSz="914406" rtl="0" eaLnBrk="1" latinLnBrk="0" hangingPunct="1">
        <a:lnSpc>
          <a:spcPct val="90000"/>
        </a:lnSpc>
        <a:spcBef>
          <a:spcPts val="1000"/>
        </a:spcBef>
        <a:buFontTx/>
        <a:buNone/>
        <a:defRPr kumimoji="1" sz="2800" kern="1200">
          <a:solidFill>
            <a:schemeClr val="tx1"/>
          </a:solidFill>
          <a:latin typeface="+mn-lt"/>
          <a:ea typeface="+mn-ea"/>
          <a:cs typeface="+mn-cs"/>
        </a:defRPr>
      </a:lvl1pPr>
      <a:lvl2pPr marL="0" indent="0" algn="l" defTabSz="914406" rtl="0" eaLnBrk="1" latinLnBrk="0" hangingPunct="1">
        <a:lnSpc>
          <a:spcPct val="90000"/>
        </a:lnSpc>
        <a:spcBef>
          <a:spcPts val="500"/>
        </a:spcBef>
        <a:buFontTx/>
        <a:buNone/>
        <a:defRPr kumimoji="1" sz="2400" kern="1200">
          <a:solidFill>
            <a:schemeClr val="tx1"/>
          </a:solidFill>
          <a:latin typeface="+mn-lt"/>
          <a:ea typeface="+mn-ea"/>
          <a:cs typeface="+mn-cs"/>
        </a:defRPr>
      </a:lvl2pPr>
      <a:lvl3pPr marL="0" indent="0" algn="l" defTabSz="914406" rtl="0" eaLnBrk="1" latinLnBrk="0" hangingPunct="1">
        <a:lnSpc>
          <a:spcPct val="90000"/>
        </a:lnSpc>
        <a:spcBef>
          <a:spcPts val="500"/>
        </a:spcBef>
        <a:buFontTx/>
        <a:buNone/>
        <a:defRPr kumimoji="1" sz="2000" kern="1200">
          <a:solidFill>
            <a:schemeClr val="tx1"/>
          </a:solidFill>
          <a:latin typeface="+mn-lt"/>
          <a:ea typeface="+mn-ea"/>
          <a:cs typeface="+mn-cs"/>
        </a:defRPr>
      </a:lvl3pPr>
      <a:lvl4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4pPr>
      <a:lvl5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echo.meti.go.jp/about/special/johoteikyo/carbon_neutral_01.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env.go.jp/earth/ipcc/6th/ar6_sr1.5_overview_presentation.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v.go.jp/earth/ipcc/6th/ar6_sr1.5_overview_presentation.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kkei.com/article/DGXZQODF191YR0Z10C21A400000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enecho.meti.go.jp/about/special/johoteikyo/carbon_neutral_02.html"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meti.go.jp/shingikai/energy_environment/carbon_neutral_jitsugen/pdf/003_04_00.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www.cas.go.jp/jp/seisaku/kikouhendoutaisaku/dai1/siryou8.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cas.go.jp/jp/seisaku/kikouhendoutaisaku/dai3/siryou5.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as.go.jp/jp/seisaku/kikouhendoutaisaku/dai1/siryou8.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nikkei.com/article/DGXZQOUB207280Q1A720C2000000/" TargetMode="External"/><Relationship Id="rId4" Type="http://schemas.openxmlformats.org/officeDocument/2006/relationships/hyperlink" Target="https://www.cas.go.jp/jp/seisaku/kikouhendoutaisaku/dai2/siryou2.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env.go.jp/earth/ondanka/supply_chain/gvc/files/dms_trends/study_meeting_2020.pdf"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nikkei.com/article/DGXZQOFD01CDL0R00C21A600000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newswitch.jp/p/24591?fbclid=IwAR0wzMiQhB543w1KRE6WH6xLYkluCNxDXw6W1LjglCSS4473MM6Ttq1KaP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hitachi.co.jp/sustainability/download/pdf/ja_sustainability2020_20.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5.sv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env.go.jp/earth/ondanka/supply_chain/gvc/files/tools/GuideLine_ver2.3.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data.jma.go.jp/cpdinfo/chishiki_ondanka/p03.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www.data.jma.go.jp/cpdinfo/chishiki_ondanka/p04.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s://www.env.go.jp/policy/local_keikaku/data/guideline.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v.go.jp/policy/local_keikaku/data/guideline.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www.env.go.jp/earth/ondanka/supply_chain/gvc/files/tools/GuideLine_ver2.3.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s://www.env.go.jp/earth/ondanka/supply_chain/gvc/files/tools/GuideLine_ver2.3.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v.go.jp/earth/ondanka/supply_chain/gvc/files/tools/GuideLine_ver2.3.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ghgprotocol.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hyperlink" Target="https://ghgprotocol.org/scope-3-technical-calculation-guidance" TargetMode="External"/><Relationship Id="rId3" Type="http://schemas.openxmlformats.org/officeDocument/2006/relationships/hyperlink" Target="https://ghgprotocol.org/corporate-standard" TargetMode="External"/><Relationship Id="rId7" Type="http://schemas.openxmlformats.org/officeDocument/2006/relationships/hyperlink" Target="https://ghgprotocol.org/scope_2_guidance"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ghgprotocol.org/standards/project-protocol" TargetMode="External"/><Relationship Id="rId5" Type="http://schemas.openxmlformats.org/officeDocument/2006/relationships/hyperlink" Target="https://ghgprotocol.org/product-standard" TargetMode="External"/><Relationship Id="rId4" Type="http://schemas.openxmlformats.org/officeDocument/2006/relationships/hyperlink" Target="https://ghgprotocol.org/standards/scope-3-standard" TargetMode="External"/><Relationship Id="rId9" Type="http://schemas.openxmlformats.org/officeDocument/2006/relationships/hyperlink" Target="https://ghgprotocol.org/agriculture-guida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env.go.jp/earth/ondanka/supply_chain/gvc/estimate_tool.html#no0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www.env.go.jp/earth/ondanka/supply_chain/gvc/estimate_tool.html#no0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hyperlink" Target="https://www.env.go.jp/earth/ondanka/supply_chain/gvc/estimate_tool.html#no01"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env.go.jp/earth/ondanka/supply_chain/gvc/intr_trends.html#no09" TargetMode="External"/><Relationship Id="rId3" Type="http://schemas.openxmlformats.org/officeDocument/2006/relationships/hyperlink" Target="https://www.meti.go.jp/shingikai/energy_environment/international_initiative/pdf/001_03_02.pdf" TargetMode="External"/><Relationship Id="rId7" Type="http://schemas.openxmlformats.org/officeDocument/2006/relationships/hyperlink" Target="https://japan-clp.jp/climate/reoh"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https://www.env.go.jp/earth/ondanka/supply_chain/gvc/dms_trends.html" TargetMode="External"/><Relationship Id="rId10" Type="http://schemas.openxmlformats.org/officeDocument/2006/relationships/hyperlink" Target="https://www.env.go.jp/earth/ondanka/supply_chain/gvc/intr_trends.html" TargetMode="External"/><Relationship Id="rId4" Type="http://schemas.openxmlformats.org/officeDocument/2006/relationships/image" Target="../media/image44.png"/><Relationship Id="rId9"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www.env.go.jp/earth/ondanka/supply_chain/gvc/estimate_tool.html#no0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hyperlink" Target="https://www.env.go.jp/earth/ondanka/supply_chain/gvc/estimate_tool.html#no01"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s://www.data.jma.go.jp/cpdinfo/ipcc/ar6/index.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data.jma.go.jp/cpdinfo/ccj/index.html" TargetMode="Externa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s://www.env.go.jp/earth/ondanka/supply_chain/gvc/estimate_tool.html#no01"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s://www.env.go.jp/earth/ondanka/supply_chain/gvc/estimate_tool.html#no0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s://www.env.go.jp/earth/ondanka/supply_chain/gvc/estimate_tool.html#no0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ghg-santeikohyo.env.go.jp/files/manual/chpt2_4-7_rev.pdf" TargetMode="External"/><Relationship Id="rId5" Type="http://schemas.openxmlformats.org/officeDocument/2006/relationships/hyperlink" Target="https://www.env.go.jp/earth/ondanka/supply_chain/gvc/estimate_tool.html#no01" TargetMode="External"/><Relationship Id="rId4" Type="http://schemas.openxmlformats.org/officeDocument/2006/relationships/hyperlink" Target="https://ghg-santeikohyo.env.go.jp/abou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hyperlink" Target="https://www.env.go.jp/policy/local_keikaku/data/guideline.pdf" TargetMode="External"/><Relationship Id="rId4" Type="http://schemas.openxmlformats.org/officeDocument/2006/relationships/hyperlink" Target="https://support.tokyo-gas.co.jp/faq/show/8954"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eti.go.jp/policy/energy_environment/kankyou_keizai/guidance202103.pdf"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https://ghg-santeikohyo.env.go.jp/files/calc/itiran_2020_rev.pdf" TargetMode="External"/><Relationship Id="rId5" Type="http://schemas.openxmlformats.org/officeDocument/2006/relationships/hyperlink" Target="https://www.env.go.jp/earth/ondanka/supply_chain/gvc/estimate_tool.html#no01" TargetMode="External"/><Relationship Id="rId4" Type="http://schemas.openxmlformats.org/officeDocument/2006/relationships/hyperlink" Target="https://ghg-santeikohyo.env.go.jp/abou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s://ghg-santeikohyo.env.go.jp/files/calc/r03_coefficient_rev.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s://www.env.go.jp/earth/ondanka/supply_chain/gvc/estimate_tool.html#no0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12398;80"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s://www.env.go.jp/earth/ondanka/supply_chain/gvc/files/tools/DB_V3-1.xls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ata.jma.go.jp/cpdinfo/chishiki_ondanka/p06.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data.jma.go.jp/cpdinfo/ipcc/ar5/index.html" TargetMode="Externa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env.go.jp/earth/ondanka/supply_chain/gvc/estimate_tool.html#no01"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enecho.meti.go.jp/category/saving_and_new/saving/ninushi/pdf/guidelinev3.1.pdf" TargetMode="External"/><Relationship Id="rId5" Type="http://schemas.openxmlformats.org/officeDocument/2006/relationships/image" Target="../media/image51.png"/><Relationship Id="rId4" Type="http://schemas.openxmlformats.org/officeDocument/2006/relationships/hyperlink" Target="https://www.env.go.jp/earth/ondanka/supply_chain/gvc/estimate_tool.html#no01"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hyperlink" Target="https://www.env.go.jp/earth/ondanka/supply_chain/gvc/estimate_tool.html#no01"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hyperlink" Target="https://www.env.go.jp/earth/ondanka/supply_chain/gvc/files/tools/DB_V3-1.xlsx" TargetMode="External"/><Relationship Id="rId4" Type="http://schemas.openxmlformats.org/officeDocument/2006/relationships/hyperlink" Target="https://www.env.go.jp/earth/ondanka/supply_chain/gvc/files/dms_trends/study_meeting_2020.pdf)&#12398;80"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env.go.jp/earth/ondanka/supply_chain/gvc/files/tools/supply_chain_201711_all.pdf" TargetMode="External"/><Relationship Id="rId3" Type="http://schemas.openxmlformats.org/officeDocument/2006/relationships/hyperlink" Target="https://www.env.go.jp/earth/ondanka/supply_chain/gvc/files/dms_trends/study_meeting_2020.pdf" TargetMode="External"/><Relationship Id="rId7"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www.env.go.jp/earth/ondanka/supply_chain/gvc/estimate_tool.html#no01"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hyperlink" Target="https://www.env.go.jp/earth/ondanka/supply_chain/gvc/files/tools/Supply-chain_A4.pdf" TargetMode="External"/><Relationship Id="rId5" Type="http://schemas.openxmlformats.org/officeDocument/2006/relationships/image" Target="../media/image53.png"/><Relationship Id="rId4" Type="http://schemas.openxmlformats.org/officeDocument/2006/relationships/hyperlink" Target="https://www.env.go.jp/earth/ondanka/supply_chain/gvc/estimate_tool.html#no01"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env.go.jp/earth/ondanka/supply_chain/gvc/files/tools/Supply-chain_A4.pdf"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www.env.go.jp/earth/ondanka/supply_chain/gvc/estimate_tool.html#no0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s://www.env.go.jp/earth/ondanka/supply_chain/gvc/estimate_tool.html#no01"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env.go.jp/earth/ondanka/supply_chain/gvc/files/dms_trends/study_meeting_2020.pdf)&#12398;8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lit.go.jp/river/shinngikai_blog/shaseishin/kasenbunkakai/shouiinkai/kikouhendou_suigai/1/index.html"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mlit.go.jp/river/shinngikai_blog/shaseishin/kasenbunkakai/shouiinkai/kikouhendou_suigai/1/pdf/09_kikouhendounoeikyou.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hyperlink" Target="https://www.env.go.jp/earth/ondanka/supply_chain/gvc/estimate_tool.html#no01"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hyperlink" Target="https://www.env.go.jp/earth/ondanka/supply_chain/gvc/estimate_tool.html#no01"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env.go.jp/earth/ondanka/supply_chain/gvc/files/dms_trends/study_meeting_2020.pdf"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hyperlink" Target="https://www.env.go.jp/earth/ondanka/supply_chain/gvc/estimate_tool.html#no0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s://www.env.go.jp/earth/ondanka/supply_chain/gvc/files/dms_trends/study_meeting_2020.pdf)&#12398;80"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hyperlink" Target="https://www.env.go.jp/earth/ondanka/supply_chain/gvc/index.html" TargetMode="External"/><Relationship Id="rId5" Type="http://schemas.openxmlformats.org/officeDocument/2006/relationships/hyperlink" Target="https://www.env.go.jp/earth/ondanka/supply_chain/gvc/files/dms_trends/study_meeting_2020.pdf" TargetMode="External"/><Relationship Id="rId4" Type="http://schemas.openxmlformats.org/officeDocument/2006/relationships/hyperlink" Target="https://www.env.go.jp/earth/ondanka/supply_chain/gvc/files/tools/GuideLine_ver2.3.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hyperlink" Target="https://www.env.go.jp/earth/ondanka/supply_chain/gvc/files/dms_trends/study_meeting_2020.pdf" TargetMode="Externa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hyperlink" Target="https://www.env.go.jp/earth/ondanka/supply_chain/gvc/files/dms_trends/study_meeting_2020.pdf" TargetMode="Externa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hyperlink" Target="https://www.data.jma.go.jp/cpd/monitor/extra/index.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ja.wikipedia.org/wiki/2021%E5%B9%B4%E6%B2%B3%E5%8D%97%E6%B4%AA%E6%B0%B4" TargetMode="External"/><Relationship Id="rId5" Type="http://schemas.openxmlformats.org/officeDocument/2006/relationships/hyperlink" Target="https://www.yomiuri.co.jp/science/20210820-OYT1T50266/" TargetMode="External"/><Relationship Id="rId4" Type="http://schemas.openxmlformats.org/officeDocument/2006/relationships/hyperlink" Target="https://www.nikkei.com/article/DGXZQOGN05F7T0V00C21A8000000/"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hyperlink" Target="https://www.env.go.jp/earth/ondanka/supply_chain/gvc/files/dms_trends/study_meeting_2020.pdf"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3" Type="http://schemas.openxmlformats.org/officeDocument/2006/relationships/hyperlink" Target="https://www.env.go.jp/earth/ondanka/supply_chain/gvc/estimate_tool.html#no01" TargetMode="External"/><Relationship Id="rId2" Type="http://schemas.openxmlformats.org/officeDocument/2006/relationships/hyperlink" Target="https://www.env.go.jp/earth/ondanka/supply_chain/gvc/files/dms_trends/study_meeting_2020.pdf" TargetMode="Externa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7C2886-64B2-4870-945C-C9E6D54D852A}"/>
              </a:ext>
            </a:extLst>
          </p:cNvPr>
          <p:cNvSpPr>
            <a:spLocks noGrp="1"/>
          </p:cNvSpPr>
          <p:nvPr>
            <p:ph type="ctrTitle"/>
          </p:nvPr>
        </p:nvSpPr>
        <p:spPr>
          <a:xfrm>
            <a:off x="1524000" y="1122363"/>
            <a:ext cx="9144000" cy="1502084"/>
          </a:xfrm>
        </p:spPr>
        <p:txBody>
          <a:bodyPr>
            <a:normAutofit/>
          </a:bodyPr>
          <a:lstStyle/>
          <a:p>
            <a:pPr algn="l"/>
            <a:r>
              <a:rPr lang="ja-JP" altLang="en-US" sz="3200" b="1" dirty="0">
                <a:latin typeface="Meiryo UI" panose="020B0604030504040204" pitchFamily="50" charset="-128"/>
                <a:ea typeface="Meiryo UI" panose="020B0604030504040204" pitchFamily="50" charset="-128"/>
              </a:rPr>
              <a:t>購買部門の視点からの</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サプライチェーンでの温室効果ガス排出削減に関する</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説明資料の作成材料</a:t>
            </a:r>
            <a:endParaRPr lang="ja-JP" altLang="en-US" dirty="0"/>
          </a:p>
        </p:txBody>
      </p:sp>
      <p:sp>
        <p:nvSpPr>
          <p:cNvPr id="3" name="字幕 2">
            <a:extLst>
              <a:ext uri="{FF2B5EF4-FFF2-40B4-BE49-F238E27FC236}">
                <a16:creationId xmlns:a16="http://schemas.microsoft.com/office/drawing/2014/main" id="{984498FA-6646-4ABD-887A-F7948891AC72}"/>
              </a:ext>
            </a:extLst>
          </p:cNvPr>
          <p:cNvSpPr>
            <a:spLocks noGrp="1"/>
          </p:cNvSpPr>
          <p:nvPr>
            <p:ph type="subTitle" idx="1"/>
          </p:nvPr>
        </p:nvSpPr>
        <p:spPr>
          <a:xfrm>
            <a:off x="1426027" y="4699659"/>
            <a:ext cx="9144000" cy="602673"/>
          </a:xfrm>
        </p:spPr>
        <p:txBody>
          <a:bodyPr/>
          <a:lstStyle/>
          <a:p>
            <a:r>
              <a:rPr lang="en-US" altLang="ja-JP" dirty="0"/>
              <a:t>2021</a:t>
            </a:r>
            <a:r>
              <a:rPr lang="ja-JP" altLang="en-US" dirty="0"/>
              <a:t>年</a:t>
            </a:r>
            <a:r>
              <a:rPr lang="en-US" altLang="ja-JP" dirty="0"/>
              <a:t>9</a:t>
            </a:r>
            <a:r>
              <a:rPr lang="ja-JP" altLang="en-US" dirty="0"/>
              <a:t>月</a:t>
            </a:r>
            <a:r>
              <a:rPr lang="en-US" altLang="ja-JP" dirty="0"/>
              <a:t>11</a:t>
            </a:r>
            <a:r>
              <a:rPr lang="ja-JP" altLang="en-US" dirty="0"/>
              <a:t>日</a:t>
            </a:r>
            <a:r>
              <a:rPr lang="en-US" altLang="ja-JP" dirty="0"/>
              <a:t>(Ver.1)</a:t>
            </a:r>
            <a:endParaRPr lang="ja-JP" altLang="en-US" dirty="0"/>
          </a:p>
        </p:txBody>
      </p:sp>
      <p:sp>
        <p:nvSpPr>
          <p:cNvPr id="4" name="字幕 2">
            <a:extLst>
              <a:ext uri="{FF2B5EF4-FFF2-40B4-BE49-F238E27FC236}">
                <a16:creationId xmlns:a16="http://schemas.microsoft.com/office/drawing/2014/main" id="{6A3753F6-0D51-481F-BCF6-52A56DA24B36}"/>
              </a:ext>
            </a:extLst>
          </p:cNvPr>
          <p:cNvSpPr txBox="1">
            <a:spLocks/>
          </p:cNvSpPr>
          <p:nvPr/>
        </p:nvSpPr>
        <p:spPr>
          <a:xfrm>
            <a:off x="1638794" y="5557653"/>
            <a:ext cx="8718467" cy="780658"/>
          </a:xfrm>
          <a:prstGeom prst="rect">
            <a:avLst/>
          </a:prstGeom>
          <a:ln>
            <a:solidFill>
              <a:schemeClr val="tx1"/>
            </a:solidFill>
            <a:prstDash val="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dirty="0">
                <a:latin typeface="Meiryo UI" panose="020B0604030504040204" pitchFamily="50" charset="-128"/>
                <a:ea typeface="Meiryo UI" panose="020B0604030504040204" pitchFamily="50" charset="-128"/>
              </a:rPr>
              <a:t>当資料は、政府などが提供する公開資料から引用して作成しました。ゆえに、必要な方が自由に編集してお使いいただけるようにパワーポイントにて公開します。なお、「第</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部</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購買部門との関わり」の内容およびノート欄の記述には作者の意見が反映されていますので、ご利用の際にはその旨ご注意ください。</a:t>
            </a:r>
          </a:p>
        </p:txBody>
      </p:sp>
    </p:spTree>
    <p:extLst>
      <p:ext uri="{BB962C8B-B14F-4D97-AF65-F5344CB8AC3E}">
        <p14:creationId xmlns:p14="http://schemas.microsoft.com/office/powerpoint/2010/main" val="2001346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1.5℃</a:t>
            </a:r>
            <a:r>
              <a:rPr kumimoji="1" lang="ja-JP" altLang="en-US" sz="2800" dirty="0">
                <a:latin typeface="Meiryo UI" panose="020B0604030504040204" pitchFamily="50" charset="-128"/>
                <a:ea typeface="Meiryo UI" panose="020B0604030504040204" pitchFamily="50" charset="-128"/>
              </a:rPr>
              <a:t>目標とは</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55881"/>
            <a:ext cx="11771846" cy="1661993"/>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目標とは、</a:t>
            </a:r>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世紀後半の気温上昇を</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に留めようとするものです。</a:t>
            </a:r>
            <a:endParaRPr lang="en-US" altLang="ja-JP" b="1" dirty="0">
              <a:latin typeface="Meiryo UI" panose="020B0604030504040204" pitchFamily="50" charset="-128"/>
              <a:ea typeface="Meiryo UI" panose="020B0604030504040204" pitchFamily="50" charset="-128"/>
            </a:endParaRPr>
          </a:p>
          <a:p>
            <a:pPr marL="179388" indent="-179388">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地球温暖化は、現在速度で増加し続けると、</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年から</a:t>
            </a:r>
            <a:r>
              <a:rPr lang="en-US" altLang="ja-JP" dirty="0">
                <a:latin typeface="Meiryo UI" panose="020B0604030504040204" pitchFamily="50" charset="-128"/>
                <a:ea typeface="Meiryo UI" panose="020B0604030504040204" pitchFamily="50" charset="-128"/>
              </a:rPr>
              <a:t>2052</a:t>
            </a:r>
            <a:r>
              <a:rPr lang="ja-JP" altLang="en-US" dirty="0">
                <a:latin typeface="Meiryo UI" panose="020B0604030504040204" pitchFamily="50" charset="-128"/>
                <a:ea typeface="Meiryo UI" panose="020B0604030504040204" pitchFamily="50" charset="-128"/>
              </a:rPr>
              <a:t>年の間に</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に達する可能性が高い</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温室効果ガスの排出は累積し続けるので急に上昇は止まらない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。しかしそこで気温上昇を止めることを目標とする。</a:t>
            </a:r>
            <a:endParaRPr lang="en-US" altLang="ja-JP" dirty="0">
              <a:latin typeface="Meiryo UI" panose="020B0604030504040204" pitchFamily="50" charset="-128"/>
              <a:ea typeface="Meiryo UI" panose="020B0604030504040204" pitchFamily="50" charset="-128"/>
            </a:endParaRPr>
          </a:p>
          <a:p>
            <a:pPr marL="179388" indent="-179388">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すなわち、</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年での気温上昇を</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に留め、それ以降は温室効果ガスの排出を正味ゼロ</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カーボンニュートラル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にする</a:t>
            </a:r>
            <a:endParaRPr lang="en-US" altLang="ja-JP" dirty="0">
              <a:latin typeface="Meiryo UI" panose="020B0604030504040204" pitchFamily="50" charset="-128"/>
              <a:ea typeface="Meiryo UI" panose="020B0604030504040204" pitchFamily="50" charset="-128"/>
            </a:endParaRPr>
          </a:p>
          <a:p>
            <a:pPr marL="179388" indent="-179388">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それには温室効果ガス排出量を</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年までに</a:t>
            </a:r>
            <a:r>
              <a:rPr lang="en-US" altLang="ja-JP" dirty="0">
                <a:latin typeface="Meiryo UI" panose="020B0604030504040204" pitchFamily="50" charset="-128"/>
                <a:ea typeface="Meiryo UI" panose="020B0604030504040204" pitchFamily="50" charset="-128"/>
              </a:rPr>
              <a:t>2010</a:t>
            </a:r>
            <a:r>
              <a:rPr lang="ja-JP" altLang="en-US" dirty="0">
                <a:latin typeface="Meiryo UI" panose="020B0604030504040204" pitchFamily="50" charset="-128"/>
                <a:ea typeface="Meiryo UI" panose="020B0604030504040204" pitchFamily="50" charset="-128"/>
              </a:rPr>
              <a:t>年水準から約</a:t>
            </a:r>
            <a:r>
              <a:rPr lang="en-US" altLang="ja-JP" dirty="0">
                <a:latin typeface="Meiryo UI" panose="020B0604030504040204" pitchFamily="50" charset="-128"/>
                <a:ea typeface="Meiryo UI" panose="020B0604030504040204" pitchFamily="50" charset="-128"/>
              </a:rPr>
              <a:t>45%</a:t>
            </a:r>
            <a:r>
              <a:rPr lang="ja-JP" altLang="en-US" dirty="0">
                <a:latin typeface="Meiryo UI" panose="020B0604030504040204" pitchFamily="50" charset="-128"/>
                <a:ea typeface="Meiryo UI" panose="020B0604030504040204" pitchFamily="50" charset="-128"/>
              </a:rPr>
              <a:t>削減、</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年前後に正味ゼロする必要がある</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℃目標の温室効果ガス排出量を</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年までに約</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削減し、</a:t>
            </a:r>
            <a:r>
              <a:rPr lang="en-US" altLang="ja-JP" dirty="0">
                <a:latin typeface="Meiryo UI" panose="020B0604030504040204" pitchFamily="50" charset="-128"/>
                <a:ea typeface="Meiryo UI" panose="020B0604030504040204" pitchFamily="50" charset="-128"/>
              </a:rPr>
              <a:t>2070</a:t>
            </a:r>
            <a:r>
              <a:rPr lang="ja-JP" altLang="en-US" dirty="0">
                <a:latin typeface="Meiryo UI" panose="020B0604030504040204" pitchFamily="50" charset="-128"/>
                <a:ea typeface="Meiryo UI" panose="020B0604030504040204" pitchFamily="50" charset="-128"/>
              </a:rPr>
              <a:t>年前後に正味ゼロ</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カーボンニュートラル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をより厳格化</a:t>
            </a:r>
            <a:r>
              <a:rPr lang="en-US" altLang="ja-JP"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1944103" y="6424606"/>
            <a:ext cx="758374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「カーボンニュートラル」って何ですか？（前編）～いつ、誰が実現するの？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資源エネルギー庁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https://www.enecho.meti.go.jp/about/special/johoteikyo/carbon_neutral_01.html</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1E6511B1-23DC-439A-9EE7-BB7BA2AC1DA3}"/>
              </a:ext>
            </a:extLst>
          </p:cNvPr>
          <p:cNvPicPr>
            <a:picLocks noChangeAspect="1"/>
          </p:cNvPicPr>
          <p:nvPr/>
        </p:nvPicPr>
        <p:blipFill>
          <a:blip r:embed="rId4"/>
          <a:stretch>
            <a:fillRect/>
          </a:stretch>
        </p:blipFill>
        <p:spPr>
          <a:xfrm>
            <a:off x="3064043" y="2403612"/>
            <a:ext cx="5965657" cy="3916079"/>
          </a:xfrm>
          <a:prstGeom prst="rect">
            <a:avLst/>
          </a:prstGeom>
        </p:spPr>
      </p:pic>
    </p:spTree>
    <p:extLst>
      <p:ext uri="{BB962C8B-B14F-4D97-AF65-F5344CB8AC3E}">
        <p14:creationId xmlns:p14="http://schemas.microsoft.com/office/powerpoint/2010/main" val="122613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1.5℃</a:t>
            </a:r>
            <a:r>
              <a:rPr kumimoji="1" lang="ja-JP" altLang="en-US" sz="2800" dirty="0">
                <a:latin typeface="Meiryo UI" panose="020B0604030504040204" pitchFamily="50" charset="-128"/>
                <a:ea typeface="Meiryo UI" panose="020B0604030504040204" pitchFamily="50" charset="-128"/>
              </a:rPr>
              <a:t>目標とは</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360282" y="1239148"/>
            <a:ext cx="11771846"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目標の比較</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主要項目</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の地球温暖化のリスクは現在より高く、</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より低い</a:t>
            </a:r>
            <a:endParaRPr lang="en-US" altLang="ja-JP"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526330" y="6443373"/>
            <a:ext cx="1064669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※IPCC1.5℃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特別報告書の概要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https://www.env.go.jp/earth/ipcc/6th/ar6_sr1.5_overview_presentation.pdf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graphicFrame>
        <p:nvGraphicFramePr>
          <p:cNvPr id="2" name="表 4">
            <a:extLst>
              <a:ext uri="{FF2B5EF4-FFF2-40B4-BE49-F238E27FC236}">
                <a16:creationId xmlns:a16="http://schemas.microsoft.com/office/drawing/2014/main" id="{1A837EE5-AB54-45FD-9F9D-5E1488A5704F}"/>
              </a:ext>
            </a:extLst>
          </p:cNvPr>
          <p:cNvGraphicFramePr>
            <a:graphicFrameLocks noGrp="1"/>
          </p:cNvGraphicFramePr>
          <p:nvPr>
            <p:extLst>
              <p:ext uri="{D42A27DB-BD31-4B8C-83A1-F6EECF244321}">
                <p14:modId xmlns:p14="http://schemas.microsoft.com/office/powerpoint/2010/main" val="480900943"/>
              </p:ext>
            </p:extLst>
          </p:nvPr>
        </p:nvGraphicFramePr>
        <p:xfrm>
          <a:off x="686676" y="1515730"/>
          <a:ext cx="10944886" cy="4915440"/>
        </p:xfrm>
        <a:graphic>
          <a:graphicData uri="http://schemas.openxmlformats.org/drawingml/2006/table">
            <a:tbl>
              <a:tblPr firstRow="1" bandRow="1">
                <a:tableStyleId>{5940675A-B579-460E-94D1-54222C63F5DA}</a:tableStyleId>
              </a:tblPr>
              <a:tblGrid>
                <a:gridCol w="1721932">
                  <a:extLst>
                    <a:ext uri="{9D8B030D-6E8A-4147-A177-3AD203B41FA5}">
                      <a16:colId xmlns:a16="http://schemas.microsoft.com/office/drawing/2014/main" val="3492367675"/>
                    </a:ext>
                  </a:extLst>
                </a:gridCol>
                <a:gridCol w="4611477">
                  <a:extLst>
                    <a:ext uri="{9D8B030D-6E8A-4147-A177-3AD203B41FA5}">
                      <a16:colId xmlns:a16="http://schemas.microsoft.com/office/drawing/2014/main" val="3872453542"/>
                    </a:ext>
                  </a:extLst>
                </a:gridCol>
                <a:gridCol w="4611477">
                  <a:extLst>
                    <a:ext uri="{9D8B030D-6E8A-4147-A177-3AD203B41FA5}">
                      <a16:colId xmlns:a16="http://schemas.microsoft.com/office/drawing/2014/main" val="3430825284"/>
                    </a:ext>
                  </a:extLst>
                </a:gridCol>
              </a:tblGrid>
              <a:tr h="0">
                <a:tc>
                  <a:txBody>
                    <a:bodyPr/>
                    <a:lstStyle/>
                    <a:p>
                      <a:r>
                        <a:rPr kumimoji="1" lang="ja-JP" altLang="en-US" dirty="0">
                          <a:latin typeface="Meiryo UI" panose="020B0604030504040204" pitchFamily="50" charset="-128"/>
                          <a:ea typeface="Meiryo UI" panose="020B0604030504040204" pitchFamily="50" charset="-128"/>
                        </a:rPr>
                        <a:t>現象</a:t>
                      </a:r>
                    </a:p>
                  </a:txBody>
                  <a:tcPr marL="18000" marR="18000" marT="18000" marB="18000">
                    <a:solidFill>
                      <a:schemeClr val="accent1">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1.5℃</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1">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1">
                        <a:lumMod val="20000"/>
                        <a:lumOff val="80000"/>
                      </a:schemeClr>
                    </a:solidFill>
                  </a:tcPr>
                </a:tc>
                <a:extLst>
                  <a:ext uri="{0D108BD9-81ED-4DB2-BD59-A6C34878D82A}">
                    <a16:rowId xmlns:a16="http://schemas.microsoft.com/office/drawing/2014/main" val="973904971"/>
                  </a:ext>
                </a:extLst>
              </a:tr>
              <a:tr h="370840">
                <a:tc>
                  <a:txBody>
                    <a:bodyPr/>
                    <a:lstStyle/>
                    <a:p>
                      <a:r>
                        <a:rPr kumimoji="1" lang="ja-JP" altLang="en-US" dirty="0">
                          <a:latin typeface="Meiryo UI" panose="020B0604030504040204" pitchFamily="50" charset="-128"/>
                          <a:ea typeface="Meiryo UI" panose="020B0604030504040204" pitchFamily="50" charset="-128"/>
                        </a:rPr>
                        <a:t>極端な気温</a:t>
                      </a:r>
                    </a:p>
                  </a:txBody>
                  <a:tcPr marL="18000" marR="18000" marT="18000" marB="18000"/>
                </a:tc>
                <a:tc>
                  <a:txBody>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中緯度域の極端に暑い日が約</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昇温</a:t>
                      </a: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高緯度域の極端に寒い夜が約</a:t>
                      </a:r>
                      <a:r>
                        <a:rPr lang="en-US" altLang="ja-JP" dirty="0">
                          <a:latin typeface="Meiryo UI" panose="020B0604030504040204" pitchFamily="50" charset="-128"/>
                          <a:ea typeface="Meiryo UI" panose="020B0604030504040204" pitchFamily="50" charset="-128"/>
                        </a:rPr>
                        <a:t>4.5℃</a:t>
                      </a:r>
                      <a:r>
                        <a:rPr lang="ja-JP" altLang="en-US" dirty="0">
                          <a:latin typeface="Meiryo UI" panose="020B0604030504040204" pitchFamily="50" charset="-128"/>
                          <a:ea typeface="Meiryo UI" panose="020B0604030504040204" pitchFamily="50" charset="-128"/>
                        </a:rPr>
                        <a:t>昇温</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極端な熱波に頻繁に晒される人口が約</a:t>
                      </a:r>
                      <a:r>
                        <a:rPr lang="en-US" altLang="ja-JP" dirty="0">
                          <a:latin typeface="Meiryo UI" panose="020B0604030504040204" pitchFamily="50" charset="-128"/>
                          <a:ea typeface="Meiryo UI" panose="020B0604030504040204" pitchFamily="50" charset="-128"/>
                        </a:rPr>
                        <a:t>4.2</a:t>
                      </a:r>
                      <a:r>
                        <a:rPr lang="ja-JP" altLang="en-US" dirty="0">
                          <a:latin typeface="Meiryo UI" panose="020B0604030504040204" pitchFamily="50" charset="-128"/>
                          <a:ea typeface="Meiryo UI" panose="020B0604030504040204" pitchFamily="50" charset="-128"/>
                        </a:rPr>
                        <a:t>億人、例外的熱波に晒される人口が</a:t>
                      </a:r>
                      <a:r>
                        <a:rPr lang="en-US" altLang="ja-JP" dirty="0">
                          <a:latin typeface="Meiryo UI" panose="020B0604030504040204" pitchFamily="50" charset="-128"/>
                          <a:ea typeface="Meiryo UI" panose="020B0604030504040204" pitchFamily="50" charset="-128"/>
                        </a:rPr>
                        <a:t>6,500</a:t>
                      </a:r>
                      <a:r>
                        <a:rPr lang="ja-JP" altLang="en-US" dirty="0">
                          <a:latin typeface="Meiryo UI" panose="020B0604030504040204" pitchFamily="50" charset="-128"/>
                          <a:ea typeface="Meiryo UI" panose="020B0604030504040204" pitchFamily="50" charset="-128"/>
                        </a:rPr>
                        <a:t>万人減少</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比</a:t>
                      </a:r>
                      <a:r>
                        <a:rPr lang="en-US" altLang="ja-JP" dirty="0">
                          <a:latin typeface="Meiryo UI" panose="020B0604030504040204" pitchFamily="50" charset="-128"/>
                          <a:ea typeface="Meiryo UI" panose="020B0604030504040204" pitchFamily="50" charset="-128"/>
                        </a:rPr>
                        <a:t>)</a:t>
                      </a:r>
                    </a:p>
                  </a:txBody>
                  <a:tcPr marL="18000" marR="18000" marT="18000" marB="18000"/>
                </a:tc>
                <a:tc>
                  <a:txBody>
                    <a:bodyPr/>
                    <a:lstStyle/>
                    <a:p>
                      <a:pPr marL="285750" indent="-285750">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中緯度域の極端に暑い日が約</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昇温</a:t>
                      </a:r>
                    </a:p>
                    <a:p>
                      <a:pPr marL="285750" indent="-285750">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高緯度域の極端に寒い夜が約</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昇温</a:t>
                      </a:r>
                    </a:p>
                  </a:txBody>
                  <a:tcPr marL="18000" marR="18000" marT="18000" marB="18000"/>
                </a:tc>
                <a:extLst>
                  <a:ext uri="{0D108BD9-81ED-4DB2-BD59-A6C34878D82A}">
                    <a16:rowId xmlns:a16="http://schemas.microsoft.com/office/drawing/2014/main" val="1883170051"/>
                  </a:ext>
                </a:extLst>
              </a:tr>
              <a:tr h="370840">
                <a:tc>
                  <a:txBody>
                    <a:bodyPr/>
                    <a:lstStyle/>
                    <a:p>
                      <a:r>
                        <a:rPr kumimoji="1" lang="ja-JP" altLang="en-US" dirty="0">
                          <a:latin typeface="Meiryo UI" panose="020B0604030504040204" pitchFamily="50" charset="-128"/>
                          <a:ea typeface="Meiryo UI" panose="020B0604030504040204" pitchFamily="50" charset="-128"/>
                        </a:rPr>
                        <a:t>干ばつ・降水不足</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干ばつの影響を受ける世界全体の都市人口は</a:t>
                      </a:r>
                      <a:r>
                        <a:rPr kumimoji="1" lang="en-US" altLang="ja-JP" dirty="0">
                          <a:latin typeface="Meiryo UI" panose="020B0604030504040204" pitchFamily="50" charset="-128"/>
                          <a:ea typeface="Meiryo UI" panose="020B0604030504040204" pitchFamily="50" charset="-128"/>
                        </a:rPr>
                        <a:t>35.02±15.88</a:t>
                      </a:r>
                      <a:r>
                        <a:rPr kumimoji="1" lang="ja-JP" altLang="en-US" dirty="0">
                          <a:latin typeface="Meiryo UI" panose="020B0604030504040204" pitchFamily="50" charset="-128"/>
                          <a:ea typeface="Meiryo UI" panose="020B0604030504040204" pitchFamily="50" charset="-128"/>
                        </a:rPr>
                        <a:t>千万人</a:t>
                      </a:r>
                      <a:r>
                        <a:rPr kumimoji="1" lang="en-US" altLang="ja-JP" dirty="0">
                          <a:latin typeface="Meiryo UI" panose="020B0604030504040204" pitchFamily="50" charset="-128"/>
                          <a:ea typeface="Meiryo UI" panose="020B0604030504040204" pitchFamily="50" charset="-128"/>
                        </a:rPr>
                        <a:t>(SSP1</a:t>
                      </a:r>
                      <a:r>
                        <a:rPr kumimoji="1" lang="ja-JP" altLang="en-US" dirty="0">
                          <a:latin typeface="Meiryo UI" panose="020B0604030504040204" pitchFamily="50" charset="-128"/>
                          <a:ea typeface="Meiryo UI" panose="020B0604030504040204" pitchFamily="50" charset="-128"/>
                        </a:rPr>
                        <a:t>シナリオ</a:t>
                      </a:r>
                      <a:r>
                        <a:rPr kumimoji="1" lang="en-US" altLang="ja-JP" dirty="0">
                          <a:latin typeface="Meiryo UI" panose="020B0604030504040204" pitchFamily="50" charset="-128"/>
                          <a:ea typeface="Meiryo UI" panose="020B0604030504040204" pitchFamily="50" charset="-128"/>
                        </a:rPr>
                        <a:t>, 1986〜2005</a:t>
                      </a:r>
                      <a:r>
                        <a:rPr kumimoji="1" lang="ja-JP" altLang="en-US" dirty="0">
                          <a:latin typeface="Meiryo UI" panose="020B0604030504040204" pitchFamily="50" charset="-128"/>
                          <a:ea typeface="Meiryo UI" panose="020B0604030504040204" pitchFamily="50" charset="-128"/>
                        </a:rPr>
                        <a:t>年基準</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干ばつの影響を受ける世界全体の都市人口はは</a:t>
                      </a:r>
                      <a:r>
                        <a:rPr kumimoji="1" lang="en-US" altLang="ja-JP" dirty="0">
                          <a:latin typeface="Meiryo UI" panose="020B0604030504040204" pitchFamily="50" charset="-128"/>
                          <a:ea typeface="Meiryo UI" panose="020B0604030504040204" pitchFamily="50" charset="-128"/>
                        </a:rPr>
                        <a:t>41.07±21.35</a:t>
                      </a:r>
                      <a:r>
                        <a:rPr kumimoji="1" lang="ja-JP" altLang="en-US" dirty="0">
                          <a:latin typeface="Meiryo UI" panose="020B0604030504040204" pitchFamily="50" charset="-128"/>
                          <a:ea typeface="Meiryo UI" panose="020B0604030504040204" pitchFamily="50" charset="-128"/>
                        </a:rPr>
                        <a:t>千万人</a:t>
                      </a:r>
                      <a:r>
                        <a:rPr kumimoji="1" lang="en-US" altLang="ja-JP" dirty="0">
                          <a:latin typeface="Meiryo UI" panose="020B0604030504040204" pitchFamily="50" charset="-128"/>
                          <a:ea typeface="Meiryo UI" panose="020B0604030504040204" pitchFamily="50" charset="-128"/>
                        </a:rPr>
                        <a:t>(SSP1</a:t>
                      </a:r>
                      <a:r>
                        <a:rPr kumimoji="1" lang="ja-JP" altLang="en-US" dirty="0">
                          <a:latin typeface="Meiryo UI" panose="020B0604030504040204" pitchFamily="50" charset="-128"/>
                          <a:ea typeface="Meiryo UI" panose="020B0604030504040204" pitchFamily="50" charset="-128"/>
                        </a:rPr>
                        <a:t>シナリオ</a:t>
                      </a:r>
                      <a:r>
                        <a:rPr kumimoji="1" lang="en-US" altLang="ja-JP" dirty="0">
                          <a:latin typeface="Meiryo UI" panose="020B0604030504040204" pitchFamily="50" charset="-128"/>
                          <a:ea typeface="Meiryo UI" panose="020B0604030504040204" pitchFamily="50" charset="-128"/>
                        </a:rPr>
                        <a:t>, 1986〜2005</a:t>
                      </a:r>
                      <a:r>
                        <a:rPr kumimoji="1" lang="ja-JP" altLang="en-US" dirty="0">
                          <a:latin typeface="Meiryo UI" panose="020B0604030504040204" pitchFamily="50" charset="-128"/>
                          <a:ea typeface="Meiryo UI" panose="020B0604030504040204" pitchFamily="50" charset="-128"/>
                        </a:rPr>
                        <a:t>年基準</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4155632440"/>
                  </a:ext>
                </a:extLst>
              </a:tr>
              <a:tr h="370840">
                <a:tc>
                  <a:txBody>
                    <a:bodyPr/>
                    <a:lstStyle/>
                    <a:p>
                      <a:r>
                        <a:rPr kumimoji="1" lang="ja-JP" altLang="en-US" dirty="0">
                          <a:latin typeface="Meiryo UI" panose="020B0604030504040204" pitchFamily="50" charset="-128"/>
                          <a:ea typeface="Meiryo UI" panose="020B0604030504040204" pitchFamily="50" charset="-128"/>
                        </a:rPr>
                        <a:t>洪水</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影響を受ける人口が</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増加</a:t>
                      </a:r>
                      <a:r>
                        <a:rPr kumimoji="1" lang="en-US" altLang="ja-JP" dirty="0">
                          <a:latin typeface="Meiryo UI" panose="020B0604030504040204" pitchFamily="50" charset="-128"/>
                          <a:ea typeface="Meiryo UI" panose="020B0604030504040204" pitchFamily="50" charset="-128"/>
                        </a:rPr>
                        <a:t>(1976〜2005</a:t>
                      </a:r>
                      <a:r>
                        <a:rPr kumimoji="1" lang="ja-JP" altLang="en-US" dirty="0">
                          <a:latin typeface="Meiryo UI" panose="020B0604030504040204" pitchFamily="50" charset="-128"/>
                          <a:ea typeface="Meiryo UI" panose="020B0604030504040204" pitchFamily="50" charset="-128"/>
                        </a:rPr>
                        <a:t>年基準</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影響を受ける人口が</a:t>
                      </a:r>
                      <a:r>
                        <a:rPr kumimoji="1" lang="en-US" altLang="ja-JP" dirty="0">
                          <a:latin typeface="Meiryo UI" panose="020B0604030504040204" pitchFamily="50" charset="-128"/>
                          <a:ea typeface="Meiryo UI" panose="020B0604030504040204" pitchFamily="50" charset="-128"/>
                        </a:rPr>
                        <a:t>170%</a:t>
                      </a:r>
                      <a:r>
                        <a:rPr kumimoji="1" lang="ja-JP" altLang="en-US" dirty="0">
                          <a:latin typeface="Meiryo UI" panose="020B0604030504040204" pitchFamily="50" charset="-128"/>
                          <a:ea typeface="Meiryo UI" panose="020B0604030504040204" pitchFamily="50" charset="-128"/>
                        </a:rPr>
                        <a:t>増加</a:t>
                      </a:r>
                      <a:r>
                        <a:rPr kumimoji="1" lang="en-US" altLang="ja-JP" dirty="0">
                          <a:latin typeface="Meiryo UI" panose="020B0604030504040204" pitchFamily="50" charset="-128"/>
                          <a:ea typeface="Meiryo UI" panose="020B0604030504040204" pitchFamily="50" charset="-128"/>
                        </a:rPr>
                        <a:t>(1976〜2005</a:t>
                      </a:r>
                      <a:r>
                        <a:rPr kumimoji="1" lang="ja-JP" altLang="en-US" dirty="0">
                          <a:latin typeface="Meiryo UI" panose="020B0604030504040204" pitchFamily="50" charset="-128"/>
                          <a:ea typeface="Meiryo UI" panose="020B0604030504040204" pitchFamily="50" charset="-128"/>
                        </a:rPr>
                        <a:t>年基準</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446620037"/>
                  </a:ext>
                </a:extLst>
              </a:tr>
              <a:tr h="370840">
                <a:tc>
                  <a:txBody>
                    <a:bodyPr/>
                    <a:lstStyle/>
                    <a:p>
                      <a:r>
                        <a:rPr kumimoji="1" lang="ja-JP" altLang="en-US" dirty="0">
                          <a:latin typeface="Meiryo UI" panose="020B0604030504040204" pitchFamily="50" charset="-128"/>
                          <a:ea typeface="Meiryo UI" panose="020B0604030504040204" pitchFamily="50" charset="-128"/>
                        </a:rPr>
                        <a:t>海面水位上昇</a:t>
                      </a: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2100</a:t>
                      </a:r>
                      <a:r>
                        <a:rPr kumimoji="1" lang="ja-JP" altLang="en-US" dirty="0">
                          <a:latin typeface="Meiryo UI" panose="020B0604030504040204" pitchFamily="50" charset="-128"/>
                          <a:ea typeface="Meiryo UI" panose="020B0604030504040204" pitchFamily="50" charset="-128"/>
                        </a:rPr>
                        <a:t>年までの海面上昇は</a:t>
                      </a:r>
                      <a:r>
                        <a:rPr kumimoji="1" lang="en-US" altLang="ja-JP" dirty="0">
                          <a:latin typeface="Meiryo UI" panose="020B0604030504040204" pitchFamily="50" charset="-128"/>
                          <a:ea typeface="Meiryo UI" panose="020B0604030504040204" pitchFamily="50" charset="-128"/>
                        </a:rPr>
                        <a:t>0.1m</a:t>
                      </a:r>
                      <a:r>
                        <a:rPr kumimoji="1" lang="ja-JP" altLang="en-US" dirty="0">
                          <a:latin typeface="Meiryo UI" panose="020B0604030504040204" pitchFamily="50" charset="-128"/>
                          <a:ea typeface="Meiryo UI" panose="020B0604030504040204" pitchFamily="50" charset="-128"/>
                        </a:rPr>
                        <a:t>低く、影響を受ける人が</a:t>
                      </a:r>
                      <a:r>
                        <a:rPr kumimoji="1" lang="en-US" altLang="ja-JP" dirty="0">
                          <a:latin typeface="Meiryo UI" panose="020B0604030504040204" pitchFamily="50" charset="-128"/>
                          <a:ea typeface="Meiryo UI" panose="020B0604030504040204" pitchFamily="50" charset="-128"/>
                        </a:rPr>
                        <a:t>1000</a:t>
                      </a:r>
                      <a:r>
                        <a:rPr kumimoji="1" lang="ja-JP" altLang="en-US" dirty="0">
                          <a:latin typeface="Meiryo UI" panose="020B0604030504040204" pitchFamily="50" charset="-128"/>
                          <a:ea typeface="Meiryo UI" panose="020B0604030504040204" pitchFamily="50" charset="-128"/>
                        </a:rPr>
                        <a:t>万人少ない</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比</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720221912"/>
                  </a:ext>
                </a:extLst>
              </a:tr>
              <a:tr h="370840">
                <a:tc>
                  <a:txBody>
                    <a:bodyPr/>
                    <a:lstStyle/>
                    <a:p>
                      <a:r>
                        <a:rPr kumimoji="1" lang="ja-JP" altLang="en-US" dirty="0">
                          <a:latin typeface="Meiryo UI" panose="020B0604030504040204" pitchFamily="50" charset="-128"/>
                          <a:ea typeface="Meiryo UI" panose="020B0604030504040204" pitchFamily="50" charset="-128"/>
                        </a:rPr>
                        <a:t>生物の地理分布</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分布地域半減以上は昆虫の</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、植物の</a:t>
                      </a:r>
                      <a:r>
                        <a:rPr kumimoji="1" lang="en-US" altLang="ja-JP" dirty="0">
                          <a:latin typeface="Meiryo UI" panose="020B0604030504040204" pitchFamily="50" charset="-128"/>
                          <a:ea typeface="Meiryo UI" panose="020B0604030504040204" pitchFamily="50" charset="-128"/>
                        </a:rPr>
                        <a:t>8%</a:t>
                      </a:r>
                    </a:p>
                    <a:p>
                      <a:r>
                        <a:rPr kumimoji="1" lang="ja-JP" altLang="en-US" dirty="0">
                          <a:latin typeface="Meiryo UI" panose="020B0604030504040204" pitchFamily="50" charset="-128"/>
                          <a:ea typeface="Meiryo UI" panose="020B0604030504040204" pitchFamily="50" charset="-128"/>
                        </a:rPr>
                        <a:t>脊椎動物の</a:t>
                      </a:r>
                      <a:r>
                        <a:rPr kumimoji="1" lang="en-US" altLang="ja-JP" dirty="0">
                          <a:latin typeface="Meiryo UI" panose="020B0604030504040204" pitchFamily="50" charset="-128"/>
                          <a:ea typeface="Meiryo UI" panose="020B0604030504040204" pitchFamily="50" charset="-128"/>
                        </a:rPr>
                        <a:t>4%</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分布地域半減以上は昆虫の</a:t>
                      </a:r>
                      <a:r>
                        <a:rPr kumimoji="1" lang="en-US" altLang="ja-JP" dirty="0">
                          <a:latin typeface="Meiryo UI" panose="020B0604030504040204" pitchFamily="50" charset="-128"/>
                          <a:ea typeface="Meiryo UI" panose="020B0604030504040204" pitchFamily="50" charset="-128"/>
                        </a:rPr>
                        <a:t>18%</a:t>
                      </a:r>
                      <a:r>
                        <a:rPr kumimoji="1" lang="ja-JP" altLang="en-US" dirty="0">
                          <a:latin typeface="Meiryo UI" panose="020B0604030504040204" pitchFamily="50" charset="-128"/>
                          <a:ea typeface="Meiryo UI" panose="020B0604030504040204" pitchFamily="50" charset="-128"/>
                        </a:rPr>
                        <a:t>、植物の</a:t>
                      </a:r>
                    </a:p>
                    <a:p>
                      <a:r>
                        <a:rPr kumimoji="1" lang="en-US" altLang="ja-JP" dirty="0">
                          <a:latin typeface="Meiryo UI" panose="020B0604030504040204" pitchFamily="50" charset="-128"/>
                          <a:ea typeface="Meiryo UI" panose="020B0604030504040204" pitchFamily="50" charset="-128"/>
                        </a:rPr>
                        <a:t>16%</a:t>
                      </a:r>
                      <a:r>
                        <a:rPr kumimoji="1" lang="ja-JP" altLang="en-US" dirty="0">
                          <a:latin typeface="Meiryo UI" panose="020B0604030504040204" pitchFamily="50" charset="-128"/>
                          <a:ea typeface="Meiryo UI" panose="020B0604030504040204" pitchFamily="50" charset="-128"/>
                        </a:rPr>
                        <a:t>及び脊椎動物の</a:t>
                      </a:r>
                      <a:r>
                        <a:rPr kumimoji="1" lang="en-US" altLang="ja-JP" dirty="0">
                          <a:latin typeface="Meiryo UI" panose="020B0604030504040204" pitchFamily="50" charset="-128"/>
                          <a:ea typeface="Meiryo UI" panose="020B0604030504040204" pitchFamily="50" charset="-128"/>
                        </a:rPr>
                        <a:t>8%</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988799174"/>
                  </a:ext>
                </a:extLst>
              </a:tr>
              <a:tr h="370840">
                <a:tc>
                  <a:txBody>
                    <a:bodyPr/>
                    <a:lstStyle/>
                    <a:p>
                      <a:r>
                        <a:rPr kumimoji="1" lang="ja-JP" altLang="en-US" dirty="0">
                          <a:latin typeface="Meiryo UI" panose="020B0604030504040204" pitchFamily="50" charset="-128"/>
                          <a:ea typeface="Meiryo UI" panose="020B0604030504040204" pitchFamily="50" charset="-128"/>
                        </a:rPr>
                        <a:t>永久凍土の融解</a:t>
                      </a: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150</a:t>
                      </a:r>
                      <a:r>
                        <a:rPr kumimoji="1" lang="ja-JP" altLang="en-US" dirty="0">
                          <a:latin typeface="Meiryo UI" panose="020B0604030504040204" pitchFamily="50" charset="-128"/>
                          <a:ea typeface="Meiryo UI" panose="020B0604030504040204" pitchFamily="50" charset="-128"/>
                        </a:rPr>
                        <a:t>万</a:t>
                      </a:r>
                      <a:r>
                        <a:rPr kumimoji="1" lang="en-US" altLang="ja-JP" dirty="0">
                          <a:latin typeface="Meiryo UI" panose="020B0604030504040204" pitchFamily="50" charset="-128"/>
                          <a:ea typeface="Meiryo UI" panose="020B0604030504040204" pitchFamily="50" charset="-128"/>
                        </a:rPr>
                        <a:t>〜250</a:t>
                      </a:r>
                      <a:r>
                        <a:rPr kumimoji="1" lang="ja-JP" altLang="en-US" dirty="0">
                          <a:latin typeface="Meiryo UI" panose="020B0604030504040204" pitchFamily="50" charset="-128"/>
                          <a:ea typeface="Meiryo UI" panose="020B0604030504040204" pitchFamily="50" charset="-128"/>
                        </a:rPr>
                        <a:t>万</a:t>
                      </a:r>
                      <a:r>
                        <a:rPr kumimoji="1" lang="en-US" altLang="ja-JP" dirty="0">
                          <a:latin typeface="Meiryo UI" panose="020B0604030504040204" pitchFamily="50" charset="-128"/>
                          <a:ea typeface="Meiryo UI" panose="020B0604030504040204" pitchFamily="50" charset="-128"/>
                        </a:rPr>
                        <a:t>km2</a:t>
                      </a:r>
                      <a:r>
                        <a:rPr kumimoji="1" lang="ja-JP" altLang="en-US" dirty="0">
                          <a:latin typeface="Meiryo UI" panose="020B0604030504040204" pitchFamily="50" charset="-128"/>
                          <a:ea typeface="Meiryo UI" panose="020B0604030504040204" pitchFamily="50" charset="-128"/>
                        </a:rPr>
                        <a:t>の融解を何世紀にわたって防ぐ</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℃比</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576802038"/>
                  </a:ext>
                </a:extLst>
              </a:tr>
            </a:tbl>
          </a:graphicData>
        </a:graphic>
      </p:graphicFrame>
      <p:sp>
        <p:nvSpPr>
          <p:cNvPr id="7" name="テキスト ボックス 6">
            <a:extLst>
              <a:ext uri="{FF2B5EF4-FFF2-40B4-BE49-F238E27FC236}">
                <a16:creationId xmlns:a16="http://schemas.microsoft.com/office/drawing/2014/main" id="{8E44E5AD-37A4-41F7-BD46-097F7941CA80}"/>
              </a:ext>
            </a:extLst>
          </p:cNvPr>
          <p:cNvSpPr txBox="1"/>
          <p:nvPr/>
        </p:nvSpPr>
        <p:spPr>
          <a:xfrm>
            <a:off x="294968" y="723225"/>
            <a:ext cx="11771846"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現状より気温上昇するため被害リスクは悪化しますが、</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目標レベルよりはまだましになります。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679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1.5℃</a:t>
            </a:r>
            <a:r>
              <a:rPr kumimoji="1" lang="ja-JP" altLang="en-US" sz="2800" dirty="0">
                <a:latin typeface="Meiryo UI" panose="020B0604030504040204" pitchFamily="50" charset="-128"/>
                <a:ea typeface="Meiryo UI" panose="020B0604030504040204" pitchFamily="50" charset="-128"/>
              </a:rPr>
              <a:t>目標とは</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936654"/>
            <a:ext cx="11771846"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目標の比較</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主要項目</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の地球温暖化のリスクは現在より高く、</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より低い</a:t>
            </a:r>
            <a:endParaRPr lang="en-US" altLang="ja-JP"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526330" y="6504904"/>
            <a:ext cx="1064669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※IPCC1.5℃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特別報告書の概要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https://www.env.go.jp/earth/ipcc/6th/ar6_sr1.5_overview_presentation.pdf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graphicFrame>
        <p:nvGraphicFramePr>
          <p:cNvPr id="2" name="表 4">
            <a:extLst>
              <a:ext uri="{FF2B5EF4-FFF2-40B4-BE49-F238E27FC236}">
                <a16:creationId xmlns:a16="http://schemas.microsoft.com/office/drawing/2014/main" id="{1A837EE5-AB54-45FD-9F9D-5E1488A5704F}"/>
              </a:ext>
            </a:extLst>
          </p:cNvPr>
          <p:cNvGraphicFramePr>
            <a:graphicFrameLocks noGrp="1"/>
          </p:cNvGraphicFramePr>
          <p:nvPr>
            <p:extLst>
              <p:ext uri="{D42A27DB-BD31-4B8C-83A1-F6EECF244321}">
                <p14:modId xmlns:p14="http://schemas.microsoft.com/office/powerpoint/2010/main" val="4082762656"/>
              </p:ext>
            </p:extLst>
          </p:nvPr>
        </p:nvGraphicFramePr>
        <p:xfrm>
          <a:off x="686676" y="1213653"/>
          <a:ext cx="10944886" cy="1422840"/>
        </p:xfrm>
        <a:graphic>
          <a:graphicData uri="http://schemas.openxmlformats.org/drawingml/2006/table">
            <a:tbl>
              <a:tblPr firstRow="1" bandRow="1">
                <a:tableStyleId>{5940675A-B579-460E-94D1-54222C63F5DA}</a:tableStyleId>
              </a:tblPr>
              <a:tblGrid>
                <a:gridCol w="1721932">
                  <a:extLst>
                    <a:ext uri="{9D8B030D-6E8A-4147-A177-3AD203B41FA5}">
                      <a16:colId xmlns:a16="http://schemas.microsoft.com/office/drawing/2014/main" val="3492367675"/>
                    </a:ext>
                  </a:extLst>
                </a:gridCol>
                <a:gridCol w="4611477">
                  <a:extLst>
                    <a:ext uri="{9D8B030D-6E8A-4147-A177-3AD203B41FA5}">
                      <a16:colId xmlns:a16="http://schemas.microsoft.com/office/drawing/2014/main" val="3872453542"/>
                    </a:ext>
                  </a:extLst>
                </a:gridCol>
                <a:gridCol w="4611477">
                  <a:extLst>
                    <a:ext uri="{9D8B030D-6E8A-4147-A177-3AD203B41FA5}">
                      <a16:colId xmlns:a16="http://schemas.microsoft.com/office/drawing/2014/main" val="3430825284"/>
                    </a:ext>
                  </a:extLst>
                </a:gridCol>
              </a:tblGrid>
              <a:tr h="157682">
                <a:tc>
                  <a:txBody>
                    <a:bodyPr/>
                    <a:lstStyle/>
                    <a:p>
                      <a:r>
                        <a:rPr kumimoji="1" lang="ja-JP" altLang="en-US" dirty="0">
                          <a:latin typeface="Meiryo UI" panose="020B0604030504040204" pitchFamily="50" charset="-128"/>
                          <a:ea typeface="Meiryo UI" panose="020B0604030504040204" pitchFamily="50" charset="-128"/>
                        </a:rPr>
                        <a:t>現象</a:t>
                      </a:r>
                    </a:p>
                  </a:txBody>
                  <a:tcPr marL="18000" marR="18000" marT="18000" marB="18000">
                    <a:solidFill>
                      <a:schemeClr val="accent1">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1.5℃</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1">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1">
                        <a:lumMod val="20000"/>
                        <a:lumOff val="80000"/>
                      </a:schemeClr>
                    </a:solidFill>
                  </a:tcPr>
                </a:tc>
                <a:extLst>
                  <a:ext uri="{0D108BD9-81ED-4DB2-BD59-A6C34878D82A}">
                    <a16:rowId xmlns:a16="http://schemas.microsoft.com/office/drawing/2014/main" val="973904971"/>
                  </a:ext>
                </a:extLst>
              </a:tr>
              <a:tr h="370840">
                <a:tc>
                  <a:txBody>
                    <a:bodyPr/>
                    <a:lstStyle/>
                    <a:p>
                      <a:r>
                        <a:rPr kumimoji="1" lang="ja-JP" altLang="en-US" dirty="0">
                          <a:latin typeface="Meiryo UI" panose="020B0604030504040204" pitchFamily="50" charset="-128"/>
                          <a:ea typeface="Meiryo UI" panose="020B0604030504040204" pitchFamily="50" charset="-128"/>
                        </a:rPr>
                        <a:t>海氷の消失</a:t>
                      </a:r>
                    </a:p>
                  </a:txBody>
                  <a:tcPr marL="18000" marR="18000" marT="18000" marB="18000"/>
                </a:tc>
                <a:tc>
                  <a:txBody>
                    <a:bodyPr/>
                    <a:lstStyle/>
                    <a:p>
                      <a:pPr marL="0" indent="0">
                        <a:buFont typeface="Wingdings" panose="05000000000000000000" pitchFamily="2" charset="2"/>
                        <a:buNone/>
                      </a:pPr>
                      <a:r>
                        <a:rPr lang="ja-JP" altLang="en-US" dirty="0">
                          <a:latin typeface="Meiryo UI" panose="020B0604030504040204" pitchFamily="50" charset="-128"/>
                          <a:ea typeface="Meiryo UI" panose="020B0604030504040204" pitchFamily="50" charset="-128"/>
                        </a:rPr>
                        <a:t>約</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年に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度、夏の北極海の海氷が消失</a:t>
                      </a:r>
                      <a:endParaRPr lang="en-US" altLang="ja-JP" dirty="0">
                        <a:latin typeface="Meiryo UI" panose="020B0604030504040204" pitchFamily="50" charset="-128"/>
                        <a:ea typeface="Meiryo UI" panose="020B0604030504040204" pitchFamily="50" charset="-128"/>
                      </a:endParaRPr>
                    </a:p>
                  </a:txBody>
                  <a:tcPr marL="18000" marR="18000" marT="18000" marB="1800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latin typeface="Meiryo UI" panose="020B0604030504040204" pitchFamily="50" charset="-128"/>
                          <a:ea typeface="Meiryo UI" panose="020B0604030504040204" pitchFamily="50" charset="-128"/>
                        </a:rPr>
                        <a:t>約</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年に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度、夏の北極海の海氷が消失</a:t>
                      </a:r>
                      <a:endParaRPr lang="en-US" altLang="ja-JP"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1883170051"/>
                  </a:ext>
                </a:extLst>
              </a:tr>
              <a:tr h="370840">
                <a:tc>
                  <a:txBody>
                    <a:bodyPr/>
                    <a:lstStyle/>
                    <a:p>
                      <a:r>
                        <a:rPr kumimoji="1" lang="ja-JP" altLang="en-US" dirty="0">
                          <a:latin typeface="Meiryo UI" panose="020B0604030504040204" pitchFamily="50" charset="-128"/>
                          <a:ea typeface="Meiryo UI" panose="020B0604030504040204" pitchFamily="50" charset="-128"/>
                        </a:rPr>
                        <a:t>サンゴ礁の消失 </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さらに</a:t>
                      </a:r>
                      <a:r>
                        <a:rPr kumimoji="1" lang="en-US" altLang="ja-JP" dirty="0">
                          <a:latin typeface="Meiryo UI" panose="020B0604030504040204" pitchFamily="50" charset="-128"/>
                          <a:ea typeface="Meiryo UI" panose="020B0604030504040204" pitchFamily="50" charset="-128"/>
                        </a:rPr>
                        <a:t>70〜90%</a:t>
                      </a:r>
                      <a:r>
                        <a:rPr kumimoji="1" lang="ja-JP" altLang="en-US" dirty="0">
                          <a:latin typeface="Meiryo UI" panose="020B0604030504040204" pitchFamily="50" charset="-128"/>
                          <a:ea typeface="Meiryo UI" panose="020B0604030504040204" pitchFamily="50" charset="-128"/>
                        </a:rPr>
                        <a:t>が減少</a:t>
                      </a:r>
                    </a:p>
                  </a:txBody>
                  <a:tcPr marL="18000" marR="18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99%</a:t>
                      </a:r>
                      <a:r>
                        <a:rPr kumimoji="1" lang="ja-JP" altLang="en-US" dirty="0">
                          <a:latin typeface="Meiryo UI" panose="020B0604030504040204" pitchFamily="50" charset="-128"/>
                          <a:ea typeface="Meiryo UI" panose="020B0604030504040204" pitchFamily="50" charset="-128"/>
                        </a:rPr>
                        <a:t>以上が消失</a:t>
                      </a:r>
                    </a:p>
                  </a:txBody>
                  <a:tcPr marL="18000" marR="18000" marT="18000" marB="18000"/>
                </a:tc>
                <a:extLst>
                  <a:ext uri="{0D108BD9-81ED-4DB2-BD59-A6C34878D82A}">
                    <a16:rowId xmlns:a16="http://schemas.microsoft.com/office/drawing/2014/main" val="4155632440"/>
                  </a:ext>
                </a:extLst>
              </a:tr>
              <a:tr h="370840">
                <a:tc>
                  <a:txBody>
                    <a:bodyPr/>
                    <a:lstStyle/>
                    <a:p>
                      <a:r>
                        <a:rPr kumimoji="1" lang="ja-JP" altLang="en-US" dirty="0">
                          <a:latin typeface="Meiryo UI" panose="020B0604030504040204" pitchFamily="50" charset="-128"/>
                          <a:ea typeface="Meiryo UI" panose="020B0604030504040204" pitchFamily="50" charset="-128"/>
                        </a:rPr>
                        <a:t>漁獲量の損失</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世界全体の年間漁獲量が約</a:t>
                      </a:r>
                      <a:r>
                        <a:rPr kumimoji="1" lang="en-US" altLang="ja-JP" dirty="0">
                          <a:latin typeface="Meiryo UI" panose="020B0604030504040204" pitchFamily="50" charset="-128"/>
                          <a:ea typeface="Meiryo UI" panose="020B0604030504040204" pitchFamily="50" charset="-128"/>
                        </a:rPr>
                        <a:t>150</a:t>
                      </a:r>
                      <a:r>
                        <a:rPr kumimoji="1" lang="ja-JP" altLang="en-US" dirty="0">
                          <a:latin typeface="Meiryo UI" panose="020B0604030504040204" pitchFamily="50" charset="-128"/>
                          <a:ea typeface="Meiryo UI" panose="020B0604030504040204" pitchFamily="50" charset="-128"/>
                        </a:rPr>
                        <a:t>万トン損失</a:t>
                      </a:r>
                    </a:p>
                  </a:txBody>
                  <a:tcPr marL="18000" marR="18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世界全体の年間漁獲量が約</a:t>
                      </a:r>
                      <a:r>
                        <a:rPr kumimoji="1" lang="en-US" altLang="ja-JP" dirty="0">
                          <a:latin typeface="Meiryo UI" panose="020B0604030504040204" pitchFamily="50" charset="-128"/>
                          <a:ea typeface="Meiryo UI" panose="020B0604030504040204" pitchFamily="50" charset="-128"/>
                        </a:rPr>
                        <a:t>300</a:t>
                      </a:r>
                      <a:r>
                        <a:rPr kumimoji="1" lang="ja-JP" altLang="en-US" dirty="0">
                          <a:latin typeface="Meiryo UI" panose="020B0604030504040204" pitchFamily="50" charset="-128"/>
                          <a:ea typeface="Meiryo UI" panose="020B0604030504040204" pitchFamily="50" charset="-128"/>
                        </a:rPr>
                        <a:t>万トン損失</a:t>
                      </a:r>
                    </a:p>
                  </a:txBody>
                  <a:tcPr marL="18000" marR="18000" marT="18000" marB="18000"/>
                </a:tc>
                <a:extLst>
                  <a:ext uri="{0D108BD9-81ED-4DB2-BD59-A6C34878D82A}">
                    <a16:rowId xmlns:a16="http://schemas.microsoft.com/office/drawing/2014/main" val="2446620037"/>
                  </a:ext>
                </a:extLst>
              </a:tr>
            </a:tbl>
          </a:graphicData>
        </a:graphic>
      </p:graphicFrame>
    </p:spTree>
    <p:extLst>
      <p:ext uri="{BB962C8B-B14F-4D97-AF65-F5344CB8AC3E}">
        <p14:creationId xmlns:p14="http://schemas.microsoft.com/office/powerpoint/2010/main" val="119519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政府・企業ともに</a:t>
            </a:r>
            <a:r>
              <a:rPr kumimoji="1" lang="en-US" altLang="ja-JP" sz="2800" dirty="0">
                <a:latin typeface="Meiryo UI" panose="020B0604030504040204" pitchFamily="50" charset="-128"/>
                <a:ea typeface="Meiryo UI" panose="020B0604030504040204" pitchFamily="50" charset="-128"/>
              </a:rPr>
              <a:t>1.5℃</a:t>
            </a:r>
            <a:r>
              <a:rPr kumimoji="1" lang="ja-JP" altLang="en-US" sz="2800" dirty="0">
                <a:latin typeface="Meiryo UI" panose="020B0604030504040204" pitchFamily="50" charset="-128"/>
                <a:ea typeface="Meiryo UI" panose="020B0604030504040204" pitchFamily="50" charset="-128"/>
              </a:rPr>
              <a:t>目標</a:t>
            </a:r>
            <a:r>
              <a:rPr kumimoji="1" lang="en-US" altLang="ja-JP" sz="2800" dirty="0">
                <a:latin typeface="Meiryo UI" panose="020B0604030504040204" pitchFamily="50" charset="-128"/>
                <a:ea typeface="Meiryo UI" panose="020B0604030504040204" pitchFamily="50" charset="-128"/>
              </a:rPr>
              <a:t>(2050</a:t>
            </a:r>
            <a:r>
              <a:rPr kumimoji="1" lang="ja-JP" altLang="en-US" sz="2800" dirty="0">
                <a:latin typeface="Meiryo UI" panose="020B0604030504040204" pitchFamily="50" charset="-128"/>
                <a:ea typeface="Meiryo UI" panose="020B0604030504040204" pitchFamily="50" charset="-128"/>
              </a:rPr>
              <a:t>年カーボンニュートラル</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を表明</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39553"/>
            <a:ext cx="11771846" cy="830997"/>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このような背景から、各国政府も</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目標</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年カーボンニュートラル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を表明しています。</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日本も</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月に</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年カーボンニュートラルを表明しました。</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さらに</a:t>
            </a:r>
            <a:r>
              <a:rPr lang="en-US" altLang="ja-JP" dirty="0">
                <a:latin typeface="Meiryo UI" panose="020B0604030504040204" pitchFamily="50" charset="-128"/>
                <a:ea typeface="Meiryo UI" panose="020B0604030504040204" pitchFamily="50" charset="-128"/>
                <a:hlinkClick r:id="rId3"/>
              </a:rPr>
              <a:t>2030</a:t>
            </a:r>
            <a:r>
              <a:rPr lang="ja-JP" altLang="en-US" dirty="0">
                <a:latin typeface="Meiryo UI" panose="020B0604030504040204" pitchFamily="50" charset="-128"/>
                <a:ea typeface="Meiryo UI" panose="020B0604030504040204" pitchFamily="50" charset="-128"/>
                <a:hlinkClick r:id="rId3"/>
              </a:rPr>
              <a:t>年に</a:t>
            </a:r>
            <a:r>
              <a:rPr lang="en-US" altLang="ja-JP" dirty="0">
                <a:latin typeface="Meiryo UI" panose="020B0604030504040204" pitchFamily="50" charset="-128"/>
                <a:ea typeface="Meiryo UI" panose="020B0604030504040204" pitchFamily="50" charset="-128"/>
                <a:hlinkClick r:id="rId3"/>
              </a:rPr>
              <a:t>2013</a:t>
            </a:r>
            <a:r>
              <a:rPr lang="ja-JP" altLang="en-US" dirty="0">
                <a:latin typeface="Meiryo UI" panose="020B0604030504040204" pitchFamily="50" charset="-128"/>
                <a:ea typeface="Meiryo UI" panose="020B0604030504040204" pitchFamily="50" charset="-128"/>
                <a:hlinkClick r:id="rId3"/>
              </a:rPr>
              <a:t>年比で</a:t>
            </a:r>
            <a:r>
              <a:rPr lang="en-US" altLang="ja-JP" dirty="0">
                <a:latin typeface="Meiryo UI" panose="020B0604030504040204" pitchFamily="50" charset="-128"/>
                <a:ea typeface="Meiryo UI" panose="020B0604030504040204" pitchFamily="50" charset="-128"/>
                <a:hlinkClick r:id="rId3"/>
              </a:rPr>
              <a:t>46%</a:t>
            </a:r>
            <a:r>
              <a:rPr lang="ja-JP" altLang="en-US" dirty="0">
                <a:latin typeface="Meiryo UI" panose="020B0604030504040204" pitchFamily="50" charset="-128"/>
                <a:ea typeface="Meiryo UI" panose="020B0604030504040204" pitchFamily="50" charset="-128"/>
                <a:hlinkClick r:id="rId3"/>
              </a:rPr>
              <a:t>削減目標</a:t>
            </a:r>
            <a:r>
              <a:rPr lang="ja-JP" altLang="en-US" dirty="0">
                <a:latin typeface="Meiryo UI" panose="020B0604030504040204" pitchFamily="50" charset="-128"/>
                <a:ea typeface="Meiryo UI" panose="020B0604030504040204" pitchFamily="50" charset="-128"/>
              </a:rPr>
              <a:t>としています</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日</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地球温暖化対策推進本部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C4AB088D-E310-434F-87A7-BC90920B1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631" y="1664227"/>
            <a:ext cx="7060275" cy="476941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1252C09-3FD5-484D-A3BB-61A42A533BAD}"/>
              </a:ext>
            </a:extLst>
          </p:cNvPr>
          <p:cNvSpPr txBox="1"/>
          <p:nvPr/>
        </p:nvSpPr>
        <p:spPr>
          <a:xfrm>
            <a:off x="1911447" y="6449098"/>
            <a:ext cx="8321189" cy="387798"/>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「カーボンニュートラル」って何ですか？（後編）</a:t>
            </a:r>
            <a:r>
              <a:rPr lang="ja-JP" altLang="en-US" sz="1400" b="0" i="0" dirty="0">
                <a:solidFill>
                  <a:srgbClr val="000000"/>
                </a:solidFill>
                <a:effectLst/>
                <a:latin typeface="Meiryo" panose="020B0604030504040204" pitchFamily="50" charset="-128"/>
                <a:ea typeface="Meiryo" panose="020B0604030504040204" pitchFamily="50" charset="-128"/>
              </a:rPr>
              <a:t>～なぜ日本は実現を目指しているの？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資源エネルギー庁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5"/>
              </a:rPr>
              <a:t>https://www.enecho.meti.go.jp/about/special/johoteikyo/carbon_neutral_02.html</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89254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政府・企業ともに</a:t>
            </a:r>
            <a:r>
              <a:rPr kumimoji="1" lang="en-US" altLang="ja-JP" sz="2800" dirty="0">
                <a:latin typeface="Meiryo UI" panose="020B0604030504040204" pitchFamily="50" charset="-128"/>
                <a:ea typeface="Meiryo UI" panose="020B0604030504040204" pitchFamily="50" charset="-128"/>
              </a:rPr>
              <a:t>1.5℃</a:t>
            </a:r>
            <a:r>
              <a:rPr kumimoji="1" lang="ja-JP" altLang="en-US" sz="2800" dirty="0">
                <a:latin typeface="Meiryo UI" panose="020B0604030504040204" pitchFamily="50" charset="-128"/>
                <a:ea typeface="Meiryo UI" panose="020B0604030504040204" pitchFamily="50" charset="-128"/>
              </a:rPr>
              <a:t>目標</a:t>
            </a:r>
            <a:r>
              <a:rPr kumimoji="1" lang="en-US" altLang="ja-JP" sz="2800" dirty="0">
                <a:latin typeface="Meiryo UI" panose="020B0604030504040204" pitchFamily="50" charset="-128"/>
                <a:ea typeface="Meiryo UI" panose="020B0604030504040204" pitchFamily="50" charset="-128"/>
              </a:rPr>
              <a:t>(2050</a:t>
            </a:r>
            <a:r>
              <a:rPr kumimoji="1" lang="ja-JP" altLang="en-US" sz="2800" dirty="0">
                <a:latin typeface="Meiryo UI" panose="020B0604030504040204" pitchFamily="50" charset="-128"/>
                <a:ea typeface="Meiryo UI" panose="020B0604030504040204" pitchFamily="50" charset="-128"/>
              </a:rPr>
              <a:t>年カーボンニュートラル</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を表明</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39553"/>
            <a:ext cx="11771846"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企業も</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年カーボンニュートラルを次々と宣言し始めています。</a:t>
            </a:r>
            <a:endParaRPr lang="en-US" altLang="ja-JP"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FD9D36B-F50C-4D6F-B4A5-70B1241969A9}"/>
              </a:ext>
            </a:extLst>
          </p:cNvPr>
          <p:cNvSpPr txBox="1"/>
          <p:nvPr/>
        </p:nvSpPr>
        <p:spPr>
          <a:xfrm>
            <a:off x="1019753" y="6304002"/>
            <a:ext cx="7892353"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回世界全体でのカーボンニュートラル実現のための経済的手法等のあり方に関する研究会</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資料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事務局説明資料（成長に資するカーボンプライシングについて②～クレジット取引等～</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より引用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https://www.meti.go.jp/shingikai/energy_environment/carbon_neutral_jitsugen/pdf/003_04_00.pdf</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EC00FC60-DCAB-4FF5-A6F6-98F4F8BCB9C3}"/>
              </a:ext>
            </a:extLst>
          </p:cNvPr>
          <p:cNvPicPr>
            <a:picLocks noChangeAspect="1"/>
          </p:cNvPicPr>
          <p:nvPr/>
        </p:nvPicPr>
        <p:blipFill>
          <a:blip r:embed="rId4"/>
          <a:stretch>
            <a:fillRect/>
          </a:stretch>
        </p:blipFill>
        <p:spPr>
          <a:xfrm>
            <a:off x="1781597" y="1058592"/>
            <a:ext cx="7456996" cy="5147499"/>
          </a:xfrm>
          <a:prstGeom prst="rect">
            <a:avLst/>
          </a:prstGeom>
        </p:spPr>
      </p:pic>
    </p:spTree>
    <p:extLst>
      <p:ext uri="{BB962C8B-B14F-4D97-AF65-F5344CB8AC3E}">
        <p14:creationId xmlns:p14="http://schemas.microsoft.com/office/powerpoint/2010/main" val="207418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政府・企業ともに</a:t>
            </a:r>
            <a:r>
              <a:rPr kumimoji="1" lang="en-US" altLang="ja-JP" sz="2800" dirty="0">
                <a:latin typeface="Meiryo UI" panose="020B0604030504040204" pitchFamily="50" charset="-128"/>
                <a:ea typeface="Meiryo UI" panose="020B0604030504040204" pitchFamily="50" charset="-128"/>
              </a:rPr>
              <a:t>1.5℃</a:t>
            </a:r>
            <a:r>
              <a:rPr kumimoji="1" lang="ja-JP" altLang="en-US" sz="2800" dirty="0">
                <a:latin typeface="Meiryo UI" panose="020B0604030504040204" pitchFamily="50" charset="-128"/>
                <a:ea typeface="Meiryo UI" panose="020B0604030504040204" pitchFamily="50" charset="-128"/>
              </a:rPr>
              <a:t>目標</a:t>
            </a:r>
            <a:r>
              <a:rPr kumimoji="1" lang="en-US" altLang="ja-JP" sz="2800" dirty="0">
                <a:latin typeface="Meiryo UI" panose="020B0604030504040204" pitchFamily="50" charset="-128"/>
                <a:ea typeface="Meiryo UI" panose="020B0604030504040204" pitchFamily="50" charset="-128"/>
              </a:rPr>
              <a:t>(2050</a:t>
            </a:r>
            <a:r>
              <a:rPr kumimoji="1" lang="ja-JP" altLang="en-US" sz="2800" dirty="0">
                <a:latin typeface="Meiryo UI" panose="020B0604030504040204" pitchFamily="50" charset="-128"/>
                <a:ea typeface="Meiryo UI" panose="020B0604030504040204" pitchFamily="50" charset="-128"/>
              </a:rPr>
              <a:t>年カーボンニュートラル</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を表明</a:t>
            </a:r>
          </a:p>
        </p:txBody>
      </p:sp>
      <p:sp>
        <p:nvSpPr>
          <p:cNvPr id="9" name="テキスト ボックス 8">
            <a:extLst>
              <a:ext uri="{FF2B5EF4-FFF2-40B4-BE49-F238E27FC236}">
                <a16:creationId xmlns:a16="http://schemas.microsoft.com/office/drawing/2014/main" id="{EB001AC9-E985-48DD-8C72-752ED60EF2BF}"/>
              </a:ext>
            </a:extLst>
          </p:cNvPr>
          <p:cNvSpPr txBox="1"/>
          <p:nvPr/>
        </p:nvSpPr>
        <p:spPr>
          <a:xfrm>
            <a:off x="1056000" y="1036804"/>
            <a:ext cx="4455708"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野心的な</a:t>
            </a:r>
            <a:r>
              <a:rPr lang="en-US" altLang="ja-JP" b="1" dirty="0">
                <a:latin typeface="Meiryo UI" panose="020B0604030504040204" pitchFamily="50" charset="-128"/>
                <a:ea typeface="Meiryo UI" panose="020B0604030504040204" pitchFamily="50" charset="-128"/>
              </a:rPr>
              <a:t>2030</a:t>
            </a:r>
            <a:r>
              <a:rPr lang="ja-JP" altLang="en-US" b="1" dirty="0">
                <a:latin typeface="Meiryo UI" panose="020B0604030504040204" pitchFamily="50" charset="-128"/>
                <a:ea typeface="Meiryo UI" panose="020B0604030504040204" pitchFamily="50" charset="-128"/>
              </a:rPr>
              <a:t>年目標を掲げる企業の例</a:t>
            </a:r>
            <a:endParaRPr lang="en-US" altLang="ja-JP"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7887DEB-AA9C-48CA-9BFE-22CD333AED5F}"/>
              </a:ext>
            </a:extLst>
          </p:cNvPr>
          <p:cNvSpPr txBox="1"/>
          <p:nvPr/>
        </p:nvSpPr>
        <p:spPr>
          <a:xfrm>
            <a:off x="588829" y="5887932"/>
            <a:ext cx="663002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気候変動対策推進のための有識者会議</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第１回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8 </a:t>
            </a:r>
            <a:r>
              <a:rPr kumimoji="1" lang="zh-TW"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高村委員説明資料</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より引用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https://www.cas.go.jp/jp/seisaku/kikouhendoutaisaku/dai1/siryou8.pdf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graphicFrame>
        <p:nvGraphicFramePr>
          <p:cNvPr id="14" name="表 14">
            <a:extLst>
              <a:ext uri="{FF2B5EF4-FFF2-40B4-BE49-F238E27FC236}">
                <a16:creationId xmlns:a16="http://schemas.microsoft.com/office/drawing/2014/main" id="{4C7A62BF-33DF-4F7D-AE62-FA77B6BF9F1E}"/>
              </a:ext>
            </a:extLst>
          </p:cNvPr>
          <p:cNvGraphicFramePr>
            <a:graphicFrameLocks noGrp="1"/>
          </p:cNvGraphicFramePr>
          <p:nvPr>
            <p:extLst>
              <p:ext uri="{D42A27DB-BD31-4B8C-83A1-F6EECF244321}">
                <p14:modId xmlns:p14="http://schemas.microsoft.com/office/powerpoint/2010/main" val="3852173613"/>
              </p:ext>
            </p:extLst>
          </p:nvPr>
        </p:nvGraphicFramePr>
        <p:xfrm>
          <a:off x="1056000" y="1323223"/>
          <a:ext cx="10080000" cy="457728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625278194"/>
                    </a:ext>
                  </a:extLst>
                </a:gridCol>
                <a:gridCol w="2880000">
                  <a:extLst>
                    <a:ext uri="{9D8B030D-6E8A-4147-A177-3AD203B41FA5}">
                      <a16:colId xmlns:a16="http://schemas.microsoft.com/office/drawing/2014/main" val="985042187"/>
                    </a:ext>
                  </a:extLst>
                </a:gridCol>
                <a:gridCol w="2160000">
                  <a:extLst>
                    <a:ext uri="{9D8B030D-6E8A-4147-A177-3AD203B41FA5}">
                      <a16:colId xmlns:a16="http://schemas.microsoft.com/office/drawing/2014/main" val="3289269736"/>
                    </a:ext>
                  </a:extLst>
                </a:gridCol>
                <a:gridCol w="2880000">
                  <a:extLst>
                    <a:ext uri="{9D8B030D-6E8A-4147-A177-3AD203B41FA5}">
                      <a16:colId xmlns:a16="http://schemas.microsoft.com/office/drawing/2014/main" val="3067401607"/>
                    </a:ext>
                  </a:extLst>
                </a:gridCol>
              </a:tblGrid>
              <a:tr h="255420">
                <a:tc>
                  <a:txBody>
                    <a:bodyPr/>
                    <a:lstStyle/>
                    <a:p>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年目標</a:t>
                      </a:r>
                    </a:p>
                  </a:txBody>
                  <a:tcPr marL="18000" marR="18000" marT="18000" marB="18000"/>
                </a:tc>
                <a:tc>
                  <a:txBody>
                    <a:bodyPr/>
                    <a:lstStyle/>
                    <a:p>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年目標</a:t>
                      </a:r>
                    </a:p>
                  </a:txBody>
                  <a:tcPr marL="18000" marR="18000" marT="18000" marB="18000"/>
                </a:tc>
                <a:extLst>
                  <a:ext uri="{0D108BD9-81ED-4DB2-BD59-A6C34878D82A}">
                    <a16:rowId xmlns:a16="http://schemas.microsoft.com/office/drawing/2014/main" val="3897249651"/>
                  </a:ext>
                </a:extLst>
              </a:tr>
              <a:tr h="255420">
                <a:tc>
                  <a:txBody>
                    <a:bodyPr/>
                    <a:lstStyle/>
                    <a:p>
                      <a:r>
                        <a:rPr kumimoji="1" lang="ja-JP" altLang="en-US" sz="1600" dirty="0">
                          <a:latin typeface="Meiryo UI" panose="020B0604030504040204" pitchFamily="50" charset="-128"/>
                          <a:ea typeface="Meiryo UI" panose="020B0604030504040204" pitchFamily="50" charset="-128"/>
                        </a:rPr>
                        <a:t>コニカミノルタ</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2005</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60%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リコー</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63%</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3489061833"/>
                  </a:ext>
                </a:extLst>
              </a:tr>
              <a:tr h="255420">
                <a:tc>
                  <a:txBody>
                    <a:bodyPr/>
                    <a:lstStyle/>
                    <a:p>
                      <a:r>
                        <a:rPr kumimoji="1" lang="ja-JP" altLang="en-US" sz="1600" dirty="0">
                          <a:latin typeface="Meiryo UI" panose="020B0604030504040204" pitchFamily="50" charset="-128"/>
                          <a:ea typeface="Meiryo UI" panose="020B0604030504040204" pitchFamily="50" charset="-128"/>
                        </a:rPr>
                        <a:t>富士フイルム</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2013</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45%</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コマニー</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1087972846"/>
                  </a:ext>
                </a:extLst>
              </a:tr>
              <a:tr h="255420">
                <a:tc>
                  <a:txBody>
                    <a:bodyPr/>
                    <a:lstStyle/>
                    <a:p>
                      <a:r>
                        <a:rPr kumimoji="1" lang="ja-JP" altLang="en-US" sz="1600" dirty="0">
                          <a:latin typeface="Meiryo UI" panose="020B0604030504040204" pitchFamily="50" charset="-128"/>
                          <a:ea typeface="Meiryo UI" panose="020B0604030504040204" pitchFamily="50" charset="-128"/>
                        </a:rPr>
                        <a:t>積水ハウス</a:t>
                      </a:r>
                    </a:p>
                  </a:txBody>
                  <a:tcPr marL="18000" marR="18000" marT="18000" marB="1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2013</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味の素</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2995463650"/>
                  </a:ext>
                </a:extLst>
              </a:tr>
              <a:tr h="477981">
                <a:tc>
                  <a:txBody>
                    <a:bodyPr/>
                    <a:lstStyle/>
                    <a:p>
                      <a:r>
                        <a:rPr kumimoji="1" lang="ja-JP" altLang="en-US" sz="1600" dirty="0">
                          <a:solidFill>
                            <a:srgbClr val="FF0000"/>
                          </a:solidFill>
                          <a:latin typeface="Meiryo UI" panose="020B0604030504040204" pitchFamily="50" charset="-128"/>
                          <a:ea typeface="Meiryo UI" panose="020B0604030504040204" pitchFamily="50" charset="-128"/>
                        </a:rPr>
                        <a:t>アスクル</a:t>
                      </a:r>
                    </a:p>
                  </a:txBody>
                  <a:tcPr marL="18000" marR="18000" marT="18000" marB="18000"/>
                </a:tc>
                <a:tc>
                  <a:txBody>
                    <a:bodyPr/>
                    <a:lstStyle/>
                    <a:p>
                      <a:r>
                        <a:rPr kumimoji="1" lang="en-US" altLang="ja-JP" sz="1600" dirty="0">
                          <a:solidFill>
                            <a:srgbClr val="FF0000"/>
                          </a:solidFill>
                          <a:latin typeface="Meiryo UI" panose="020B0604030504040204" pitchFamily="50" charset="-128"/>
                          <a:ea typeface="Meiryo UI" panose="020B0604030504040204" pitchFamily="50" charset="-128"/>
                        </a:rPr>
                        <a:t>2030</a:t>
                      </a:r>
                      <a:r>
                        <a:rPr kumimoji="1" lang="ja-JP" altLang="en-US" sz="1600" dirty="0">
                          <a:solidFill>
                            <a:srgbClr val="FF0000"/>
                          </a:solidFill>
                          <a:latin typeface="Meiryo UI" panose="020B0604030504040204" pitchFamily="50" charset="-128"/>
                          <a:ea typeface="Meiryo UI" panose="020B0604030504040204" pitchFamily="50" charset="-128"/>
                        </a:rPr>
                        <a:t>年カーボンニュートラル</a:t>
                      </a:r>
                      <a:br>
                        <a:rPr kumimoji="1" lang="en-US" altLang="ja-JP" sz="1600" dirty="0">
                          <a:solidFill>
                            <a:srgbClr val="FF0000"/>
                          </a:solidFill>
                          <a:latin typeface="Meiryo UI" panose="020B0604030504040204" pitchFamily="50" charset="-128"/>
                          <a:ea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rPr>
                        <a:t>(100%</a:t>
                      </a:r>
                      <a:r>
                        <a:rPr kumimoji="1" lang="ja-JP" altLang="en-US" sz="1600" dirty="0">
                          <a:solidFill>
                            <a:srgbClr val="FF0000"/>
                          </a:solidFill>
                          <a:latin typeface="Meiryo UI" panose="020B0604030504040204" pitchFamily="50" charset="-128"/>
                          <a:ea typeface="Meiryo UI" panose="020B0604030504040204" pitchFamily="50" charset="-128"/>
                        </a:rPr>
                        <a:t>削減</a:t>
                      </a:r>
                      <a:r>
                        <a:rPr kumimoji="1" lang="en-US" altLang="ja-JP" sz="1600" dirty="0">
                          <a:solidFill>
                            <a:srgbClr val="FF0000"/>
                          </a:solidFill>
                          <a:latin typeface="Meiryo UI" panose="020B0604030504040204" pitchFamily="50" charset="-128"/>
                          <a:ea typeface="Meiryo UI" panose="020B0604030504040204" pitchFamily="50" charset="-128"/>
                        </a:rPr>
                        <a:t>)</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ウエイストボックス</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62696890"/>
                  </a:ext>
                </a:extLst>
              </a:tr>
              <a:tr h="255420">
                <a:tc>
                  <a:txBody>
                    <a:bodyPr/>
                    <a:lstStyle/>
                    <a:p>
                      <a:r>
                        <a:rPr kumimoji="1" lang="ja-JP" altLang="en-US" sz="1600" dirty="0">
                          <a:latin typeface="Meiryo UI" panose="020B0604030504040204" pitchFamily="50" charset="-128"/>
                          <a:ea typeface="Meiryo UI" panose="020B0604030504040204" pitchFamily="50" charset="-128"/>
                        </a:rPr>
                        <a:t>野村総研</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2013</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72%</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NTT</a:t>
                      </a:r>
                      <a:r>
                        <a:rPr kumimoji="1" lang="ja-JP" altLang="en-US" sz="1600" dirty="0">
                          <a:latin typeface="Meiryo UI" panose="020B0604030504040204" pitchFamily="50" charset="-128"/>
                          <a:ea typeface="Meiryo UI" panose="020B0604030504040204" pitchFamily="50" charset="-128"/>
                        </a:rPr>
                        <a:t>データ</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2016</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60%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4019334499"/>
                  </a:ext>
                </a:extLst>
              </a:tr>
              <a:tr h="477981">
                <a:tc>
                  <a:txBody>
                    <a:bodyPr/>
                    <a:lstStyle/>
                    <a:p>
                      <a:r>
                        <a:rPr kumimoji="1" lang="ja-JP" altLang="en-US" sz="1600" dirty="0">
                          <a:latin typeface="Meiryo UI" panose="020B0604030504040204" pitchFamily="50" charset="-128"/>
                          <a:ea typeface="Meiryo UI" panose="020B0604030504040204" pitchFamily="50" charset="-128"/>
                        </a:rPr>
                        <a:t>アサヒグループ</a:t>
                      </a:r>
                      <a:r>
                        <a:rPr kumimoji="1" lang="en-US" altLang="ja-JP" sz="1600" dirty="0">
                          <a:latin typeface="Meiryo UI" panose="020B0604030504040204" pitchFamily="50" charset="-128"/>
                          <a:ea typeface="Meiryo UI" panose="020B0604030504040204" pitchFamily="50" charset="-128"/>
                        </a:rPr>
                        <a:t>HD</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2019</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solidFill>
                            <a:srgbClr val="FF0000"/>
                          </a:solidFill>
                          <a:latin typeface="Meiryo UI" panose="020B0604030504040204" pitchFamily="50" charset="-128"/>
                          <a:ea typeface="Meiryo UI" panose="020B0604030504040204" pitchFamily="50" charset="-128"/>
                        </a:rPr>
                        <a:t>日立</a:t>
                      </a:r>
                    </a:p>
                  </a:txBody>
                  <a:tcPr marL="18000" marR="18000" marT="18000" marB="18000"/>
                </a:tc>
                <a:tc>
                  <a:txBody>
                    <a:bodyPr/>
                    <a:lstStyle/>
                    <a:p>
                      <a:r>
                        <a:rPr kumimoji="1" lang="en-US" altLang="ja-JP" sz="1600" dirty="0">
                          <a:solidFill>
                            <a:srgbClr val="FF0000"/>
                          </a:solidFill>
                          <a:latin typeface="Meiryo UI" panose="020B0604030504040204" pitchFamily="50" charset="-128"/>
                          <a:ea typeface="Meiryo UI" panose="020B0604030504040204" pitchFamily="50" charset="-128"/>
                        </a:rPr>
                        <a:t>2030</a:t>
                      </a:r>
                      <a:r>
                        <a:rPr kumimoji="1" lang="ja-JP" altLang="en-US" sz="1600" dirty="0">
                          <a:solidFill>
                            <a:srgbClr val="FF0000"/>
                          </a:solidFill>
                          <a:latin typeface="Meiryo UI" panose="020B0604030504040204" pitchFamily="50" charset="-128"/>
                          <a:ea typeface="Meiryo UI" panose="020B0604030504040204" pitchFamily="50" charset="-128"/>
                        </a:rPr>
                        <a:t>年カーボンニュートラル</a:t>
                      </a:r>
                      <a:br>
                        <a:rPr kumimoji="1" lang="en-US" altLang="ja-JP" sz="1600" dirty="0">
                          <a:solidFill>
                            <a:srgbClr val="FF0000"/>
                          </a:solidFill>
                          <a:latin typeface="Meiryo UI" panose="020B0604030504040204" pitchFamily="50" charset="-128"/>
                          <a:ea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rPr>
                        <a:t>(100%</a:t>
                      </a:r>
                      <a:r>
                        <a:rPr kumimoji="1" lang="ja-JP" altLang="en-US" sz="1600" dirty="0">
                          <a:solidFill>
                            <a:srgbClr val="FF0000"/>
                          </a:solidFill>
                          <a:latin typeface="Meiryo UI" panose="020B0604030504040204" pitchFamily="50" charset="-128"/>
                          <a:ea typeface="Meiryo UI" panose="020B0604030504040204" pitchFamily="50" charset="-128"/>
                        </a:rPr>
                        <a:t>削減</a:t>
                      </a:r>
                      <a:r>
                        <a:rPr kumimoji="1" lang="en-US" altLang="ja-JP" sz="1600" dirty="0">
                          <a:solidFill>
                            <a:srgbClr val="FF0000"/>
                          </a:solidFill>
                          <a:latin typeface="Meiryo UI" panose="020B0604030504040204" pitchFamily="50" charset="-128"/>
                          <a:ea typeface="Meiryo UI" panose="020B0604030504040204" pitchFamily="50" charset="-128"/>
                        </a:rPr>
                        <a:t>)</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069425345"/>
                  </a:ext>
                </a:extLst>
              </a:tr>
              <a:tr h="255420">
                <a:tc>
                  <a:txBody>
                    <a:bodyPr/>
                    <a:lstStyle/>
                    <a:p>
                      <a:r>
                        <a:rPr kumimoji="1" lang="ja-JP" altLang="en-US" sz="1600" dirty="0">
                          <a:latin typeface="Meiryo UI" panose="020B0604030504040204" pitchFamily="50" charset="-128"/>
                          <a:ea typeface="Meiryo UI" panose="020B0604030504040204" pitchFamily="50" charset="-128"/>
                        </a:rPr>
                        <a:t>日立建機</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2010</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45%</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キリン</a:t>
                      </a:r>
                      <a:r>
                        <a:rPr kumimoji="1" lang="en-US" altLang="ja-JP" sz="1600" dirty="0">
                          <a:latin typeface="Meiryo UI" panose="020B0604030504040204" pitchFamily="50" charset="-128"/>
                          <a:ea typeface="Meiryo UI" panose="020B0604030504040204" pitchFamily="50" charset="-128"/>
                        </a:rPr>
                        <a:t>HD</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2019</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109478992"/>
                  </a:ext>
                </a:extLst>
              </a:tr>
              <a:tr h="255420">
                <a:tc>
                  <a:txBody>
                    <a:bodyPr/>
                    <a:lstStyle/>
                    <a:p>
                      <a:r>
                        <a:rPr kumimoji="1" lang="ja-JP" altLang="en-US" sz="1600" dirty="0">
                          <a:latin typeface="Meiryo UI" panose="020B0604030504040204" pitchFamily="50" charset="-128"/>
                          <a:ea typeface="Meiryo UI" panose="020B0604030504040204" pitchFamily="50" charset="-128"/>
                        </a:rPr>
                        <a:t>小野薬品工業</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2017</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55%</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YKK AP</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2013</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endParaRPr kumimoji="1" lang="en-US" altLang="ja-JP"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922854404"/>
                  </a:ext>
                </a:extLst>
              </a:tr>
              <a:tr h="255420">
                <a:tc>
                  <a:txBody>
                    <a:bodyPr/>
                    <a:lstStyle/>
                    <a:p>
                      <a:r>
                        <a:rPr kumimoji="1" lang="ja-JP" altLang="en-US" sz="1600" dirty="0">
                          <a:latin typeface="Meiryo UI" panose="020B0604030504040204" pitchFamily="50" charset="-128"/>
                          <a:ea typeface="Meiryo UI" panose="020B0604030504040204" pitchFamily="50" charset="-128"/>
                        </a:rPr>
                        <a:t>丸井グループ</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2016</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80%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NTT</a:t>
                      </a:r>
                      <a:r>
                        <a:rPr kumimoji="1" lang="ja-JP" altLang="en-US" sz="1600" dirty="0">
                          <a:latin typeface="Meiryo UI" panose="020B0604030504040204" pitchFamily="50" charset="-128"/>
                          <a:ea typeface="Meiryo UI" panose="020B0604030504040204" pitchFamily="50" charset="-128"/>
                        </a:rPr>
                        <a:t>ドコモ</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3595622285"/>
                  </a:ext>
                </a:extLst>
              </a:tr>
              <a:tr h="477981">
                <a:tc>
                  <a:txBody>
                    <a:bodyPr/>
                    <a:lstStyle/>
                    <a:p>
                      <a:r>
                        <a:rPr kumimoji="1" lang="en-US" altLang="ja-JP" sz="1600" dirty="0">
                          <a:latin typeface="Meiryo UI" panose="020B0604030504040204" pitchFamily="50" charset="-128"/>
                          <a:ea typeface="Meiryo UI" panose="020B0604030504040204" pitchFamily="50" charset="-128"/>
                        </a:rPr>
                        <a:t>J.</a:t>
                      </a:r>
                      <a:r>
                        <a:rPr kumimoji="1" lang="ja-JP" altLang="en-US" sz="1600" dirty="0">
                          <a:latin typeface="Meiryo UI" panose="020B0604030504040204" pitchFamily="50" charset="-128"/>
                          <a:ea typeface="Meiryo UI" panose="020B0604030504040204" pitchFamily="50" charset="-128"/>
                        </a:rPr>
                        <a:t>フロントリテイリング</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2017</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ソニー</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年目標</a:t>
                      </a:r>
                      <a:r>
                        <a:rPr kumimoji="1" lang="en-US" altLang="ja-JP" sz="1600" dirty="0">
                          <a:latin typeface="Meiryo UI" panose="020B0604030504040204" pitchFamily="50" charset="-128"/>
                          <a:ea typeface="Meiryo UI" panose="020B0604030504040204" pitchFamily="50" charset="-128"/>
                        </a:rPr>
                        <a:t>)</a:t>
                      </a:r>
                    </a:p>
                    <a:p>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72%</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extLst>
                  <a:ext uri="{0D108BD9-81ED-4DB2-BD59-A6C34878D82A}">
                    <a16:rowId xmlns:a16="http://schemas.microsoft.com/office/drawing/2014/main" val="2203046263"/>
                  </a:ext>
                </a:extLst>
              </a:tr>
              <a:tr h="700543">
                <a:tc>
                  <a:txBody>
                    <a:bodyPr/>
                    <a:lstStyle/>
                    <a:p>
                      <a:r>
                        <a:rPr kumimoji="1" lang="ja-JP" altLang="en-US" sz="1600" dirty="0">
                          <a:latin typeface="Meiryo UI" panose="020B0604030504040204" pitchFamily="50" charset="-128"/>
                          <a:ea typeface="Meiryo UI" panose="020B0604030504040204" pitchFamily="50" charset="-128"/>
                        </a:rPr>
                        <a:t>ジェネックス</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2017</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55%</a:t>
                      </a:r>
                      <a:r>
                        <a:rPr kumimoji="1" lang="ja-JP" altLang="en-US" sz="1600" dirty="0">
                          <a:latin typeface="Meiryo UI" panose="020B0604030504040204" pitchFamily="50" charset="-128"/>
                          <a:ea typeface="Meiryo UI" panose="020B0604030504040204" pitchFamily="50" charset="-128"/>
                        </a:rPr>
                        <a:t>削減</a:t>
                      </a: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武田薬品工業</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年目標</a:t>
                      </a:r>
                      <a:r>
                        <a:rPr kumimoji="1" lang="en-US" altLang="ja-JP" sz="1600" dirty="0">
                          <a:latin typeface="Meiryo UI" panose="020B0604030504040204" pitchFamily="50" charset="-128"/>
                          <a:ea typeface="Meiryo UI" panose="020B0604030504040204" pitchFamily="50" charset="-128"/>
                        </a:rPr>
                        <a:t>)</a:t>
                      </a:r>
                    </a:p>
                    <a:p>
                      <a:r>
                        <a:rPr kumimoji="1" lang="en-US" altLang="ja-JP" sz="1600" dirty="0">
                          <a:latin typeface="Meiryo UI" panose="020B0604030504040204" pitchFamily="50" charset="-128"/>
                          <a:ea typeface="Meiryo UI" panose="020B0604030504040204" pitchFamily="50" charset="-128"/>
                        </a:rPr>
                        <a:t>2016</a:t>
                      </a:r>
                      <a:r>
                        <a:rPr kumimoji="1" lang="ja-JP" altLang="en-US" sz="1600" dirty="0">
                          <a:latin typeface="Meiryo UI" panose="020B0604030504040204" pitchFamily="50" charset="-128"/>
                          <a:ea typeface="Meiryo UI" panose="020B0604030504040204" pitchFamily="50" charset="-128"/>
                        </a:rPr>
                        <a:t>年比</a:t>
                      </a:r>
                      <a:r>
                        <a:rPr kumimoji="1" lang="en-US" altLang="ja-JP" sz="1600" dirty="0">
                          <a:latin typeface="Meiryo UI" panose="020B0604030504040204" pitchFamily="50" charset="-128"/>
                          <a:ea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rPr>
                        <a:t>削減</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2040</a:t>
                      </a:r>
                      <a:r>
                        <a:rPr kumimoji="1" lang="ja-JP" altLang="en-US" sz="1600" dirty="0">
                          <a:latin typeface="Meiryo UI" panose="020B0604030504040204" pitchFamily="50" charset="-128"/>
                          <a:ea typeface="Meiryo UI" panose="020B0604030504040204" pitchFamily="50" charset="-128"/>
                        </a:rPr>
                        <a:t>年カーボンニュートラル</a:t>
                      </a:r>
                    </a:p>
                  </a:txBody>
                  <a:tcPr marL="18000" marR="18000" marT="18000" marB="18000"/>
                </a:tc>
                <a:extLst>
                  <a:ext uri="{0D108BD9-81ED-4DB2-BD59-A6C34878D82A}">
                    <a16:rowId xmlns:a16="http://schemas.microsoft.com/office/drawing/2014/main" val="1124057149"/>
                  </a:ext>
                </a:extLst>
              </a:tr>
            </a:tbl>
          </a:graphicData>
        </a:graphic>
      </p:graphicFrame>
      <p:sp>
        <p:nvSpPr>
          <p:cNvPr id="18" name="テキスト ボックス 17">
            <a:extLst>
              <a:ext uri="{FF2B5EF4-FFF2-40B4-BE49-F238E27FC236}">
                <a16:creationId xmlns:a16="http://schemas.microsoft.com/office/drawing/2014/main" id="{16284024-2B96-47A5-842E-9D4070344AE0}"/>
              </a:ext>
            </a:extLst>
          </p:cNvPr>
          <p:cNvSpPr txBox="1"/>
          <p:nvPr/>
        </p:nvSpPr>
        <p:spPr>
          <a:xfrm>
            <a:off x="588829" y="6318819"/>
            <a:ext cx="1091645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以降分については、気候変動対策推進のための有識者会議</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第１回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 </a:t>
            </a:r>
            <a:r>
              <a:rPr kumimoji="1" lang="zh-TW"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高村委員説明資料</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年目標宣言以降続く目標表明」を参照</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https://www.cas.go.jp/jp/seisaku/kikouhendoutaisaku/dai3/siryou5.pdf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20" name="テキスト ボックス 19">
            <a:extLst>
              <a:ext uri="{FF2B5EF4-FFF2-40B4-BE49-F238E27FC236}">
                <a16:creationId xmlns:a16="http://schemas.microsoft.com/office/drawing/2014/main" id="{CECE0F02-A879-4F4C-8C16-CD69EC5D5AE8}"/>
              </a:ext>
            </a:extLst>
          </p:cNvPr>
          <p:cNvSpPr txBox="1"/>
          <p:nvPr/>
        </p:nvSpPr>
        <p:spPr>
          <a:xfrm>
            <a:off x="294968" y="731389"/>
            <a:ext cx="11771846"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企業の中には、野心的な</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年カーボンニュートラル目標を掲げているところもあります。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90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温室効果ガス排出削減に向けた制度整備</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39553"/>
            <a:ext cx="11771846"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そしてこのような状況から、カーボンプライシングやサスティナブル・ファイナンスといった制度面の整備検討も進みつつあります。</a:t>
            </a:r>
            <a:endParaRPr lang="en-US" altLang="ja-JP" dirty="0">
              <a:latin typeface="Meiryo UI" panose="020B0604030504040204" pitchFamily="50" charset="-128"/>
              <a:ea typeface="Meiryo UI" panose="020B0604030504040204" pitchFamily="50" charset="-128"/>
            </a:endParaRPr>
          </a:p>
        </p:txBody>
      </p:sp>
      <p:sp>
        <p:nvSpPr>
          <p:cNvPr id="12" name="矢印: 五方向 11">
            <a:extLst>
              <a:ext uri="{FF2B5EF4-FFF2-40B4-BE49-F238E27FC236}">
                <a16:creationId xmlns:a16="http://schemas.microsoft.com/office/drawing/2014/main" id="{19E873D9-9469-46AC-BB84-C3F3D52A204E}"/>
              </a:ext>
            </a:extLst>
          </p:cNvPr>
          <p:cNvSpPr/>
          <p:nvPr/>
        </p:nvSpPr>
        <p:spPr>
          <a:xfrm>
            <a:off x="1351260" y="2161694"/>
            <a:ext cx="1849142" cy="553998"/>
          </a:xfrm>
          <a:prstGeom prst="homePlate">
            <a:avLst>
              <a:gd name="adj" fmla="val 25862"/>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国内排出量取引</a:t>
            </a:r>
          </a:p>
        </p:txBody>
      </p:sp>
      <p:sp>
        <p:nvSpPr>
          <p:cNvPr id="13" name="テキスト ボックス 12">
            <a:extLst>
              <a:ext uri="{FF2B5EF4-FFF2-40B4-BE49-F238E27FC236}">
                <a16:creationId xmlns:a16="http://schemas.microsoft.com/office/drawing/2014/main" id="{7F85ED18-AFF1-44FA-9273-261226724199}"/>
              </a:ext>
            </a:extLst>
          </p:cNvPr>
          <p:cNvSpPr txBox="1"/>
          <p:nvPr/>
        </p:nvSpPr>
        <p:spPr>
          <a:xfrm>
            <a:off x="3237525" y="1264013"/>
            <a:ext cx="5695929"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排出する炭素に価格を付け、排出者の行動を変容させる</a:t>
            </a:r>
            <a:endParaRPr lang="en-US" altLang="ja-JP"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29A8A00-DA97-42E1-B69B-8A4D57B28A91}"/>
              </a:ext>
            </a:extLst>
          </p:cNvPr>
          <p:cNvSpPr txBox="1"/>
          <p:nvPr/>
        </p:nvSpPr>
        <p:spPr>
          <a:xfrm>
            <a:off x="3316690" y="1565862"/>
            <a:ext cx="5695929" cy="523220"/>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温室効果ガスの排出量に比例した課税を行う。</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現行の</a:t>
            </a:r>
            <a:r>
              <a:rPr lang="zh-CN" altLang="en-US" sz="1600" dirty="0">
                <a:latin typeface="Meiryo UI" panose="020B0604030504040204" pitchFamily="50" charset="-128"/>
                <a:ea typeface="Meiryo UI" panose="020B0604030504040204" pitchFamily="50" charset="-128"/>
              </a:rPr>
              <a:t>地球温暖化対策税</a:t>
            </a:r>
            <a:r>
              <a:rPr lang="en-US" altLang="ja-JP" sz="1600" dirty="0">
                <a:latin typeface="Meiryo UI" panose="020B0604030504040204" pitchFamily="50" charset="-128"/>
                <a:ea typeface="Meiryo UI" panose="020B0604030504040204" pitchFamily="50" charset="-128"/>
              </a:rPr>
              <a:t>(</a:t>
            </a:r>
            <a:r>
              <a:rPr lang="en-US" altLang="ja-JP" sz="1600" b="0" i="0" dirty="0">
                <a:solidFill>
                  <a:srgbClr val="4D5156"/>
                </a:solidFill>
                <a:effectLst/>
                <a:latin typeface="Meiryo UI" panose="020B0604030504040204" pitchFamily="50" charset="-128"/>
                <a:ea typeface="Meiryo UI" panose="020B0604030504040204" pitchFamily="50" charset="-128"/>
              </a:rPr>
              <a:t>289</a:t>
            </a:r>
            <a:r>
              <a:rPr lang="ja-JP" altLang="en-US" sz="1600" b="0" i="0" dirty="0">
                <a:solidFill>
                  <a:srgbClr val="4D5156"/>
                </a:solidFill>
                <a:effectLst/>
                <a:latin typeface="Meiryo UI" panose="020B0604030504040204" pitchFamily="50" charset="-128"/>
                <a:ea typeface="Meiryo UI" panose="020B0604030504040204" pitchFamily="50" charset="-128"/>
              </a:rPr>
              <a:t>円</a:t>
            </a:r>
            <a:r>
              <a:rPr lang="en-US" altLang="ja-JP" sz="1600" b="0" i="0" dirty="0">
                <a:solidFill>
                  <a:srgbClr val="4D5156"/>
                </a:solidFill>
                <a:effectLst/>
                <a:latin typeface="Meiryo UI" panose="020B0604030504040204" pitchFamily="50" charset="-128"/>
                <a:ea typeface="Meiryo UI" panose="020B0604030504040204" pitchFamily="50" charset="-128"/>
              </a:rPr>
              <a:t>/t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よりは高くなる見込み</a:t>
            </a:r>
            <a:r>
              <a:rPr lang="en-US" altLang="ja-JP" sz="1600"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9BAF654-68AE-40B8-933F-DA239C7EABBE}"/>
              </a:ext>
            </a:extLst>
          </p:cNvPr>
          <p:cNvSpPr txBox="1"/>
          <p:nvPr/>
        </p:nvSpPr>
        <p:spPr>
          <a:xfrm flipH="1">
            <a:off x="3295670" y="2151184"/>
            <a:ext cx="6037515"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排出上限枠を超えた企業が、排出上限枠に余裕がある企業に</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排出炭素を有償で引き取ってもらう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価格は企業間で決定</a:t>
            </a:r>
            <a:r>
              <a:rPr lang="en-US" altLang="ja-JP" dirty="0">
                <a:latin typeface="Meiryo UI" panose="020B0604030504040204" pitchFamily="50" charset="-128"/>
                <a:ea typeface="Meiryo UI" panose="020B0604030504040204" pitchFamily="50" charset="-128"/>
              </a:rPr>
              <a:t>)</a:t>
            </a:r>
          </a:p>
        </p:txBody>
      </p:sp>
      <p:sp>
        <p:nvSpPr>
          <p:cNvPr id="17" name="矢印: 五方向 16">
            <a:extLst>
              <a:ext uri="{FF2B5EF4-FFF2-40B4-BE49-F238E27FC236}">
                <a16:creationId xmlns:a16="http://schemas.microsoft.com/office/drawing/2014/main" id="{D929FD83-2EB4-4C5A-9254-174AB29E6934}"/>
              </a:ext>
            </a:extLst>
          </p:cNvPr>
          <p:cNvSpPr/>
          <p:nvPr/>
        </p:nvSpPr>
        <p:spPr>
          <a:xfrm>
            <a:off x="1351260" y="1585017"/>
            <a:ext cx="1849142" cy="553998"/>
          </a:xfrm>
          <a:prstGeom prst="homePlate">
            <a:avLst>
              <a:gd name="adj" fmla="val 25862"/>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炭素税</a:t>
            </a:r>
          </a:p>
        </p:txBody>
      </p:sp>
      <p:sp>
        <p:nvSpPr>
          <p:cNvPr id="18" name="矢印: 五方向 17">
            <a:extLst>
              <a:ext uri="{FF2B5EF4-FFF2-40B4-BE49-F238E27FC236}">
                <a16:creationId xmlns:a16="http://schemas.microsoft.com/office/drawing/2014/main" id="{C8E1783A-E40B-4E75-AE7C-AE2DB994D732}"/>
              </a:ext>
            </a:extLst>
          </p:cNvPr>
          <p:cNvSpPr/>
          <p:nvPr/>
        </p:nvSpPr>
        <p:spPr>
          <a:xfrm>
            <a:off x="1356516" y="2745015"/>
            <a:ext cx="1849142" cy="553998"/>
          </a:xfrm>
          <a:prstGeom prst="homePlate">
            <a:avLst>
              <a:gd name="adj" fmla="val 25862"/>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クレジット取引</a:t>
            </a:r>
          </a:p>
        </p:txBody>
      </p:sp>
      <p:sp>
        <p:nvSpPr>
          <p:cNvPr id="19" name="テキスト ボックス 18">
            <a:extLst>
              <a:ext uri="{FF2B5EF4-FFF2-40B4-BE49-F238E27FC236}">
                <a16:creationId xmlns:a16="http://schemas.microsoft.com/office/drawing/2014/main" id="{98A2F52A-5B77-4E27-8002-BF1A9871277E}"/>
              </a:ext>
            </a:extLst>
          </p:cNvPr>
          <p:cNvSpPr txBox="1"/>
          <p:nvPr/>
        </p:nvSpPr>
        <p:spPr>
          <a:xfrm flipH="1">
            <a:off x="3290416" y="2734506"/>
            <a:ext cx="6158384"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国</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民間機関発行の排出量クレジット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証書</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を使って排出量を売買</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個別企業間での取引よりも制度化</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市場化され便利</a:t>
            </a:r>
            <a:r>
              <a:rPr lang="en-US" altLang="ja-JP" dirty="0">
                <a:latin typeface="Meiryo UI" panose="020B0604030504040204" pitchFamily="50" charset="-128"/>
                <a:ea typeface="Meiryo UI" panose="020B0604030504040204" pitchFamily="50" charset="-128"/>
              </a:rPr>
              <a:t>)</a:t>
            </a:r>
          </a:p>
        </p:txBody>
      </p:sp>
      <p:sp>
        <p:nvSpPr>
          <p:cNvPr id="5" name="四角形: 角を丸くする 4">
            <a:extLst>
              <a:ext uri="{FF2B5EF4-FFF2-40B4-BE49-F238E27FC236}">
                <a16:creationId xmlns:a16="http://schemas.microsoft.com/office/drawing/2014/main" id="{7150BFC7-5481-4A1D-88F7-92F75303A759}"/>
              </a:ext>
            </a:extLst>
          </p:cNvPr>
          <p:cNvSpPr/>
          <p:nvPr/>
        </p:nvSpPr>
        <p:spPr>
          <a:xfrm>
            <a:off x="616214" y="1255228"/>
            <a:ext cx="2554014"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rPr>
              <a:t>カーボンプライシング</a:t>
            </a:r>
          </a:p>
        </p:txBody>
      </p:sp>
      <p:sp>
        <p:nvSpPr>
          <p:cNvPr id="20" name="テキスト ボックス 19">
            <a:extLst>
              <a:ext uri="{FF2B5EF4-FFF2-40B4-BE49-F238E27FC236}">
                <a16:creationId xmlns:a16="http://schemas.microsoft.com/office/drawing/2014/main" id="{12AF79E2-8A1E-4B72-9C89-A0E1A92C8A60}"/>
              </a:ext>
            </a:extLst>
          </p:cNvPr>
          <p:cNvSpPr txBox="1"/>
          <p:nvPr/>
        </p:nvSpPr>
        <p:spPr>
          <a:xfrm>
            <a:off x="1351260" y="3368455"/>
            <a:ext cx="711733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カーボンプライシングの活用に関する小委員会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カーボンプライシングの全体像</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https://www.cas.go.jp/jp/seisaku/kikouhendoutaisaku/dai1/siryou8.pdf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21" name="テキスト ボックス 20">
            <a:extLst>
              <a:ext uri="{FF2B5EF4-FFF2-40B4-BE49-F238E27FC236}">
                <a16:creationId xmlns:a16="http://schemas.microsoft.com/office/drawing/2014/main" id="{880CC6C6-48CF-44A0-8D4B-F3311CF2073F}"/>
              </a:ext>
            </a:extLst>
          </p:cNvPr>
          <p:cNvSpPr txBox="1"/>
          <p:nvPr/>
        </p:nvSpPr>
        <p:spPr>
          <a:xfrm>
            <a:off x="3768299" y="4112348"/>
            <a:ext cx="7971419" cy="553998"/>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温室効果ガス排出抑制などの企業の</a:t>
            </a:r>
            <a:r>
              <a:rPr lang="en-US" altLang="ja-JP" b="1" dirty="0">
                <a:latin typeface="Meiryo UI" panose="020B0604030504040204" pitchFamily="50" charset="-128"/>
                <a:ea typeface="Meiryo UI" panose="020B0604030504040204" pitchFamily="50" charset="-128"/>
              </a:rPr>
              <a:t>ESG</a:t>
            </a:r>
            <a:r>
              <a:rPr lang="ja-JP" altLang="en-US" b="1" dirty="0">
                <a:latin typeface="Meiryo UI" panose="020B0604030504040204" pitchFamily="50" charset="-128"/>
                <a:ea typeface="Meiryo UI" panose="020B0604030504040204" pitchFamily="50" charset="-128"/>
              </a:rPr>
              <a:t>取り組み状況を開示し、市場資金を呼び込む</a:t>
            </a:r>
            <a:endParaRPr lang="en-US" altLang="ja-JP" b="1" dirty="0">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44EB144-EE9A-4127-B8F5-915A2EA7CD7B}"/>
              </a:ext>
            </a:extLst>
          </p:cNvPr>
          <p:cNvSpPr/>
          <p:nvPr/>
        </p:nvSpPr>
        <p:spPr>
          <a:xfrm>
            <a:off x="621471" y="4112348"/>
            <a:ext cx="3057150"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rPr>
              <a:t>サステナブル・ファイナンス</a:t>
            </a:r>
          </a:p>
        </p:txBody>
      </p:sp>
      <p:sp>
        <p:nvSpPr>
          <p:cNvPr id="23" name="テキスト ボックス 22">
            <a:extLst>
              <a:ext uri="{FF2B5EF4-FFF2-40B4-BE49-F238E27FC236}">
                <a16:creationId xmlns:a16="http://schemas.microsoft.com/office/drawing/2014/main" id="{791A3450-8D53-4ED6-88EF-6966459AC466}"/>
              </a:ext>
            </a:extLst>
          </p:cNvPr>
          <p:cNvSpPr txBox="1"/>
          <p:nvPr/>
        </p:nvSpPr>
        <p:spPr>
          <a:xfrm>
            <a:off x="3353476" y="4454514"/>
            <a:ext cx="8541888" cy="523220"/>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気候変動に伴う将来リスクや対応方針の開示方式を定義</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標準化し、開示の質と量を充実</a:t>
            </a:r>
            <a:br>
              <a:rPr lang="en-US" altLang="ja-JP"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気候関連財務情報開示タスクフォース</a:t>
            </a:r>
            <a:r>
              <a:rPr lang="en-US" altLang="ja-JP" sz="1600" dirty="0">
                <a:latin typeface="Meiryo UI" panose="020B0604030504040204" pitchFamily="50" charset="-128"/>
                <a:ea typeface="Meiryo UI" panose="020B0604030504040204" pitchFamily="50" charset="-128"/>
              </a:rPr>
              <a:t>(TCFD)</a:t>
            </a:r>
            <a:r>
              <a:rPr lang="ja-JP" altLang="en-US" sz="1600" dirty="0">
                <a:latin typeface="Meiryo UI" panose="020B0604030504040204" pitchFamily="50" charset="-128"/>
                <a:ea typeface="Meiryo UI" panose="020B0604030504040204" pitchFamily="50" charset="-128"/>
              </a:rPr>
              <a:t>提言に基づく開示を予定</a:t>
            </a:r>
            <a:r>
              <a:rPr lang="en-US" altLang="ja-JP" sz="1600"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24" name="矢印: 五方向 23">
            <a:extLst>
              <a:ext uri="{FF2B5EF4-FFF2-40B4-BE49-F238E27FC236}">
                <a16:creationId xmlns:a16="http://schemas.microsoft.com/office/drawing/2014/main" id="{0F8989A6-2A5C-409B-B32D-6DEB200880B0}"/>
              </a:ext>
            </a:extLst>
          </p:cNvPr>
          <p:cNvSpPr/>
          <p:nvPr/>
        </p:nvSpPr>
        <p:spPr>
          <a:xfrm>
            <a:off x="1388046" y="4466631"/>
            <a:ext cx="1849142" cy="553998"/>
          </a:xfrm>
          <a:prstGeom prst="homePlate">
            <a:avLst>
              <a:gd name="adj" fmla="val 25862"/>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コーポレートガバナンスコード改訂</a:t>
            </a:r>
          </a:p>
        </p:txBody>
      </p:sp>
      <p:sp>
        <p:nvSpPr>
          <p:cNvPr id="25" name="矢印: 五方向 24">
            <a:extLst>
              <a:ext uri="{FF2B5EF4-FFF2-40B4-BE49-F238E27FC236}">
                <a16:creationId xmlns:a16="http://schemas.microsoft.com/office/drawing/2014/main" id="{491C64D5-137C-4CAC-9CBE-4F858EF6165A}"/>
              </a:ext>
            </a:extLst>
          </p:cNvPr>
          <p:cNvSpPr/>
          <p:nvPr/>
        </p:nvSpPr>
        <p:spPr>
          <a:xfrm>
            <a:off x="1393303" y="5296379"/>
            <a:ext cx="1849142" cy="553998"/>
          </a:xfrm>
          <a:prstGeom prst="homePlate">
            <a:avLst>
              <a:gd name="adj" fmla="val 25862"/>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グリーン国際金融センター</a:t>
            </a:r>
          </a:p>
        </p:txBody>
      </p:sp>
      <p:sp>
        <p:nvSpPr>
          <p:cNvPr id="26" name="テキスト ボックス 25">
            <a:extLst>
              <a:ext uri="{FF2B5EF4-FFF2-40B4-BE49-F238E27FC236}">
                <a16:creationId xmlns:a16="http://schemas.microsoft.com/office/drawing/2014/main" id="{4151BF69-D00D-4877-A51E-AC88C811EF60}"/>
              </a:ext>
            </a:extLst>
          </p:cNvPr>
          <p:cNvSpPr txBox="1"/>
          <p:nvPr/>
        </p:nvSpPr>
        <p:spPr>
          <a:xfrm>
            <a:off x="3379751" y="5266712"/>
            <a:ext cx="8251809" cy="553998"/>
          </a:xfrm>
          <a:prstGeom prst="rect">
            <a:avLst/>
          </a:prstGeom>
          <a:noFill/>
        </p:spPr>
        <p:txBody>
          <a:bodyPr wrap="square" lIns="0" tIns="0" rIns="0" bIns="0">
            <a:spAutoFit/>
          </a:bodyPr>
          <a:lstStyle/>
          <a:p>
            <a:r>
              <a:rPr lang="ja-JP" altLang="en-US" dirty="0">
                <a:solidFill>
                  <a:srgbClr val="1E1E17"/>
                </a:solidFill>
                <a:latin typeface="HiraKakuProN-W3"/>
                <a:ea typeface="Meiryo UI" panose="020B0604030504040204" pitchFamily="50" charset="-128"/>
              </a:rPr>
              <a:t>取引所認証済の</a:t>
            </a:r>
            <a:r>
              <a:rPr lang="ja-JP" altLang="en-US" dirty="0">
                <a:latin typeface="Meiryo UI" panose="020B0604030504040204" pitchFamily="50" charset="-128"/>
                <a:ea typeface="Meiryo UI" panose="020B0604030504040204" pitchFamily="50" charset="-128"/>
              </a:rPr>
              <a:t>企業</a:t>
            </a:r>
            <a:r>
              <a:rPr lang="ja-JP" altLang="en-US" b="0" i="0" dirty="0">
                <a:solidFill>
                  <a:srgbClr val="000000"/>
                </a:solidFill>
                <a:effectLst/>
                <a:latin typeface="Meiryo UI" panose="020B0604030504040204" pitchFamily="50" charset="-128"/>
                <a:ea typeface="Meiryo UI" panose="020B0604030504040204" pitchFamily="50" charset="-128"/>
              </a:rPr>
              <a:t>サステナブル債券</a:t>
            </a:r>
            <a:r>
              <a:rPr lang="en-US" altLang="ja-JP" b="0" i="0" dirty="0">
                <a:solidFill>
                  <a:srgbClr val="000000"/>
                </a:solidFill>
                <a:effectLst/>
                <a:latin typeface="Meiryo UI" panose="020B0604030504040204" pitchFamily="50" charset="-128"/>
                <a:ea typeface="Meiryo UI" panose="020B0604030504040204" pitchFamily="50" charset="-128"/>
              </a:rPr>
              <a:t>(ESG</a:t>
            </a:r>
            <a:r>
              <a:rPr lang="ja-JP" altLang="en-US" b="0" i="0" dirty="0">
                <a:solidFill>
                  <a:srgbClr val="000000"/>
                </a:solidFill>
                <a:effectLst/>
                <a:latin typeface="Meiryo UI" panose="020B0604030504040204" pitchFamily="50" charset="-128"/>
                <a:ea typeface="Meiryo UI" panose="020B0604030504040204" pitchFamily="50" charset="-128"/>
              </a:rPr>
              <a:t>債</a:t>
            </a:r>
            <a:r>
              <a:rPr lang="en-US" altLang="ja-JP" b="0" i="0" dirty="0">
                <a:solidFill>
                  <a:srgbClr val="000000"/>
                </a:solidFill>
                <a:effectLst/>
                <a:latin typeface="Meiryo UI" panose="020B0604030504040204" pitchFamily="50" charset="-128"/>
                <a:ea typeface="Meiryo UI" panose="020B0604030504040204" pitchFamily="50" charset="-128"/>
              </a:rPr>
              <a:t>)</a:t>
            </a:r>
            <a:r>
              <a:rPr lang="ja-JP" altLang="en-US" b="0" i="0" dirty="0">
                <a:solidFill>
                  <a:srgbClr val="000000"/>
                </a:solidFill>
                <a:effectLst/>
                <a:latin typeface="Meiryo UI" panose="020B0604030504040204" pitchFamily="50" charset="-128"/>
                <a:ea typeface="Meiryo UI" panose="020B0604030504040204" pitchFamily="50" charset="-128"/>
              </a:rPr>
              <a:t>の取引を行う</a:t>
            </a:r>
            <a:r>
              <a:rPr lang="ja-JP" altLang="en-US" dirty="0">
                <a:latin typeface="Meiryo UI" panose="020B0604030504040204" pitchFamily="50" charset="-128"/>
                <a:ea typeface="Meiryo UI" panose="020B0604030504040204" pitchFamily="50" charset="-128"/>
              </a:rPr>
              <a:t>グリーン国際金融センターを設立し、企業に国内外の脱炭素マネー融資を呼び込む</a:t>
            </a:r>
            <a:endParaRPr lang="en-US" altLang="ja-JP"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6F91578-892D-40AF-A48A-0F459D16E83D}"/>
              </a:ext>
            </a:extLst>
          </p:cNvPr>
          <p:cNvSpPr txBox="1"/>
          <p:nvPr/>
        </p:nvSpPr>
        <p:spPr>
          <a:xfrm>
            <a:off x="3316690" y="5829598"/>
            <a:ext cx="7971419" cy="215444"/>
          </a:xfrm>
          <a:prstGeom prst="rect">
            <a:avLst/>
          </a:prstGeom>
          <a:noFill/>
        </p:spPr>
        <p:txBody>
          <a:bodyPr wrap="square" lIns="0" tIns="0" rIns="0" bIns="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民間格付会社が認証を担当し、日本取引所グループが審査を行う方向</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5D3E32A-6C61-4032-B13F-8038AF832521}"/>
              </a:ext>
            </a:extLst>
          </p:cNvPr>
          <p:cNvSpPr txBox="1"/>
          <p:nvPr/>
        </p:nvSpPr>
        <p:spPr>
          <a:xfrm>
            <a:off x="1450053" y="6085064"/>
            <a:ext cx="648498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気候変動対策推進のための有識者会議</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サステナブルファイナンスの推進について</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https://www.cas.go.jp/jp/seisaku/kikouhendoutaisaku/dai2/siryou2.pdf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29" name="テキスト ボックス 28">
            <a:extLst>
              <a:ext uri="{FF2B5EF4-FFF2-40B4-BE49-F238E27FC236}">
                <a16:creationId xmlns:a16="http://schemas.microsoft.com/office/drawing/2014/main" id="{B31CA9F6-B483-41F2-B73B-2240951EC74B}"/>
              </a:ext>
            </a:extLst>
          </p:cNvPr>
          <p:cNvSpPr txBox="1"/>
          <p:nvPr/>
        </p:nvSpPr>
        <p:spPr>
          <a:xfrm>
            <a:off x="3363987" y="4962588"/>
            <a:ext cx="7971419" cy="215444"/>
          </a:xfrm>
          <a:prstGeom prst="rect">
            <a:avLst/>
          </a:prstGeom>
          <a:noFill/>
        </p:spPr>
        <p:txBody>
          <a:bodyPr wrap="square" lIns="0" tIns="0" rIns="0" bIns="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hlinkClick r:id="rId5"/>
              </a:rPr>
              <a:t>企業の気候変動リスク、開示を義務付けへ　金融庁検討</a:t>
            </a:r>
            <a:r>
              <a:rPr lang="en-US" altLang="ja-JP" sz="1400" dirty="0">
                <a:latin typeface="Meiryo UI" panose="020B0604030504040204" pitchFamily="50" charset="-128"/>
                <a:ea typeface="Meiryo UI" panose="020B0604030504040204" pitchFamily="50" charset="-128"/>
                <a:hlinkClick r:id="rId5"/>
              </a:rPr>
              <a:t>-</a:t>
            </a:r>
            <a:r>
              <a:rPr lang="ja-JP" altLang="en-US" sz="1400" dirty="0">
                <a:latin typeface="Meiryo UI" panose="020B0604030504040204" pitchFamily="50" charset="-128"/>
                <a:ea typeface="Meiryo UI" panose="020B0604030504040204" pitchFamily="50" charset="-128"/>
                <a:hlinkClick r:id="rId5"/>
              </a:rPr>
              <a:t>日本経済新聞</a:t>
            </a:r>
            <a:r>
              <a:rPr lang="en-US" altLang="ja-JP" sz="1400" dirty="0">
                <a:latin typeface="Meiryo UI" panose="020B0604030504040204" pitchFamily="50" charset="-128"/>
                <a:ea typeface="Meiryo UI" panose="020B0604030504040204" pitchFamily="50" charset="-128"/>
                <a:hlinkClick r:id="rId5"/>
              </a:rPr>
              <a:t>(2021</a:t>
            </a:r>
            <a:r>
              <a:rPr lang="ja-JP" altLang="en-US" sz="1400" dirty="0">
                <a:latin typeface="Meiryo UI" panose="020B0604030504040204" pitchFamily="50" charset="-128"/>
                <a:ea typeface="Meiryo UI" panose="020B0604030504040204" pitchFamily="50" charset="-128"/>
                <a:hlinkClick r:id="rId5"/>
              </a:rPr>
              <a:t>年</a:t>
            </a:r>
            <a:r>
              <a:rPr lang="en-US" altLang="ja-JP" sz="1400" dirty="0">
                <a:latin typeface="Meiryo UI" panose="020B0604030504040204" pitchFamily="50" charset="-128"/>
                <a:ea typeface="Meiryo UI" panose="020B0604030504040204" pitchFamily="50" charset="-128"/>
                <a:hlinkClick r:id="rId5"/>
              </a:rPr>
              <a:t>7</a:t>
            </a:r>
            <a:r>
              <a:rPr lang="ja-JP" altLang="en-US" sz="1400" dirty="0">
                <a:latin typeface="Meiryo UI" panose="020B0604030504040204" pitchFamily="50" charset="-128"/>
                <a:ea typeface="Meiryo UI" panose="020B0604030504040204" pitchFamily="50" charset="-128"/>
                <a:hlinkClick r:id="rId5"/>
              </a:rPr>
              <a:t>月</a:t>
            </a:r>
            <a:r>
              <a:rPr lang="en-US" altLang="ja-JP" sz="1400" dirty="0">
                <a:latin typeface="Meiryo UI" panose="020B0604030504040204" pitchFamily="50" charset="-128"/>
                <a:ea typeface="Meiryo UI" panose="020B0604030504040204" pitchFamily="50" charset="-128"/>
                <a:hlinkClick r:id="rId5"/>
              </a:rPr>
              <a:t>26</a:t>
            </a:r>
            <a:r>
              <a:rPr lang="ja-JP" altLang="en-US" sz="1400" dirty="0">
                <a:latin typeface="Meiryo UI" panose="020B0604030504040204" pitchFamily="50" charset="-128"/>
                <a:ea typeface="Meiryo UI" panose="020B0604030504040204" pitchFamily="50" charset="-128"/>
                <a:hlinkClick r:id="rId5"/>
              </a:rPr>
              <a:t>日</a:t>
            </a:r>
            <a:r>
              <a:rPr lang="en-US" altLang="ja-JP" sz="1400" dirty="0">
                <a:latin typeface="Meiryo UI" panose="020B0604030504040204" pitchFamily="50" charset="-128"/>
                <a:ea typeface="Meiryo UI" panose="020B0604030504040204" pitchFamily="50" charset="-128"/>
                <a:hlinkClick r:id="rId5"/>
              </a:rPr>
              <a:t>)</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782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663653" y="4576352"/>
            <a:ext cx="3633107" cy="1288144"/>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311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これまでは購買部門はあまり関与する必要がなかった</a:t>
            </a: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4361793" y="5219570"/>
            <a:ext cx="7651531" cy="1384995"/>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自社が直接的に関与しやすいスコープ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での削減が主体</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削減策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自社使用燃料の削減</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工業プロセス改善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省エネ</a:t>
            </a:r>
            <a:r>
              <a:rPr lang="en-US" altLang="ja-JP" b="1" dirty="0">
                <a:latin typeface="Meiryo UI" panose="020B0604030504040204" pitchFamily="50" charset="-128"/>
                <a:ea typeface="Meiryo UI" panose="020B0604030504040204" pitchFamily="50" charset="-128"/>
              </a:rPr>
              <a:t>)</a:t>
            </a:r>
          </a:p>
          <a:p>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削減策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再生エネへの切替</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前述の</a:t>
            </a: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年カーボンニュートラル企業でもスコープ</a:t>
            </a:r>
            <a:r>
              <a:rPr lang="en-US" altLang="ja-JP" b="1" dirty="0">
                <a:latin typeface="Meiryo UI" panose="020B0604030504040204" pitchFamily="50" charset="-128"/>
                <a:ea typeface="Meiryo UI" panose="020B0604030504040204" pitchFamily="50" charset="-128"/>
              </a:rPr>
              <a:t>1&amp;2</a:t>
            </a:r>
            <a:r>
              <a:rPr lang="ja-JP" altLang="en-US" b="1" dirty="0">
                <a:latin typeface="Meiryo UI" panose="020B0604030504040204" pitchFamily="50" charset="-128"/>
                <a:ea typeface="Meiryo UI" panose="020B0604030504040204" pitchFamily="50" charset="-128"/>
              </a:rPr>
              <a:t>対象のところがある</a:t>
            </a:r>
            <a:br>
              <a:rPr lang="en-US" altLang="ja-JP" b="1"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次に優先されるのはスコープ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下流で、スコープ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上流は後回しが多い</a:t>
            </a:r>
            <a:endParaRPr lang="en-US" altLang="ja-JP" b="1"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F62CA6E-8A3D-4102-BBCF-DEB966D13A27}"/>
              </a:ext>
            </a:extLst>
          </p:cNvPr>
          <p:cNvSpPr/>
          <p:nvPr/>
        </p:nvSpPr>
        <p:spPr>
          <a:xfrm>
            <a:off x="409903" y="1365642"/>
            <a:ext cx="11221658" cy="641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rPr>
              <a:t>原因</a:t>
            </a:r>
            <a:r>
              <a:rPr lang="en-US" altLang="ja-JP" sz="1800" b="1" dirty="0">
                <a:solidFill>
                  <a:schemeClr val="tx1"/>
                </a:solidFill>
                <a:latin typeface="Meiryo UI" panose="020B0604030504040204" pitchFamily="50" charset="-128"/>
                <a:ea typeface="Meiryo UI" panose="020B0604030504040204" pitchFamily="50" charset="-128"/>
              </a:rPr>
              <a:t>1: </a:t>
            </a:r>
            <a:r>
              <a:rPr lang="ja-JP" altLang="en-US" sz="1800" b="1" dirty="0">
                <a:solidFill>
                  <a:schemeClr val="tx1"/>
                </a:solidFill>
                <a:latin typeface="Meiryo UI" panose="020B0604030504040204" pitchFamily="50" charset="-128"/>
                <a:ea typeface="Meiryo UI" panose="020B0604030504040204" pitchFamily="50" charset="-128"/>
              </a:rPr>
              <a:t>自社</a:t>
            </a:r>
            <a:r>
              <a:rPr lang="en-US" altLang="ja-JP" sz="18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スコープ１</a:t>
            </a:r>
            <a:r>
              <a:rPr lang="en-US" altLang="ja-JP" sz="1800" b="1" dirty="0">
                <a:solidFill>
                  <a:schemeClr val="tx1"/>
                </a:solidFill>
                <a:latin typeface="Meiryo UI" panose="020B0604030504040204" pitchFamily="50" charset="-128"/>
                <a:ea typeface="Meiryo UI" panose="020B0604030504040204" pitchFamily="50" charset="-128"/>
              </a:rPr>
              <a:t>&amp;2)</a:t>
            </a:r>
            <a:r>
              <a:rPr lang="ja-JP" altLang="en-US" sz="1800" b="1" dirty="0">
                <a:solidFill>
                  <a:schemeClr val="tx1"/>
                </a:solidFill>
                <a:latin typeface="Meiryo UI" panose="020B0604030504040204" pitchFamily="50" charset="-128"/>
                <a:ea typeface="Meiryo UI" panose="020B0604030504040204" pitchFamily="50" charset="-128"/>
              </a:rPr>
              <a:t>主体で、サプライチェーン</a:t>
            </a:r>
            <a:r>
              <a:rPr lang="en-US" altLang="ja-JP" sz="18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スコープ３</a:t>
            </a:r>
            <a:r>
              <a:rPr lang="en-US" altLang="ja-JP"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上流には目が向いていなかった</a:t>
            </a:r>
            <a:endParaRPr lang="en-US" altLang="ja-JP" sz="1800"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原因</a:t>
            </a:r>
            <a:r>
              <a:rPr lang="en-US" altLang="ja-JP" b="1" dirty="0">
                <a:solidFill>
                  <a:schemeClr val="tx1"/>
                </a:solidFill>
                <a:latin typeface="Meiryo UI" panose="020B0604030504040204" pitchFamily="50" charset="-128"/>
                <a:ea typeface="Meiryo UI" panose="020B0604030504040204" pitchFamily="50" charset="-128"/>
              </a:rPr>
              <a:t>2: </a:t>
            </a:r>
            <a:r>
              <a:rPr lang="ja-JP" altLang="en-US" b="1" dirty="0">
                <a:solidFill>
                  <a:schemeClr val="tx1"/>
                </a:solidFill>
                <a:latin typeface="Meiryo UI" panose="020B0604030504040204" pitchFamily="50" charset="-128"/>
                <a:ea typeface="Meiryo UI" panose="020B0604030504040204" pitchFamily="50" charset="-128"/>
              </a:rPr>
              <a:t>サプライチェーン</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スコープ</a:t>
            </a:r>
            <a:r>
              <a:rPr lang="en-US" altLang="ja-JP" b="1" dirty="0">
                <a:solidFill>
                  <a:schemeClr val="tx1"/>
                </a:solidFill>
                <a:latin typeface="Meiryo UI" panose="020B0604030504040204" pitchFamily="50" charset="-128"/>
                <a:ea typeface="Meiryo UI" panose="020B0604030504040204" pitchFamily="50" charset="-128"/>
              </a:rPr>
              <a:t>3)</a:t>
            </a:r>
            <a:r>
              <a:rPr lang="ja-JP" altLang="en-US" b="1" dirty="0">
                <a:solidFill>
                  <a:schemeClr val="tx1"/>
                </a:solidFill>
                <a:latin typeface="Meiryo UI" panose="020B0604030504040204" pitchFamily="50" charset="-128"/>
                <a:ea typeface="Meiryo UI" panose="020B0604030504040204" pitchFamily="50" charset="-128"/>
              </a:rPr>
              <a:t>の排出量を自社データだけで算出できる簡便法があった</a:t>
            </a:r>
            <a:endParaRPr lang="ja-JP" altLang="en-US" sz="1800" b="1" dirty="0">
              <a:solidFill>
                <a:schemeClr val="tx1"/>
              </a:solidFill>
              <a:latin typeface="Meiryo UI" panose="020B0604030504040204" pitchFamily="50" charset="-128"/>
              <a:ea typeface="Meiryo UI" panose="020B0604030504040204" pitchFamily="50" charset="-128"/>
            </a:endParaRPr>
          </a:p>
          <a:p>
            <a:endParaRPr kumimoji="1" lang="ja-JP" altLang="en-US" b="1" dirty="0">
              <a:solidFill>
                <a:schemeClr val="tx1"/>
              </a:solidFill>
            </a:endParaRPr>
          </a:p>
        </p:txBody>
      </p:sp>
      <p:sp>
        <p:nvSpPr>
          <p:cNvPr id="10" name="楕円 9">
            <a:extLst>
              <a:ext uri="{FF2B5EF4-FFF2-40B4-BE49-F238E27FC236}">
                <a16:creationId xmlns:a16="http://schemas.microsoft.com/office/drawing/2014/main" id="{4BE230AE-3112-4195-959E-E29A2BB4A0CD}"/>
              </a:ext>
            </a:extLst>
          </p:cNvPr>
          <p:cNvSpPr/>
          <p:nvPr/>
        </p:nvSpPr>
        <p:spPr>
          <a:xfrm>
            <a:off x="378377" y="2123089"/>
            <a:ext cx="45194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eiryo UI" panose="020B0604030504040204" pitchFamily="50" charset="-128"/>
                <a:ea typeface="Meiryo UI" panose="020B0604030504040204" pitchFamily="50" charset="-128"/>
              </a:rPr>
              <a:t>１</a:t>
            </a:r>
          </a:p>
        </p:txBody>
      </p:sp>
      <p:sp>
        <p:nvSpPr>
          <p:cNvPr id="12" name="四角形: 角を丸くする 11">
            <a:extLst>
              <a:ext uri="{FF2B5EF4-FFF2-40B4-BE49-F238E27FC236}">
                <a16:creationId xmlns:a16="http://schemas.microsoft.com/office/drawing/2014/main" id="{F6DD4F62-E0D8-493A-8847-7F76F0623518}"/>
              </a:ext>
            </a:extLst>
          </p:cNvPr>
          <p:cNvSpPr/>
          <p:nvPr/>
        </p:nvSpPr>
        <p:spPr>
          <a:xfrm>
            <a:off x="830322" y="2123089"/>
            <a:ext cx="10801239" cy="441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Meiryo UI" panose="020B0604030504040204" pitchFamily="50" charset="-128"/>
                <a:ea typeface="Meiryo UI" panose="020B0604030504040204" pitchFamily="50" charset="-128"/>
              </a:rPr>
              <a:t>自社</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スコープ１</a:t>
            </a:r>
            <a:r>
              <a:rPr kumimoji="1" lang="en-US" altLang="ja-JP" sz="2400" dirty="0">
                <a:solidFill>
                  <a:schemeClr val="bg1"/>
                </a:solidFill>
                <a:latin typeface="Meiryo UI" panose="020B0604030504040204" pitchFamily="50" charset="-128"/>
                <a:ea typeface="Meiryo UI" panose="020B0604030504040204" pitchFamily="50" charset="-128"/>
              </a:rPr>
              <a:t>&amp;2)</a:t>
            </a:r>
            <a:r>
              <a:rPr kumimoji="1" lang="ja-JP" altLang="en-US" sz="2400" dirty="0">
                <a:solidFill>
                  <a:schemeClr val="bg1"/>
                </a:solidFill>
                <a:latin typeface="Meiryo UI" panose="020B0604030504040204" pitchFamily="50" charset="-128"/>
                <a:ea typeface="Meiryo UI" panose="020B0604030504040204" pitchFamily="50" charset="-128"/>
              </a:rPr>
              <a:t>主体で、サプライチェーン</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スコープ３</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上流は目が向いていなかった</a:t>
            </a:r>
          </a:p>
        </p:txBody>
      </p:sp>
      <p:pic>
        <p:nvPicPr>
          <p:cNvPr id="13" name="図 12">
            <a:extLst>
              <a:ext uri="{FF2B5EF4-FFF2-40B4-BE49-F238E27FC236}">
                <a16:creationId xmlns:a16="http://schemas.microsoft.com/office/drawing/2014/main" id="{161610C6-CF94-4B92-9DE2-C8F19E5F6928}"/>
              </a:ext>
            </a:extLst>
          </p:cNvPr>
          <p:cNvPicPr>
            <a:picLocks noChangeAspect="1"/>
          </p:cNvPicPr>
          <p:nvPr/>
        </p:nvPicPr>
        <p:blipFill>
          <a:blip r:embed="rId3"/>
          <a:stretch>
            <a:fillRect/>
          </a:stretch>
        </p:blipFill>
        <p:spPr>
          <a:xfrm>
            <a:off x="1508491" y="2666146"/>
            <a:ext cx="8675669" cy="2447373"/>
          </a:xfrm>
          <a:prstGeom prst="rect">
            <a:avLst/>
          </a:prstGeom>
        </p:spPr>
      </p:pic>
      <p:sp>
        <p:nvSpPr>
          <p:cNvPr id="5" name="右中かっこ 4">
            <a:extLst>
              <a:ext uri="{FF2B5EF4-FFF2-40B4-BE49-F238E27FC236}">
                <a16:creationId xmlns:a16="http://schemas.microsoft.com/office/drawing/2014/main" id="{5AA4D5AD-6E40-4A12-BBA2-21ABA27CA5FB}"/>
              </a:ext>
            </a:extLst>
          </p:cNvPr>
          <p:cNvSpPr/>
          <p:nvPr/>
        </p:nvSpPr>
        <p:spPr>
          <a:xfrm rot="5400000">
            <a:off x="5762166" y="3826923"/>
            <a:ext cx="45719" cy="26189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18AE5E1-0EDF-4EB6-BC4A-0D2EABD94258}"/>
              </a:ext>
            </a:extLst>
          </p:cNvPr>
          <p:cNvSpPr txBox="1"/>
          <p:nvPr/>
        </p:nvSpPr>
        <p:spPr>
          <a:xfrm>
            <a:off x="378377" y="738822"/>
            <a:ext cx="11410852"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しかし、温室効果ガス排出に関して、ほとんどの企業では購買部門がそれほど関係を持たなくても済んでいました。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皆さんも知見は薄いのではないでしょうか。その原因は２つあると思われます。</a:t>
            </a:r>
            <a:endParaRPr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53FD245-A0AB-4DCC-8AC7-731E4EC87182}"/>
              </a:ext>
            </a:extLst>
          </p:cNvPr>
          <p:cNvSpPr txBox="1"/>
          <p:nvPr/>
        </p:nvSpPr>
        <p:spPr>
          <a:xfrm>
            <a:off x="4421343" y="4483191"/>
            <a:ext cx="1474960"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事業者自らによる温室効果ガスの直接排出</a:t>
            </a:r>
            <a:endParaRPr lang="en-US" altLang="ja-JP" sz="11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AAABB7C-3C96-41CD-A0A6-FEC674F7984C}"/>
              </a:ext>
            </a:extLst>
          </p:cNvPr>
          <p:cNvSpPr txBox="1"/>
          <p:nvPr/>
        </p:nvSpPr>
        <p:spPr>
          <a:xfrm>
            <a:off x="5824475" y="4498957"/>
            <a:ext cx="1474960" cy="600164"/>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他社から供給された電気、熱・蒸気の使用に伴う間接排出</a:t>
            </a:r>
          </a:p>
        </p:txBody>
      </p:sp>
      <p:sp>
        <p:nvSpPr>
          <p:cNvPr id="9" name="矢印: 右 8">
            <a:extLst>
              <a:ext uri="{FF2B5EF4-FFF2-40B4-BE49-F238E27FC236}">
                <a16:creationId xmlns:a16="http://schemas.microsoft.com/office/drawing/2014/main" id="{5F159CCE-C642-43BC-8367-EEBE96219DF9}"/>
              </a:ext>
            </a:extLst>
          </p:cNvPr>
          <p:cNvSpPr/>
          <p:nvPr/>
        </p:nvSpPr>
        <p:spPr>
          <a:xfrm>
            <a:off x="4395071" y="6074978"/>
            <a:ext cx="245234"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023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これまでは購買部門はあまり関与する必要がなかった</a:t>
            </a:r>
          </a:p>
        </p:txBody>
      </p:sp>
      <p:sp>
        <p:nvSpPr>
          <p:cNvPr id="3" name="正方形/長方形 2">
            <a:extLst>
              <a:ext uri="{FF2B5EF4-FFF2-40B4-BE49-F238E27FC236}">
                <a16:creationId xmlns:a16="http://schemas.microsoft.com/office/drawing/2014/main" id="{0F62CA6E-8A3D-4102-BBCF-DEB966D13A27}"/>
              </a:ext>
            </a:extLst>
          </p:cNvPr>
          <p:cNvSpPr/>
          <p:nvPr/>
        </p:nvSpPr>
        <p:spPr>
          <a:xfrm>
            <a:off x="409903" y="761486"/>
            <a:ext cx="11221658" cy="641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rPr>
              <a:t>原因</a:t>
            </a:r>
            <a:r>
              <a:rPr lang="en-US" altLang="ja-JP" sz="1800" b="1" dirty="0">
                <a:solidFill>
                  <a:schemeClr val="tx1"/>
                </a:solidFill>
                <a:latin typeface="Meiryo UI" panose="020B0604030504040204" pitchFamily="50" charset="-128"/>
                <a:ea typeface="Meiryo UI" panose="020B0604030504040204" pitchFamily="50" charset="-128"/>
              </a:rPr>
              <a:t>1: </a:t>
            </a:r>
            <a:r>
              <a:rPr lang="ja-JP" altLang="en-US" sz="1800" b="1" dirty="0">
                <a:solidFill>
                  <a:schemeClr val="tx1"/>
                </a:solidFill>
                <a:latin typeface="Meiryo UI" panose="020B0604030504040204" pitchFamily="50" charset="-128"/>
                <a:ea typeface="Meiryo UI" panose="020B0604030504040204" pitchFamily="50" charset="-128"/>
              </a:rPr>
              <a:t>自社</a:t>
            </a:r>
            <a:r>
              <a:rPr lang="en-US" altLang="ja-JP" sz="18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スコープ１</a:t>
            </a:r>
            <a:r>
              <a:rPr lang="en-US" altLang="ja-JP" sz="1800" b="1" dirty="0">
                <a:solidFill>
                  <a:schemeClr val="tx1"/>
                </a:solidFill>
                <a:latin typeface="Meiryo UI" panose="020B0604030504040204" pitchFamily="50" charset="-128"/>
                <a:ea typeface="Meiryo UI" panose="020B0604030504040204" pitchFamily="50" charset="-128"/>
              </a:rPr>
              <a:t>&amp;2)</a:t>
            </a:r>
            <a:r>
              <a:rPr lang="ja-JP" altLang="en-US" sz="1800" b="1" dirty="0">
                <a:solidFill>
                  <a:schemeClr val="tx1"/>
                </a:solidFill>
                <a:latin typeface="Meiryo UI" panose="020B0604030504040204" pitchFamily="50" charset="-128"/>
                <a:ea typeface="Meiryo UI" panose="020B0604030504040204" pitchFamily="50" charset="-128"/>
              </a:rPr>
              <a:t>主体で、サプライチェーン</a:t>
            </a:r>
            <a:r>
              <a:rPr lang="en-US" altLang="ja-JP" sz="18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スコープ３</a:t>
            </a:r>
            <a:r>
              <a:rPr lang="en-US" altLang="ja-JP"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上流は目が向いていなかった</a:t>
            </a:r>
            <a:endParaRPr lang="en-US" altLang="ja-JP" sz="1800"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原因</a:t>
            </a:r>
            <a:r>
              <a:rPr lang="en-US" altLang="ja-JP" b="1" dirty="0">
                <a:solidFill>
                  <a:schemeClr val="tx1"/>
                </a:solidFill>
                <a:latin typeface="Meiryo UI" panose="020B0604030504040204" pitchFamily="50" charset="-128"/>
                <a:ea typeface="Meiryo UI" panose="020B0604030504040204" pitchFamily="50" charset="-128"/>
              </a:rPr>
              <a:t>2: </a:t>
            </a:r>
            <a:r>
              <a:rPr lang="ja-JP" altLang="en-US" b="1" dirty="0">
                <a:solidFill>
                  <a:schemeClr val="tx1"/>
                </a:solidFill>
                <a:latin typeface="Meiryo UI" panose="020B0604030504040204" pitchFamily="50" charset="-128"/>
                <a:ea typeface="Meiryo UI" panose="020B0604030504040204" pitchFamily="50" charset="-128"/>
              </a:rPr>
              <a:t>サプライチェーン</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スコープ</a:t>
            </a:r>
            <a:r>
              <a:rPr lang="en-US" altLang="ja-JP" b="1" dirty="0">
                <a:solidFill>
                  <a:schemeClr val="tx1"/>
                </a:solidFill>
                <a:latin typeface="Meiryo UI" panose="020B0604030504040204" pitchFamily="50" charset="-128"/>
                <a:ea typeface="Meiryo UI" panose="020B0604030504040204" pitchFamily="50" charset="-128"/>
              </a:rPr>
              <a:t>3)</a:t>
            </a:r>
            <a:r>
              <a:rPr lang="ja-JP" altLang="en-US" b="1" dirty="0">
                <a:solidFill>
                  <a:schemeClr val="tx1"/>
                </a:solidFill>
                <a:latin typeface="Meiryo UI" panose="020B0604030504040204" pitchFamily="50" charset="-128"/>
                <a:ea typeface="Meiryo UI" panose="020B0604030504040204" pitchFamily="50" charset="-128"/>
              </a:rPr>
              <a:t>の排出量を自社データだけで算出できる簡便法があった</a:t>
            </a:r>
            <a:endParaRPr kumimoji="1" lang="ja-JP" altLang="en-US" b="1" dirty="0">
              <a:solidFill>
                <a:schemeClr val="tx1"/>
              </a:solidFill>
            </a:endParaRPr>
          </a:p>
        </p:txBody>
      </p:sp>
      <p:sp>
        <p:nvSpPr>
          <p:cNvPr id="10" name="楕円 9">
            <a:extLst>
              <a:ext uri="{FF2B5EF4-FFF2-40B4-BE49-F238E27FC236}">
                <a16:creationId xmlns:a16="http://schemas.microsoft.com/office/drawing/2014/main" id="{4BE230AE-3112-4195-959E-E29A2BB4A0CD}"/>
              </a:ext>
            </a:extLst>
          </p:cNvPr>
          <p:cNvSpPr/>
          <p:nvPr/>
        </p:nvSpPr>
        <p:spPr>
          <a:xfrm>
            <a:off x="378377" y="1510769"/>
            <a:ext cx="45194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Meiryo UI" panose="020B0604030504040204" pitchFamily="50" charset="-128"/>
                <a:ea typeface="Meiryo UI" panose="020B0604030504040204" pitchFamily="50" charset="-128"/>
              </a:rPr>
              <a:t>2</a:t>
            </a:r>
            <a:endParaRPr lang="ja-JP" altLang="en-US" sz="28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F6DD4F62-E0D8-493A-8847-7F76F0623518}"/>
              </a:ext>
            </a:extLst>
          </p:cNvPr>
          <p:cNvSpPr/>
          <p:nvPr/>
        </p:nvSpPr>
        <p:spPr>
          <a:xfrm>
            <a:off x="830322" y="1510769"/>
            <a:ext cx="10801239" cy="441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Meiryo UI" panose="020B0604030504040204" pitchFamily="50" charset="-128"/>
                <a:ea typeface="Meiryo UI" panose="020B0604030504040204" pitchFamily="50" charset="-128"/>
              </a:rPr>
              <a:t>サプライチェーン</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スコープ</a:t>
            </a:r>
            <a:r>
              <a:rPr kumimoji="1" lang="en-US" altLang="ja-JP" sz="2400" dirty="0">
                <a:solidFill>
                  <a:schemeClr val="bg1"/>
                </a:solidFill>
                <a:latin typeface="Meiryo UI" panose="020B0604030504040204" pitchFamily="50" charset="-128"/>
                <a:ea typeface="Meiryo UI" panose="020B0604030504040204" pitchFamily="50" charset="-128"/>
              </a:rPr>
              <a:t>3)</a:t>
            </a:r>
            <a:r>
              <a:rPr kumimoji="1" lang="ja-JP" altLang="en-US" sz="2400" dirty="0">
                <a:solidFill>
                  <a:schemeClr val="bg1"/>
                </a:solidFill>
                <a:latin typeface="Meiryo UI" panose="020B0604030504040204" pitchFamily="50" charset="-128"/>
                <a:ea typeface="Meiryo UI" panose="020B0604030504040204" pitchFamily="50" charset="-128"/>
              </a:rPr>
              <a:t>の排出量は、自社データだけで算出できる簡便法があった</a:t>
            </a:r>
          </a:p>
        </p:txBody>
      </p:sp>
      <p:pic>
        <p:nvPicPr>
          <p:cNvPr id="13" name="図 12">
            <a:extLst>
              <a:ext uri="{FF2B5EF4-FFF2-40B4-BE49-F238E27FC236}">
                <a16:creationId xmlns:a16="http://schemas.microsoft.com/office/drawing/2014/main" id="{161610C6-CF94-4B92-9DE2-C8F19E5F6928}"/>
              </a:ext>
            </a:extLst>
          </p:cNvPr>
          <p:cNvPicPr>
            <a:picLocks noChangeAspect="1"/>
          </p:cNvPicPr>
          <p:nvPr/>
        </p:nvPicPr>
        <p:blipFill>
          <a:blip r:embed="rId3"/>
          <a:stretch>
            <a:fillRect/>
          </a:stretch>
        </p:blipFill>
        <p:spPr>
          <a:xfrm>
            <a:off x="1508491" y="2053826"/>
            <a:ext cx="8675669" cy="2447373"/>
          </a:xfrm>
          <a:prstGeom prst="rect">
            <a:avLst/>
          </a:prstGeom>
        </p:spPr>
      </p:pic>
      <p:sp>
        <p:nvSpPr>
          <p:cNvPr id="5" name="右中かっこ 4">
            <a:extLst>
              <a:ext uri="{FF2B5EF4-FFF2-40B4-BE49-F238E27FC236}">
                <a16:creationId xmlns:a16="http://schemas.microsoft.com/office/drawing/2014/main" id="{5AA4D5AD-6E40-4A12-BBA2-21ABA27CA5FB}"/>
              </a:ext>
            </a:extLst>
          </p:cNvPr>
          <p:cNvSpPr/>
          <p:nvPr/>
        </p:nvSpPr>
        <p:spPr>
          <a:xfrm rot="5400000">
            <a:off x="2943643" y="3121771"/>
            <a:ext cx="45719" cy="28045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53FD245-A0AB-4DCC-8AC7-731E4EC87182}"/>
              </a:ext>
            </a:extLst>
          </p:cNvPr>
          <p:cNvSpPr txBox="1"/>
          <p:nvPr/>
        </p:nvSpPr>
        <p:spPr>
          <a:xfrm>
            <a:off x="4421343" y="3870871"/>
            <a:ext cx="1474960"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事業者自らによる温室効果ガスの直接排出</a:t>
            </a:r>
            <a:endParaRPr lang="en-US" altLang="ja-JP" sz="11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AAABB7C-3C96-41CD-A0A6-FEC674F7984C}"/>
              </a:ext>
            </a:extLst>
          </p:cNvPr>
          <p:cNvSpPr txBox="1"/>
          <p:nvPr/>
        </p:nvSpPr>
        <p:spPr>
          <a:xfrm>
            <a:off x="5824475" y="3886637"/>
            <a:ext cx="1474960" cy="600164"/>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他社から供給された電気、熱・蒸気の使用に伴う間接排出</a:t>
            </a:r>
          </a:p>
        </p:txBody>
      </p:sp>
      <p:sp>
        <p:nvSpPr>
          <p:cNvPr id="18" name="テキスト ボックス 17">
            <a:extLst>
              <a:ext uri="{FF2B5EF4-FFF2-40B4-BE49-F238E27FC236}">
                <a16:creationId xmlns:a16="http://schemas.microsoft.com/office/drawing/2014/main" id="{45FB47F5-692A-41A8-BE32-CEAA7DDA2B2D}"/>
              </a:ext>
            </a:extLst>
          </p:cNvPr>
          <p:cNvSpPr txBox="1"/>
          <p:nvPr/>
        </p:nvSpPr>
        <p:spPr>
          <a:xfrm>
            <a:off x="1534521" y="4565210"/>
            <a:ext cx="8807658"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サプライヤーから直にデータを得ずとも、自社把握データで推算できる簡便法が認められている</a:t>
            </a:r>
            <a:endParaRPr lang="en-US" altLang="ja-JP" b="1"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3E81F823-7D1D-4AD3-88CC-2C493D8B2F65}"/>
              </a:ext>
            </a:extLst>
          </p:cNvPr>
          <p:cNvGrpSpPr/>
          <p:nvPr/>
        </p:nvGrpSpPr>
        <p:grpSpPr>
          <a:xfrm>
            <a:off x="2533734" y="4999717"/>
            <a:ext cx="1943673" cy="791250"/>
            <a:chOff x="2418120" y="6753430"/>
            <a:chExt cx="3098582" cy="1261402"/>
          </a:xfrm>
        </p:grpSpPr>
        <p:sp>
          <p:nvSpPr>
            <p:cNvPr id="19" name="乗算記号 18">
              <a:extLst>
                <a:ext uri="{FF2B5EF4-FFF2-40B4-BE49-F238E27FC236}">
                  <a16:creationId xmlns:a16="http://schemas.microsoft.com/office/drawing/2014/main" id="{D0637EA7-2119-4E4C-BE77-CB078CE11358}"/>
                </a:ext>
              </a:extLst>
            </p:cNvPr>
            <p:cNvSpPr/>
            <p:nvPr/>
          </p:nvSpPr>
          <p:spPr bwMode="auto">
            <a:xfrm>
              <a:off x="3529550" y="6942531"/>
              <a:ext cx="875720" cy="883205"/>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3">
              <a:extLst>
                <a:ext uri="{FF2B5EF4-FFF2-40B4-BE49-F238E27FC236}">
                  <a16:creationId xmlns:a16="http://schemas.microsoft.com/office/drawing/2014/main" id="{4E510086-EC81-4BB2-B14D-8BFA959539D7}"/>
                </a:ext>
              </a:extLst>
            </p:cNvPr>
            <p:cNvSpPr>
              <a:spLocks noChangeArrowheads="1"/>
            </p:cNvSpPr>
            <p:nvPr/>
          </p:nvSpPr>
          <p:spPr bwMode="auto">
            <a:xfrm>
              <a:off x="2418120" y="6753430"/>
              <a:ext cx="1252291" cy="126140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13">
              <a:extLst>
                <a:ext uri="{FF2B5EF4-FFF2-40B4-BE49-F238E27FC236}">
                  <a16:creationId xmlns:a16="http://schemas.microsoft.com/office/drawing/2014/main" id="{36715658-4B61-4A55-9999-CA897A0ADDC6}"/>
                </a:ext>
              </a:extLst>
            </p:cNvPr>
            <p:cNvSpPr>
              <a:spLocks noChangeArrowheads="1"/>
            </p:cNvSpPr>
            <p:nvPr/>
          </p:nvSpPr>
          <p:spPr bwMode="auto">
            <a:xfrm>
              <a:off x="4264411" y="6753430"/>
              <a:ext cx="1252291" cy="126140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spcBef>
                  <a:spcPct val="0"/>
                </a:spcBef>
                <a:buFontTx/>
                <a:buNone/>
              </a:pP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buFontTx/>
                <a:buNone/>
              </a:pP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原単位</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四角形: 角を丸くする 21">
            <a:extLst>
              <a:ext uri="{FF2B5EF4-FFF2-40B4-BE49-F238E27FC236}">
                <a16:creationId xmlns:a16="http://schemas.microsoft.com/office/drawing/2014/main" id="{ABE4F8B5-9A03-4A0D-86B0-31EB58A68C50}"/>
              </a:ext>
            </a:extLst>
          </p:cNvPr>
          <p:cNvSpPr/>
          <p:nvPr/>
        </p:nvSpPr>
        <p:spPr>
          <a:xfrm>
            <a:off x="1387370" y="5183733"/>
            <a:ext cx="785536" cy="436068"/>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排出量</a:t>
            </a:r>
            <a:endParaRPr lang="ja-JP" altLang="en-US" sz="1200" b="1" dirty="0">
              <a:solidFill>
                <a:schemeClr val="bg1"/>
              </a:solidFill>
              <a:latin typeface="Meiryo UI" panose="020B0604030504040204" pitchFamily="50" charset="-128"/>
              <a:ea typeface="Meiryo UI"/>
            </a:endParaRPr>
          </a:p>
        </p:txBody>
      </p:sp>
      <p:sp>
        <p:nvSpPr>
          <p:cNvPr id="23" name="テキスト ボックス 22">
            <a:extLst>
              <a:ext uri="{FF2B5EF4-FFF2-40B4-BE49-F238E27FC236}">
                <a16:creationId xmlns:a16="http://schemas.microsoft.com/office/drawing/2014/main" id="{549660A6-DBEE-47C6-9C46-3C3EFF9ED630}"/>
              </a:ext>
            </a:extLst>
          </p:cNvPr>
          <p:cNvSpPr txBox="1"/>
          <p:nvPr/>
        </p:nvSpPr>
        <p:spPr>
          <a:xfrm>
            <a:off x="2221458" y="5215263"/>
            <a:ext cx="278514" cy="369332"/>
          </a:xfrm>
          <a:prstGeom prst="rect">
            <a:avLst/>
          </a:prstGeom>
          <a:noFill/>
        </p:spPr>
        <p:txBody>
          <a:bodyPr wrap="square" lIns="0" tIns="0" rIns="0" bIns="0">
            <a:spAutoFit/>
          </a:bodyPr>
          <a:lstStyle/>
          <a:p>
            <a:r>
              <a:rPr lang="en-US" altLang="ja-JP" sz="2400" b="1" dirty="0">
                <a:solidFill>
                  <a:srgbClr val="05B7B3"/>
                </a:solidFill>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49B988DB-5722-4424-B2AC-E5FF1B5ABDBE}"/>
              </a:ext>
            </a:extLst>
          </p:cNvPr>
          <p:cNvSpPr txBox="1"/>
          <p:nvPr/>
        </p:nvSpPr>
        <p:spPr>
          <a:xfrm>
            <a:off x="4623763" y="4871874"/>
            <a:ext cx="6927105" cy="1354217"/>
          </a:xfrm>
          <a:prstGeom prst="rect">
            <a:avLst/>
          </a:prstGeom>
          <a:noFill/>
        </p:spPr>
        <p:txBody>
          <a:bodyPr wrap="square" lIns="0" tIns="0" rIns="0" bIns="0">
            <a:spAutoFit/>
          </a:bodyPr>
          <a:lstStyle/>
          <a:p>
            <a:r>
              <a:rPr lang="ja-JP" altLang="en-US" sz="1600" dirty="0">
                <a:latin typeface="Meiryo UI" panose="020B0604030504040204" pitchFamily="50" charset="-128"/>
                <a:ea typeface="Meiryo UI" panose="020B0604030504040204" pitchFamily="50" charset="-128"/>
              </a:rPr>
              <a:t>自社で把握可能な活動量に一定の係数</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排出源単位</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を掛ければ、現在の排出量を推算し、公表に使える</a:t>
            </a:r>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購入品</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原材料</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や購入サービス</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自社購入金額 </a:t>
            </a:r>
            <a:r>
              <a:rPr lang="en-US" altLang="ja-JP" sz="1600" b="1" dirty="0">
                <a:latin typeface="Meiryo UI" panose="020B0604030504040204" pitchFamily="50" charset="-128"/>
                <a:ea typeface="Meiryo UI" panose="020B0604030504040204" pitchFamily="50" charset="-128"/>
              </a:rPr>
              <a:t>x </a:t>
            </a:r>
            <a:r>
              <a:rPr lang="ja-JP" altLang="en-US" sz="1600" b="1" dirty="0">
                <a:latin typeface="Meiryo UI" panose="020B0604030504040204" pitchFamily="50" charset="-128"/>
                <a:ea typeface="Meiryo UI" panose="020B0604030504040204" pitchFamily="50" charset="-128"/>
              </a:rPr>
              <a:t>所定係数 で排出量算定可能</a:t>
            </a:r>
            <a:endParaRPr lang="en-US" altLang="ja-JP" sz="1600" b="1"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購買部門にコンタクトせずに環境部門などで推算できてしまった</a:t>
            </a:r>
            <a:r>
              <a:rPr lang="en-US" altLang="ja-JP" sz="1600" dirty="0">
                <a:latin typeface="Meiryo UI" panose="020B0604030504040204" pitchFamily="50" charset="-128"/>
                <a:ea typeface="Meiryo UI" panose="020B0604030504040204" pitchFamily="50" charset="-128"/>
              </a:rPr>
              <a:t>)</a:t>
            </a:r>
          </a:p>
          <a:p>
            <a:endParaRPr lang="en-US" altLang="ja-JP" sz="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燃料使用量が必要な物流は、物流部が担当となっている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42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441258"/>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886723"/>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869155"/>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441258"/>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874598"/>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446701"/>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0C44748-D8D1-4DA0-8B85-2AA09391684F}"/>
              </a:ext>
            </a:extLst>
          </p:cNvPr>
          <p:cNvSpPr txBox="1"/>
          <p:nvPr/>
        </p:nvSpPr>
        <p:spPr>
          <a:xfrm>
            <a:off x="530105" y="332188"/>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目次</a:t>
            </a:r>
          </a:p>
        </p:txBody>
      </p:sp>
    </p:spTree>
    <p:extLst>
      <p:ext uri="{BB962C8B-B14F-4D97-AF65-F5344CB8AC3E}">
        <p14:creationId xmlns:p14="http://schemas.microsoft.com/office/powerpoint/2010/main" val="67350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これまでは購買部門はあまり関与する必要がなかった</a:t>
            </a:r>
          </a:p>
        </p:txBody>
      </p:sp>
      <p:sp>
        <p:nvSpPr>
          <p:cNvPr id="14" name="テキスト ボックス 13">
            <a:extLst>
              <a:ext uri="{FF2B5EF4-FFF2-40B4-BE49-F238E27FC236}">
                <a16:creationId xmlns:a16="http://schemas.microsoft.com/office/drawing/2014/main" id="{318AE5E1-0EDF-4EB6-BC4A-0D2EABD94258}"/>
              </a:ext>
            </a:extLst>
          </p:cNvPr>
          <p:cNvSpPr txBox="1"/>
          <p:nvPr/>
        </p:nvSpPr>
        <p:spPr>
          <a:xfrm>
            <a:off x="378377" y="779642"/>
            <a:ext cx="11771846" cy="307777"/>
          </a:xfrm>
          <a:prstGeom prst="rect">
            <a:avLst/>
          </a:prstGeom>
          <a:noFill/>
        </p:spPr>
        <p:txBody>
          <a:bodyPr wrap="square" lIns="0" tIns="0" rIns="0" bIns="0">
            <a:spAutoFit/>
          </a:bodyPr>
          <a:lstStyle/>
          <a:p>
            <a:r>
              <a:rPr lang="ja-JP" altLang="en-US" sz="2000" b="1" dirty="0">
                <a:latin typeface="Meiryo UI" panose="020B0604030504040204" pitchFamily="50" charset="-128"/>
                <a:ea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rPr>
              <a:t>)</a:t>
            </a:r>
            <a:r>
              <a:rPr lang="zh-TW" altLang="en-US" sz="2000" b="1" dirty="0">
                <a:latin typeface="Meiryo UI" panose="020B0604030504040204" pitchFamily="50" charset="-128"/>
                <a:ea typeface="Meiryo UI" panose="020B0604030504040204" pitchFamily="50" charset="-128"/>
              </a:rPr>
              <a:t>活動量</a:t>
            </a:r>
            <a:r>
              <a:rPr lang="en-US" altLang="zh-TW" sz="2000" b="1" dirty="0">
                <a:latin typeface="Meiryo UI" panose="020B0604030504040204" pitchFamily="50" charset="-128"/>
                <a:ea typeface="Meiryo UI" panose="020B0604030504040204" pitchFamily="50" charset="-128"/>
              </a:rPr>
              <a:t>×</a:t>
            </a:r>
            <a:r>
              <a:rPr lang="zh-TW" altLang="en-US" sz="2000" b="1" dirty="0">
                <a:latin typeface="Meiryo UI" panose="020B0604030504040204" pitchFamily="50" charset="-128"/>
                <a:ea typeface="Meiryo UI" panose="020B0604030504040204" pitchFamily="50" charset="-128"/>
              </a:rPr>
              <a:t>排出原単位</a:t>
            </a:r>
            <a:r>
              <a:rPr lang="ja-JP" altLang="en-US" sz="2000" b="1" dirty="0">
                <a:latin typeface="Meiryo UI" panose="020B0604030504040204" pitchFamily="50" charset="-128"/>
                <a:ea typeface="Meiryo UI" panose="020B0604030504040204" pitchFamily="50" charset="-128"/>
              </a:rPr>
              <a:t>での問題点</a:t>
            </a:r>
            <a:endParaRPr lang="en-US" altLang="zh-TW" sz="2000" b="1" dirty="0">
              <a:latin typeface="Meiryo UI" panose="020B0604030504040204" pitchFamily="50" charset="-128"/>
              <a:ea typeface="Meiryo UI" panose="020B0604030504040204" pitchFamily="50" charset="-128"/>
            </a:endParaRPr>
          </a:p>
        </p:txBody>
      </p:sp>
      <p:sp>
        <p:nvSpPr>
          <p:cNvPr id="27" name="円/楕円 3">
            <a:extLst>
              <a:ext uri="{FF2B5EF4-FFF2-40B4-BE49-F238E27FC236}">
                <a16:creationId xmlns:a16="http://schemas.microsoft.com/office/drawing/2014/main" id="{52326A7A-3935-495F-AC0B-7D971FCF2752}"/>
              </a:ext>
            </a:extLst>
          </p:cNvPr>
          <p:cNvSpPr>
            <a:spLocks noChangeArrowheads="1"/>
          </p:cNvSpPr>
          <p:nvPr/>
        </p:nvSpPr>
        <p:spPr bwMode="auto">
          <a:xfrm>
            <a:off x="526258" y="1252934"/>
            <a:ext cx="1081825" cy="109207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乗算記号 28">
            <a:extLst>
              <a:ext uri="{FF2B5EF4-FFF2-40B4-BE49-F238E27FC236}">
                <a16:creationId xmlns:a16="http://schemas.microsoft.com/office/drawing/2014/main" id="{61D64D05-0CC8-4465-B0CB-0958AA832FAE}"/>
              </a:ext>
            </a:extLst>
          </p:cNvPr>
          <p:cNvSpPr/>
          <p:nvPr/>
        </p:nvSpPr>
        <p:spPr bwMode="auto">
          <a:xfrm>
            <a:off x="1433643" y="1956328"/>
            <a:ext cx="549320" cy="554015"/>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円/楕円 13">
            <a:extLst>
              <a:ext uri="{FF2B5EF4-FFF2-40B4-BE49-F238E27FC236}">
                <a16:creationId xmlns:a16="http://schemas.microsoft.com/office/drawing/2014/main" id="{7225F306-33D2-43EA-A184-945673D8C41C}"/>
              </a:ext>
            </a:extLst>
          </p:cNvPr>
          <p:cNvSpPr>
            <a:spLocks noChangeArrowheads="1"/>
          </p:cNvSpPr>
          <p:nvPr/>
        </p:nvSpPr>
        <p:spPr bwMode="auto">
          <a:xfrm>
            <a:off x="1894605" y="1837709"/>
            <a:ext cx="785535" cy="791250"/>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spcBef>
                <a:spcPct val="0"/>
              </a:spcBef>
              <a:buFontTx/>
              <a:buNone/>
            </a:pP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buFontTx/>
              <a:buNone/>
            </a:pP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原単位</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0FA560C4-0077-441A-AFD9-B49F1230E1DD}"/>
              </a:ext>
            </a:extLst>
          </p:cNvPr>
          <p:cNvSpPr txBox="1"/>
          <p:nvPr/>
        </p:nvSpPr>
        <p:spPr>
          <a:xfrm>
            <a:off x="2912106" y="1324064"/>
            <a:ext cx="8491618" cy="1246495"/>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しかも「</a:t>
            </a:r>
            <a:r>
              <a:rPr lang="zh-TW" altLang="en-US" dirty="0">
                <a:latin typeface="Meiryo UI" panose="020B0604030504040204" pitchFamily="50" charset="-128"/>
                <a:ea typeface="Meiryo UI" panose="020B0604030504040204" pitchFamily="50" charset="-128"/>
              </a:rPr>
              <a:t>活動量</a:t>
            </a:r>
            <a:r>
              <a:rPr lang="en-US" altLang="zh-TW"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排出原単位</a:t>
            </a:r>
            <a:r>
              <a:rPr lang="ja-JP" altLang="en-US" dirty="0">
                <a:latin typeface="Meiryo UI" panose="020B0604030504040204" pitchFamily="50" charset="-128"/>
                <a:ea typeface="Meiryo UI" panose="020B0604030504040204" pitchFamily="50" charset="-128"/>
              </a:rPr>
              <a:t>」での推算では、活動量の値</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購入金額など</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は事業活動の多寡や為替変動などに影響されます。これらは購買部門でコントロール不能です。</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その点が、購買部門の積極関与の意欲を削いできた側面もあると思います</a:t>
            </a:r>
            <a:endParaRPr lang="en-US" altLang="ja-JP"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例えば、以下のような議論が常々行われてはいました。</a:t>
            </a:r>
            <a:endParaRPr lang="en-US" altLang="ja-JP"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31C59010-5C63-4F40-94B1-EA2DBEC57482}"/>
              </a:ext>
            </a:extLst>
          </p:cNvPr>
          <p:cNvSpPr txBox="1"/>
          <p:nvPr/>
        </p:nvSpPr>
        <p:spPr>
          <a:xfrm>
            <a:off x="326052" y="2359286"/>
            <a:ext cx="1307797"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購入金額など</a:t>
            </a:r>
            <a:endParaRPr lang="en-US" altLang="ja-JP"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E6BBA327-36B7-41F6-BD43-398D21CE43F4}"/>
              </a:ext>
            </a:extLst>
          </p:cNvPr>
          <p:cNvPicPr>
            <a:picLocks noChangeAspect="1"/>
          </p:cNvPicPr>
          <p:nvPr/>
        </p:nvPicPr>
        <p:blipFill>
          <a:blip r:embed="rId3"/>
          <a:stretch>
            <a:fillRect/>
          </a:stretch>
        </p:blipFill>
        <p:spPr>
          <a:xfrm>
            <a:off x="2976895" y="2586030"/>
            <a:ext cx="6574809" cy="3522842"/>
          </a:xfrm>
          <a:prstGeom prst="rect">
            <a:avLst/>
          </a:prstGeom>
          <a:ln>
            <a:solidFill>
              <a:schemeClr val="tx1"/>
            </a:solidFill>
          </a:ln>
        </p:spPr>
      </p:pic>
      <p:pic>
        <p:nvPicPr>
          <p:cNvPr id="9" name="グラフィックス 8" descr="混乱した人 単色塗りつぶし">
            <a:extLst>
              <a:ext uri="{FF2B5EF4-FFF2-40B4-BE49-F238E27FC236}">
                <a16:creationId xmlns:a16="http://schemas.microsoft.com/office/drawing/2014/main" id="{F55B204B-47D2-491B-9FD5-CA351239B1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7889" y="5194472"/>
            <a:ext cx="914400" cy="914400"/>
          </a:xfrm>
          <a:prstGeom prst="rect">
            <a:avLst/>
          </a:prstGeom>
        </p:spPr>
      </p:pic>
      <p:sp>
        <p:nvSpPr>
          <p:cNvPr id="11" name="思考の吹き出し: 雲形 10">
            <a:extLst>
              <a:ext uri="{FF2B5EF4-FFF2-40B4-BE49-F238E27FC236}">
                <a16:creationId xmlns:a16="http://schemas.microsoft.com/office/drawing/2014/main" id="{5A749FCD-9CA4-4305-B00B-E28CF31315DC}"/>
              </a:ext>
            </a:extLst>
          </p:cNvPr>
          <p:cNvSpPr/>
          <p:nvPr/>
        </p:nvSpPr>
        <p:spPr>
          <a:xfrm>
            <a:off x="9633859" y="3042680"/>
            <a:ext cx="2400300" cy="1983921"/>
          </a:xfrm>
          <a:prstGeom prst="cloudCallout">
            <a:avLst>
              <a:gd name="adj1" fmla="val -33315"/>
              <a:gd name="adj2" fmla="val 5791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7B4377F-2C8A-4245-8438-BEEF0B7B9C0F}"/>
              </a:ext>
            </a:extLst>
          </p:cNvPr>
          <p:cNvSpPr txBox="1"/>
          <p:nvPr/>
        </p:nvSpPr>
        <p:spPr>
          <a:xfrm>
            <a:off x="9896981" y="3377475"/>
            <a:ext cx="2039206" cy="1384995"/>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1&amp;</a:t>
            </a:r>
            <a:r>
              <a:rPr lang="ja-JP" altLang="en-US" dirty="0">
                <a:latin typeface="Meiryo UI" panose="020B0604030504040204" pitchFamily="50" charset="-128"/>
                <a:ea typeface="Meiryo UI" panose="020B0604030504040204" pitchFamily="50" charset="-128"/>
              </a:rPr>
              <a:t>２が主体だし、購買で制御不能な内容もあるので、積極的に関わることもないか</a:t>
            </a:r>
            <a:endParaRPr lang="en-US" altLang="ja-JP"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E97A264-3A67-45B7-8EDB-95EDD250987B}"/>
              </a:ext>
            </a:extLst>
          </p:cNvPr>
          <p:cNvSpPr txBox="1"/>
          <p:nvPr/>
        </p:nvSpPr>
        <p:spPr>
          <a:xfrm>
            <a:off x="2594215" y="6322001"/>
            <a:ext cx="903734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月リリース＞６ページ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6"/>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6A3B9964-DE93-4300-B4BA-FFC6D51ACB0C}"/>
              </a:ext>
            </a:extLst>
          </p:cNvPr>
          <p:cNvSpPr txBox="1"/>
          <p:nvPr/>
        </p:nvSpPr>
        <p:spPr>
          <a:xfrm>
            <a:off x="10095927" y="5794446"/>
            <a:ext cx="1307797"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購買部門</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51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状況が変わった、サプライチェーン</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上流にも目が向き始めた</a:t>
            </a:r>
            <a:endParaRPr kumimoji="1" lang="ja-JP" altLang="en-US" sz="2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39553"/>
            <a:ext cx="11771846" cy="1107996"/>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しかし状況は変化してきました。サプライチェーン上流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上流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も含めたスコープ</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全体の温室効果ガス排出量「</a:t>
            </a:r>
            <a:r>
              <a:rPr lang="ja-JP" altLang="en-US" b="1" dirty="0">
                <a:latin typeface="Meiryo UI" panose="020B0604030504040204" pitchFamily="50" charset="-128"/>
                <a:ea typeface="Meiryo UI" panose="020B0604030504040204" pitchFamily="50" charset="-128"/>
              </a:rPr>
              <a:t>サプライチェーン排出量</a:t>
            </a:r>
            <a:r>
              <a:rPr lang="ja-JP" altLang="en-US" dirty="0">
                <a:latin typeface="Meiryo UI" panose="020B0604030504040204" pitchFamily="50" charset="-128"/>
                <a:ea typeface="Meiryo UI" panose="020B0604030504040204" pitchFamily="50" charset="-128"/>
              </a:rPr>
              <a:t>」に目が向き始めました。</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その結果、サプライヤーとの窓口部門である購買部門も無関係ではいられなくなりました。</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一方で誤解からの新たな問題も生じてきています。</a:t>
            </a:r>
            <a:endParaRPr lang="en-US" altLang="ja-JP"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6B813B5B-5488-4FF2-8B23-7BB4D88A18A7}"/>
              </a:ext>
            </a:extLst>
          </p:cNvPr>
          <p:cNvSpPr txBox="1"/>
          <p:nvPr/>
        </p:nvSpPr>
        <p:spPr>
          <a:xfrm>
            <a:off x="808225" y="2272398"/>
            <a:ext cx="10310077"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いくつかの企業は、サプラチェーン</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の削減にも目を向け始めている</a:t>
            </a:r>
            <a:endParaRPr lang="en-US" altLang="ja-JP"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5B5AA9D5-AE1F-49C6-BF54-3166136929D1}"/>
              </a:ext>
            </a:extLst>
          </p:cNvPr>
          <p:cNvSpPr/>
          <p:nvPr/>
        </p:nvSpPr>
        <p:spPr>
          <a:xfrm>
            <a:off x="695380" y="1946484"/>
            <a:ext cx="10801239" cy="3259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サプライチェーン</a:t>
            </a:r>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スコープ３</a:t>
            </a:r>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上流への着目</a:t>
            </a:r>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自社の</a:t>
            </a:r>
            <a:r>
              <a:rPr lang="en-US" altLang="ja-JP" dirty="0">
                <a:latin typeface="Meiryo UI" panose="020B0604030504040204" pitchFamily="50" charset="-128"/>
                <a:ea typeface="Meiryo UI" panose="020B0604030504040204" pitchFamily="50" charset="-128"/>
              </a:rPr>
              <a:t>5.5</a:t>
            </a:r>
            <a:r>
              <a:rPr lang="ja-JP" altLang="en-US" dirty="0">
                <a:latin typeface="Meiryo UI" panose="020B0604030504040204" pitchFamily="50" charset="-128"/>
                <a:ea typeface="Meiryo UI" panose="020B0604030504040204" pitchFamily="50" charset="-128"/>
              </a:rPr>
              <a:t>倍の温室効果ガスがサプライチェーン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由来</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748C7164-131E-471B-AD8F-627F5795C2D2}"/>
              </a:ext>
            </a:extLst>
          </p:cNvPr>
          <p:cNvSpPr/>
          <p:nvPr/>
        </p:nvSpPr>
        <p:spPr>
          <a:xfrm>
            <a:off x="695380" y="5560132"/>
            <a:ext cx="10801239" cy="9413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rPr>
              <a:t>問題</a:t>
            </a:r>
            <a:r>
              <a:rPr lang="en-US" altLang="ja-JP" sz="1800" b="1" dirty="0">
                <a:solidFill>
                  <a:schemeClr val="tx1"/>
                </a:solidFill>
                <a:latin typeface="Meiryo UI" panose="020B0604030504040204" pitchFamily="50" charset="-128"/>
                <a:ea typeface="Meiryo UI" panose="020B0604030504040204" pitchFamily="50" charset="-128"/>
              </a:rPr>
              <a:t>1:</a:t>
            </a:r>
            <a:r>
              <a:rPr lang="ja-JP" altLang="en-US" sz="1800" b="1" dirty="0">
                <a:solidFill>
                  <a:schemeClr val="tx1"/>
                </a:solidFill>
                <a:latin typeface="Meiryo UI" panose="020B0604030504040204" pitchFamily="50" charset="-128"/>
                <a:ea typeface="Meiryo UI" panose="020B0604030504040204" pitchFamily="50" charset="-128"/>
              </a:rPr>
              <a:t>サプライチェーン</a:t>
            </a:r>
            <a:r>
              <a:rPr lang="en-US" altLang="ja-JP" sz="18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スコープ</a:t>
            </a:r>
            <a:r>
              <a:rPr lang="en-US" altLang="ja-JP" sz="1800" b="1" dirty="0">
                <a:solidFill>
                  <a:schemeClr val="tx1"/>
                </a:solidFill>
                <a:latin typeface="Meiryo UI" panose="020B0604030504040204" pitchFamily="50" charset="-128"/>
                <a:ea typeface="Meiryo UI" panose="020B0604030504040204" pitchFamily="50" charset="-128"/>
              </a:rPr>
              <a:t>3)</a:t>
            </a:r>
            <a:r>
              <a:rPr lang="ja-JP" altLang="en-US" sz="1800" b="1" dirty="0">
                <a:solidFill>
                  <a:schemeClr val="tx1"/>
                </a:solidFill>
                <a:latin typeface="Meiryo UI" panose="020B0604030504040204" pitchFamily="50" charset="-128"/>
                <a:ea typeface="Meiryo UI" panose="020B0604030504040204" pitchFamily="50" charset="-128"/>
              </a:rPr>
              <a:t>上流にいるサプライヤーへの働きかけが本格化するにつれ、サプライヤー窓口の</a:t>
            </a:r>
            <a:br>
              <a:rPr lang="en-US" altLang="ja-JP" sz="1800" b="1" dirty="0">
                <a:solidFill>
                  <a:schemeClr val="tx1"/>
                </a:solidFill>
                <a:latin typeface="Meiryo UI" panose="020B0604030504040204" pitchFamily="50" charset="-128"/>
                <a:ea typeface="Meiryo UI" panose="020B0604030504040204" pitchFamily="50" charset="-128"/>
              </a:rPr>
            </a:br>
            <a:r>
              <a:rPr lang="en-US" altLang="ja-JP" sz="1800" b="1" dirty="0">
                <a:solidFill>
                  <a:schemeClr val="tx1"/>
                </a:solidFill>
                <a:latin typeface="Meiryo UI" panose="020B0604030504040204" pitchFamily="50" charset="-128"/>
                <a:ea typeface="Meiryo UI" panose="020B0604030504040204" pitchFamily="50" charset="-128"/>
              </a:rPr>
              <a:t>         </a:t>
            </a:r>
            <a:r>
              <a:rPr lang="ja-JP" altLang="en-US" sz="1800" b="1" dirty="0">
                <a:solidFill>
                  <a:schemeClr val="tx1"/>
                </a:solidFill>
                <a:latin typeface="Meiryo UI" panose="020B0604030504040204" pitchFamily="50" charset="-128"/>
                <a:ea typeface="Meiryo UI" panose="020B0604030504040204" pitchFamily="50" charset="-128"/>
              </a:rPr>
              <a:t>購買部門は無関係ではいられなくなった</a:t>
            </a:r>
            <a:endParaRPr lang="en-US" altLang="ja-JP" sz="1800"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問題</a:t>
            </a:r>
            <a:r>
              <a:rPr lang="en-US" altLang="ja-JP" b="1" dirty="0">
                <a:solidFill>
                  <a:schemeClr val="tx1"/>
                </a:solidFill>
                <a:latin typeface="Meiryo UI" panose="020B0604030504040204" pitchFamily="50" charset="-128"/>
                <a:ea typeface="Meiryo UI" panose="020B0604030504040204" pitchFamily="50" charset="-128"/>
              </a:rPr>
              <a:t>2:</a:t>
            </a:r>
            <a:r>
              <a:rPr lang="ja-JP" altLang="en-US" b="1" dirty="0">
                <a:solidFill>
                  <a:schemeClr val="tx1"/>
                </a:solidFill>
                <a:latin typeface="Meiryo UI" panose="020B0604030504040204" pitchFamily="50" charset="-128"/>
                <a:ea typeface="Meiryo UI" panose="020B0604030504040204" pitchFamily="50" charset="-128"/>
              </a:rPr>
              <a:t>「スコープ</a:t>
            </a:r>
            <a:r>
              <a:rPr lang="en-US" altLang="ja-JP" b="1" dirty="0">
                <a:solidFill>
                  <a:schemeClr val="tx1"/>
                </a:solidFill>
                <a:latin typeface="Meiryo UI" panose="020B0604030504040204" pitchFamily="50" charset="-128"/>
                <a:ea typeface="Meiryo UI" panose="020B0604030504040204" pitchFamily="50" charset="-128"/>
              </a:rPr>
              <a:t>3</a:t>
            </a:r>
            <a:r>
              <a:rPr lang="ja-JP" altLang="en-US" b="1" dirty="0">
                <a:solidFill>
                  <a:schemeClr val="tx1"/>
                </a:solidFill>
                <a:latin typeface="Meiryo UI" panose="020B0604030504040204" pitchFamily="50" charset="-128"/>
                <a:ea typeface="Meiryo UI" panose="020B0604030504040204" pitchFamily="50" charset="-128"/>
              </a:rPr>
              <a:t>上流」範囲の誤解から、購買部門範囲外の部分の担当を求められる事例も出ている</a:t>
            </a:r>
            <a:endParaRPr kumimoji="1" lang="ja-JP" altLang="en-US" b="1" dirty="0">
              <a:solidFill>
                <a:schemeClr val="tx1"/>
              </a:solidFill>
            </a:endParaRPr>
          </a:p>
        </p:txBody>
      </p:sp>
      <p:sp>
        <p:nvSpPr>
          <p:cNvPr id="48" name="二等辺三角形 47">
            <a:extLst>
              <a:ext uri="{FF2B5EF4-FFF2-40B4-BE49-F238E27FC236}">
                <a16:creationId xmlns:a16="http://schemas.microsoft.com/office/drawing/2014/main" id="{73B7A941-62B9-43FE-A9E0-CE0AF3A56D36}"/>
              </a:ext>
            </a:extLst>
          </p:cNvPr>
          <p:cNvSpPr/>
          <p:nvPr/>
        </p:nvSpPr>
        <p:spPr>
          <a:xfrm rot="10800000">
            <a:off x="3506008" y="5236031"/>
            <a:ext cx="5349766" cy="2495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A398B70-C30A-4EF8-A958-5DA2BC34C0BA}"/>
              </a:ext>
            </a:extLst>
          </p:cNvPr>
          <p:cNvSpPr/>
          <p:nvPr/>
        </p:nvSpPr>
        <p:spPr>
          <a:xfrm>
            <a:off x="808225" y="2533000"/>
            <a:ext cx="10213561" cy="24748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02549E56-25CC-4C4D-B62D-433A79F881CC}"/>
              </a:ext>
            </a:extLst>
          </p:cNvPr>
          <p:cNvSpPr txBox="1"/>
          <p:nvPr/>
        </p:nvSpPr>
        <p:spPr>
          <a:xfrm>
            <a:off x="668105" y="5283132"/>
            <a:ext cx="1099915"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その結果</a:t>
            </a:r>
            <a:endParaRPr lang="en-US" altLang="ja-JP"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0C6FBE1E-37E1-4AF7-8105-9CF3F129F0D1}"/>
              </a:ext>
            </a:extLst>
          </p:cNvPr>
          <p:cNvSpPr txBox="1"/>
          <p:nvPr/>
        </p:nvSpPr>
        <p:spPr>
          <a:xfrm>
            <a:off x="876299" y="2547677"/>
            <a:ext cx="10310077" cy="2431435"/>
          </a:xfrm>
          <a:prstGeom prst="rect">
            <a:avLst/>
          </a:prstGeom>
          <a:noFill/>
        </p:spPr>
        <p:txBody>
          <a:bodyPr wrap="square" lIns="0" tIns="0" rIns="0" bIns="0">
            <a:spAutoFit/>
          </a:bodyPr>
          <a:lstStyle/>
          <a:p>
            <a:pPr marL="179388" indent="-8890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日立</a:t>
            </a:r>
            <a:r>
              <a:rPr lang="en-US" altLang="ja-JP" dirty="0">
                <a:latin typeface="Meiryo UI" panose="020B0604030504040204" pitchFamily="50" charset="-128"/>
                <a:ea typeface="Meiryo UI" panose="020B0604030504040204" pitchFamily="50" charset="-128"/>
              </a:rPr>
              <a:t>(Hitachi Sustainability Report 2020)</a:t>
            </a:r>
          </a:p>
          <a:p>
            <a:pPr marL="636588" lvl="1" indent="-179388">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年までに自社事業所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ファクトリー・オフィス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でカーボン・オフセットを実現</a:t>
            </a:r>
            <a:endParaRPr lang="en-US" altLang="ja-JP" dirty="0">
              <a:latin typeface="Meiryo UI" panose="020B0604030504040204" pitchFamily="50" charset="-128"/>
              <a:ea typeface="Meiryo UI" panose="020B0604030504040204" pitchFamily="50" charset="-128"/>
            </a:endParaRPr>
          </a:p>
          <a:p>
            <a:pPr marL="636588" lvl="1" indent="-179388">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バリューチェーン全体排出量を</a:t>
            </a:r>
            <a:r>
              <a:rPr lang="en-US" altLang="ja-JP" dirty="0">
                <a:latin typeface="Meiryo UI" panose="020B0604030504040204" pitchFamily="50" charset="-128"/>
                <a:ea typeface="Meiryo UI" panose="020B0604030504040204" pitchFamily="50" charset="-128"/>
              </a:rPr>
              <a:t>2010</a:t>
            </a:r>
            <a:r>
              <a:rPr lang="ja-JP" altLang="en-US" dirty="0">
                <a:latin typeface="Meiryo UI" panose="020B0604030504040204" pitchFamily="50" charset="-128"/>
                <a:ea typeface="Meiryo UI" panose="020B0604030504040204" pitchFamily="50" charset="-128"/>
              </a:rPr>
              <a:t>年度比で</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年度までに</a:t>
            </a:r>
            <a:r>
              <a:rPr lang="en-US" altLang="ja-JP" dirty="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年度までに</a:t>
            </a:r>
            <a:r>
              <a:rPr lang="en-US" altLang="ja-JP" dirty="0">
                <a:latin typeface="Meiryo UI" panose="020B0604030504040204" pitchFamily="50" charset="-128"/>
                <a:ea typeface="Meiryo UI" panose="020B0604030504040204" pitchFamily="50" charset="-128"/>
              </a:rPr>
              <a:t>80%</a:t>
            </a:r>
            <a:r>
              <a:rPr lang="ja-JP" altLang="en-US" dirty="0">
                <a:latin typeface="Meiryo UI" panose="020B0604030504040204" pitchFamily="50" charset="-128"/>
                <a:ea typeface="Meiryo UI" panose="020B0604030504040204" pitchFamily="50" charset="-128"/>
              </a:rPr>
              <a:t>削減</a:t>
            </a:r>
            <a:br>
              <a:rPr lang="en-US" altLang="ja-JP" dirty="0">
                <a:latin typeface="Meiryo UI" panose="020B0604030504040204" pitchFamily="50" charset="-128"/>
                <a:ea typeface="Meiryo UI" panose="020B0604030504040204" pitchFamily="50" charset="-128"/>
              </a:rPr>
            </a:br>
            <a:endParaRPr lang="en-US" altLang="ja-JP" sz="900" dirty="0">
              <a:latin typeface="Meiryo UI" panose="020B0604030504040204" pitchFamily="50" charset="-128"/>
              <a:ea typeface="Meiryo UI" panose="020B0604030504040204" pitchFamily="50" charset="-128"/>
            </a:endParaRPr>
          </a:p>
          <a:p>
            <a:pPr marL="179388" indent="-8890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トヨタ</a:t>
            </a:r>
            <a:endParaRPr lang="en-US" altLang="ja-JP" b="1" dirty="0">
              <a:latin typeface="Meiryo UI" panose="020B0604030504040204" pitchFamily="50" charset="-128"/>
              <a:ea typeface="Meiryo UI" panose="020B0604030504040204" pitchFamily="50" charset="-128"/>
            </a:endParaRPr>
          </a:p>
          <a:p>
            <a:pPr marL="636588" lvl="1" indent="-179388">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hlinkClick r:id="rId3"/>
              </a:rPr>
              <a:t>直取</a:t>
            </a:r>
            <a:r>
              <a:rPr lang="en-US" altLang="ja-JP" dirty="0">
                <a:latin typeface="Meiryo UI" panose="020B0604030504040204" pitchFamily="50" charset="-128"/>
                <a:ea typeface="Meiryo UI" panose="020B0604030504040204" pitchFamily="50" charset="-128"/>
                <a:hlinkClick r:id="rId3"/>
              </a:rPr>
              <a:t>(Tier-1)</a:t>
            </a:r>
            <a:r>
              <a:rPr lang="ja-JP" altLang="en-US" dirty="0">
                <a:latin typeface="Meiryo UI" panose="020B0604030504040204" pitchFamily="50" charset="-128"/>
                <a:ea typeface="Meiryo UI" panose="020B0604030504040204" pitchFamily="50" charset="-128"/>
                <a:hlinkClick r:id="rId3"/>
              </a:rPr>
              <a:t>サプライヤーに、</a:t>
            </a:r>
            <a:r>
              <a:rPr lang="en-US" altLang="ja-JP" dirty="0">
                <a:latin typeface="Meiryo UI" panose="020B0604030504040204" pitchFamily="50" charset="-128"/>
                <a:ea typeface="Meiryo UI" panose="020B0604030504040204" pitchFamily="50" charset="-128"/>
                <a:hlinkClick r:id="rId3"/>
              </a:rPr>
              <a:t>2021</a:t>
            </a:r>
            <a:r>
              <a:rPr lang="ja-JP" altLang="en-US" dirty="0">
                <a:latin typeface="Meiryo UI" panose="020B0604030504040204" pitchFamily="50" charset="-128"/>
                <a:ea typeface="Meiryo UI" panose="020B0604030504040204" pitchFamily="50" charset="-128"/>
                <a:hlinkClick r:id="rId3"/>
              </a:rPr>
              <a:t>年の</a:t>
            </a:r>
            <a:r>
              <a:rPr lang="en-US" altLang="ja-JP" dirty="0">
                <a:latin typeface="Meiryo UI" panose="020B0604030504040204" pitchFamily="50" charset="-128"/>
                <a:ea typeface="Meiryo UI" panose="020B0604030504040204" pitchFamily="50" charset="-128"/>
                <a:hlinkClick r:id="rId3"/>
              </a:rPr>
              <a:t>CO2</a:t>
            </a:r>
            <a:r>
              <a:rPr lang="ja-JP" altLang="en-US" dirty="0">
                <a:latin typeface="Meiryo UI" panose="020B0604030504040204" pitchFamily="50" charset="-128"/>
                <a:ea typeface="Meiryo UI" panose="020B0604030504040204" pitchFamily="50" charset="-128"/>
                <a:hlinkClick r:id="rId3"/>
              </a:rPr>
              <a:t>排出量を前年比</a:t>
            </a:r>
            <a:r>
              <a:rPr lang="en-US" altLang="ja-JP" dirty="0">
                <a:latin typeface="Meiryo UI" panose="020B0604030504040204" pitchFamily="50" charset="-128"/>
                <a:ea typeface="Meiryo UI" panose="020B0604030504040204" pitchFamily="50" charset="-128"/>
                <a:hlinkClick r:id="rId3"/>
              </a:rPr>
              <a:t>3%</a:t>
            </a:r>
            <a:r>
              <a:rPr lang="ja-JP" altLang="en-US" dirty="0">
                <a:latin typeface="Meiryo UI" panose="020B0604030504040204" pitchFamily="50" charset="-128"/>
                <a:ea typeface="Meiryo UI" panose="020B0604030504040204" pitchFamily="50" charset="-128"/>
                <a:hlinkClick r:id="rId3"/>
              </a:rPr>
              <a:t>減を要請、</a:t>
            </a:r>
            <a:r>
              <a:rPr lang="en-US" altLang="ja-JP" dirty="0">
                <a:latin typeface="Meiryo UI" panose="020B0604030504040204" pitchFamily="50" charset="-128"/>
                <a:ea typeface="Meiryo UI" panose="020B0604030504040204" pitchFamily="50" charset="-128"/>
                <a:hlinkClick r:id="rId3"/>
              </a:rPr>
              <a:t>2</a:t>
            </a:r>
            <a:r>
              <a:rPr lang="ja-JP" altLang="en-US" dirty="0">
                <a:latin typeface="Meiryo UI" panose="020B0604030504040204" pitchFamily="50" charset="-128"/>
                <a:ea typeface="Meiryo UI" panose="020B0604030504040204" pitchFamily="50" charset="-128"/>
                <a:hlinkClick r:id="rId3"/>
              </a:rPr>
              <a:t>次以降にも拡大へ</a:t>
            </a:r>
            <a:br>
              <a:rPr lang="en-US" altLang="ja-JP" sz="1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ホンダも今秋削減目標をサプライヤーに提示予定</a:t>
            </a:r>
            <a:endParaRPr lang="en-US" altLang="ja-JP" sz="14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pPr marL="179388" indent="-8890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積水ハウス</a:t>
            </a:r>
            <a:endParaRPr lang="en-US" altLang="ja-JP" b="1" dirty="0">
              <a:latin typeface="Meiryo UI" panose="020B0604030504040204" pitchFamily="50" charset="-128"/>
              <a:ea typeface="Meiryo UI" panose="020B0604030504040204" pitchFamily="50" charset="-128"/>
            </a:endParaRPr>
          </a:p>
          <a:p>
            <a:pPr marL="636588" marR="0" lvl="1"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dirty="0">
                <a:latin typeface="Meiryo UI" panose="020B0604030504040204" pitchFamily="50" charset="-128"/>
                <a:ea typeface="Meiryo UI" panose="020B0604030504040204" pitchFamily="50" charset="-128"/>
                <a:hlinkClick r:id="rId4"/>
              </a:rPr>
              <a:t>サプライヤーに再エネ利用と</a:t>
            </a:r>
            <a:r>
              <a:rPr lang="en-US" altLang="ja-JP" dirty="0">
                <a:latin typeface="Meiryo UI" panose="020B0604030504040204" pitchFamily="50" charset="-128"/>
                <a:ea typeface="Meiryo UI" panose="020B0604030504040204" pitchFamily="50" charset="-128"/>
                <a:hlinkClick r:id="rId4"/>
              </a:rPr>
              <a:t>SBT</a:t>
            </a:r>
            <a:r>
              <a:rPr lang="ja-JP" altLang="en-US" dirty="0">
                <a:latin typeface="Meiryo UI" panose="020B0604030504040204" pitchFamily="50" charset="-128"/>
                <a:ea typeface="Meiryo UI" panose="020B0604030504040204" pitchFamily="50" charset="-128"/>
                <a:hlinkClick r:id="rId4"/>
              </a:rPr>
              <a:t>認定取得を要請</a:t>
            </a:r>
            <a:r>
              <a:rPr lang="ja-JP" altLang="en-US" dirty="0">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アップルはサプライヤー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社に再エネ利用要請</a:t>
            </a:r>
            <a:r>
              <a:rPr lang="ja-JP" altLang="en-US" sz="1400" dirty="0">
                <a:solidFill>
                  <a:prstClr val="black"/>
                </a:solidFill>
                <a:latin typeface="Meiryo UI" panose="020B0604030504040204" pitchFamily="50" charset="-128"/>
                <a:ea typeface="Meiryo UI" panose="020B0604030504040204" pitchFamily="50" charset="-128"/>
              </a:rPr>
              <a:t>など海外企業も推進</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981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状況が変わった、サプライチェーン</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上流にも目が向き始めた</a:t>
            </a:r>
            <a:endParaRPr kumimoji="1" lang="ja-JP" altLang="en-US" sz="2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360282" y="862664"/>
            <a:ext cx="11771846" cy="1107996"/>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参考事例</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日立でのサプライチェーン排出量の状況</a:t>
            </a:r>
            <a:endParaRPr lang="en-US" altLang="ja-JP"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サプライチェーン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下流が多くを占めるが、</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サプライチェーン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上流だけでも、</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本体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の排出量よりも多い</a:t>
            </a:r>
            <a:endParaRPr lang="en-US" altLang="ja-JP"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C9DB35E-50ED-4A89-8D09-47A04D5E15D9}"/>
              </a:ext>
            </a:extLst>
          </p:cNvPr>
          <p:cNvPicPr>
            <a:picLocks noChangeAspect="1"/>
          </p:cNvPicPr>
          <p:nvPr/>
        </p:nvPicPr>
        <p:blipFill>
          <a:blip r:embed="rId3"/>
          <a:stretch>
            <a:fillRect/>
          </a:stretch>
        </p:blipFill>
        <p:spPr>
          <a:xfrm>
            <a:off x="6538656" y="1215028"/>
            <a:ext cx="4425979" cy="5212086"/>
          </a:xfrm>
          <a:prstGeom prst="rect">
            <a:avLst/>
          </a:prstGeom>
        </p:spPr>
      </p:pic>
      <p:sp>
        <p:nvSpPr>
          <p:cNvPr id="12" name="テキスト ボックス 11">
            <a:extLst>
              <a:ext uri="{FF2B5EF4-FFF2-40B4-BE49-F238E27FC236}">
                <a16:creationId xmlns:a16="http://schemas.microsoft.com/office/drawing/2014/main" id="{8F93CB25-7F10-4A6C-AA0C-688CACCAD906}"/>
              </a:ext>
            </a:extLst>
          </p:cNvPr>
          <p:cNvSpPr txBox="1"/>
          <p:nvPr/>
        </p:nvSpPr>
        <p:spPr>
          <a:xfrm>
            <a:off x="520486" y="6427113"/>
            <a:ext cx="779463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※Hitachi Sustainability Report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https://www.hitachi.co.jp/sustainability/download/pdf/ja_sustainability2020_20.pdf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pic>
        <p:nvPicPr>
          <p:cNvPr id="6" name="図 5">
            <a:extLst>
              <a:ext uri="{FF2B5EF4-FFF2-40B4-BE49-F238E27FC236}">
                <a16:creationId xmlns:a16="http://schemas.microsoft.com/office/drawing/2014/main" id="{2A6A3C2E-D9EF-4193-A8BC-E88D0853D2EE}"/>
              </a:ext>
            </a:extLst>
          </p:cNvPr>
          <p:cNvPicPr>
            <a:picLocks noChangeAspect="1"/>
          </p:cNvPicPr>
          <p:nvPr/>
        </p:nvPicPr>
        <p:blipFill>
          <a:blip r:embed="rId5"/>
          <a:stretch>
            <a:fillRect/>
          </a:stretch>
        </p:blipFill>
        <p:spPr>
          <a:xfrm>
            <a:off x="736470" y="3084450"/>
            <a:ext cx="5586203" cy="2757035"/>
          </a:xfrm>
          <a:prstGeom prst="rect">
            <a:avLst/>
          </a:prstGeom>
        </p:spPr>
      </p:pic>
    </p:spTree>
    <p:extLst>
      <p:ext uri="{BB962C8B-B14F-4D97-AF65-F5344CB8AC3E}">
        <p14:creationId xmlns:p14="http://schemas.microsoft.com/office/powerpoint/2010/main" val="98697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状況が変わった、サプライチェーン</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上流にも目が向き始めた</a:t>
            </a:r>
            <a:endParaRPr kumimoji="1" lang="ja-JP" altLang="en-US" sz="2800" dirty="0">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8DD971DF-B14D-4E1C-9ABA-060769420F8B}"/>
              </a:ext>
            </a:extLst>
          </p:cNvPr>
          <p:cNvSpPr/>
          <p:nvPr/>
        </p:nvSpPr>
        <p:spPr>
          <a:xfrm>
            <a:off x="378377" y="1094395"/>
            <a:ext cx="45194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Meiryo UI" panose="020B0604030504040204" pitchFamily="50" charset="-128"/>
                <a:ea typeface="Meiryo UI" panose="020B0604030504040204" pitchFamily="50" charset="-128"/>
              </a:rPr>
              <a:t>1</a:t>
            </a:r>
            <a:endParaRPr lang="ja-JP" altLang="en-US" sz="28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442F932D-9094-4588-9731-2D1312B52CE8}"/>
              </a:ext>
            </a:extLst>
          </p:cNvPr>
          <p:cNvSpPr/>
          <p:nvPr/>
        </p:nvSpPr>
        <p:spPr>
          <a:xfrm>
            <a:off x="830322" y="1094395"/>
            <a:ext cx="10801239" cy="7421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Meiryo UI" panose="020B0604030504040204" pitchFamily="50" charset="-128"/>
                <a:ea typeface="Meiryo UI" panose="020B0604030504040204" pitchFamily="50" charset="-128"/>
              </a:rPr>
              <a:t>サプライチェーン</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スコープ</a:t>
            </a:r>
            <a:r>
              <a:rPr kumimoji="1" lang="en-US" altLang="ja-JP" sz="2400" dirty="0">
                <a:solidFill>
                  <a:schemeClr val="bg1"/>
                </a:solidFill>
                <a:latin typeface="Meiryo UI" panose="020B0604030504040204" pitchFamily="50" charset="-128"/>
                <a:ea typeface="Meiryo UI" panose="020B0604030504040204" pitchFamily="50" charset="-128"/>
              </a:rPr>
              <a:t>3)</a:t>
            </a:r>
            <a:r>
              <a:rPr kumimoji="1" lang="ja-JP" altLang="en-US" sz="2400" dirty="0">
                <a:solidFill>
                  <a:schemeClr val="bg1"/>
                </a:solidFill>
                <a:latin typeface="Meiryo UI" panose="020B0604030504040204" pitchFamily="50" charset="-128"/>
                <a:ea typeface="Meiryo UI" panose="020B0604030504040204" pitchFamily="50" charset="-128"/>
              </a:rPr>
              <a:t>上流にいるサプライヤーへの働きかけが本格化するにつれ、</a:t>
            </a:r>
            <a:br>
              <a:rPr kumimoji="1" lang="en-US" altLang="ja-JP" sz="2400" dirty="0">
                <a:solidFill>
                  <a:schemeClr val="bg1"/>
                </a:solidFill>
                <a:latin typeface="Meiryo UI" panose="020B0604030504040204" pitchFamily="50" charset="-128"/>
                <a:ea typeface="Meiryo UI" panose="020B0604030504040204" pitchFamily="50" charset="-128"/>
              </a:rPr>
            </a:br>
            <a:r>
              <a:rPr kumimoji="1" lang="ja-JP" altLang="en-US" sz="2400" dirty="0">
                <a:solidFill>
                  <a:schemeClr val="bg1"/>
                </a:solidFill>
                <a:latin typeface="Meiryo UI" panose="020B0604030504040204" pitchFamily="50" charset="-128"/>
                <a:ea typeface="Meiryo UI" panose="020B0604030504040204" pitchFamily="50" charset="-128"/>
              </a:rPr>
              <a:t>サプライヤー窓口の購買部門は無関係ではいられなくなった</a:t>
            </a:r>
          </a:p>
        </p:txBody>
      </p:sp>
      <p:sp>
        <p:nvSpPr>
          <p:cNvPr id="9" name="テキスト ボックス 8">
            <a:extLst>
              <a:ext uri="{FF2B5EF4-FFF2-40B4-BE49-F238E27FC236}">
                <a16:creationId xmlns:a16="http://schemas.microsoft.com/office/drawing/2014/main" id="{8AC82687-91F8-4DEF-AE29-D2D3F970914B}"/>
              </a:ext>
            </a:extLst>
          </p:cNvPr>
          <p:cNvSpPr txBox="1"/>
          <p:nvPr/>
        </p:nvSpPr>
        <p:spPr>
          <a:xfrm>
            <a:off x="830322" y="804866"/>
            <a:ext cx="6933914"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購買部門が直面している課題</a:t>
            </a:r>
            <a:endParaRPr lang="en-US" altLang="ja-JP" b="1"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1592E44E-29E9-4AB3-83B8-9E4E900CC593}"/>
              </a:ext>
            </a:extLst>
          </p:cNvPr>
          <p:cNvGrpSpPr/>
          <p:nvPr/>
        </p:nvGrpSpPr>
        <p:grpSpPr>
          <a:xfrm>
            <a:off x="2423373" y="2412003"/>
            <a:ext cx="1943673" cy="791250"/>
            <a:chOff x="2418120" y="6753430"/>
            <a:chExt cx="3098582" cy="1261402"/>
          </a:xfrm>
        </p:grpSpPr>
        <p:sp>
          <p:nvSpPr>
            <p:cNvPr id="14" name="乗算記号 13">
              <a:extLst>
                <a:ext uri="{FF2B5EF4-FFF2-40B4-BE49-F238E27FC236}">
                  <a16:creationId xmlns:a16="http://schemas.microsoft.com/office/drawing/2014/main" id="{B9C0BB72-C4C8-4159-ADD8-B041B8E32509}"/>
                </a:ext>
              </a:extLst>
            </p:cNvPr>
            <p:cNvSpPr/>
            <p:nvPr/>
          </p:nvSpPr>
          <p:spPr bwMode="auto">
            <a:xfrm>
              <a:off x="3529550" y="6942531"/>
              <a:ext cx="875720" cy="883205"/>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
              <a:extLst>
                <a:ext uri="{FF2B5EF4-FFF2-40B4-BE49-F238E27FC236}">
                  <a16:creationId xmlns:a16="http://schemas.microsoft.com/office/drawing/2014/main" id="{9013E1FB-39A0-4AC5-B288-906349200BFF}"/>
                </a:ext>
              </a:extLst>
            </p:cNvPr>
            <p:cNvSpPr>
              <a:spLocks noChangeArrowheads="1"/>
            </p:cNvSpPr>
            <p:nvPr/>
          </p:nvSpPr>
          <p:spPr bwMode="auto">
            <a:xfrm>
              <a:off x="2418120" y="6753430"/>
              <a:ext cx="1252291" cy="126140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3">
              <a:extLst>
                <a:ext uri="{FF2B5EF4-FFF2-40B4-BE49-F238E27FC236}">
                  <a16:creationId xmlns:a16="http://schemas.microsoft.com/office/drawing/2014/main" id="{AB29C0B5-C958-4FEB-86E5-A5F5EECA05D3}"/>
                </a:ext>
              </a:extLst>
            </p:cNvPr>
            <p:cNvSpPr>
              <a:spLocks noChangeArrowheads="1"/>
            </p:cNvSpPr>
            <p:nvPr/>
          </p:nvSpPr>
          <p:spPr bwMode="auto">
            <a:xfrm>
              <a:off x="4264411" y="6753430"/>
              <a:ext cx="1252291" cy="126140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spcBef>
                  <a:spcPct val="0"/>
                </a:spcBef>
                <a:buFontTx/>
                <a:buNone/>
              </a:pP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buFontTx/>
                <a:buNone/>
              </a:pP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原単位</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四角形: 角を丸くする 16">
            <a:extLst>
              <a:ext uri="{FF2B5EF4-FFF2-40B4-BE49-F238E27FC236}">
                <a16:creationId xmlns:a16="http://schemas.microsoft.com/office/drawing/2014/main" id="{B53FC3AD-3976-4FB7-982E-B544A4007FD1}"/>
              </a:ext>
            </a:extLst>
          </p:cNvPr>
          <p:cNvSpPr/>
          <p:nvPr/>
        </p:nvSpPr>
        <p:spPr>
          <a:xfrm>
            <a:off x="1277009" y="2596019"/>
            <a:ext cx="785536" cy="436068"/>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排出量</a:t>
            </a:r>
            <a:endParaRPr lang="ja-JP" altLang="en-US" sz="1200" b="1" dirty="0">
              <a:solidFill>
                <a:schemeClr val="bg1"/>
              </a:solidFill>
              <a:latin typeface="Meiryo UI" panose="020B0604030504040204" pitchFamily="50" charset="-128"/>
              <a:ea typeface="Meiryo UI"/>
            </a:endParaRPr>
          </a:p>
        </p:txBody>
      </p:sp>
      <p:sp>
        <p:nvSpPr>
          <p:cNvPr id="18" name="テキスト ボックス 17">
            <a:extLst>
              <a:ext uri="{FF2B5EF4-FFF2-40B4-BE49-F238E27FC236}">
                <a16:creationId xmlns:a16="http://schemas.microsoft.com/office/drawing/2014/main" id="{5FF9517D-D731-4A2A-A782-D1A63059066C}"/>
              </a:ext>
            </a:extLst>
          </p:cNvPr>
          <p:cNvSpPr txBox="1"/>
          <p:nvPr/>
        </p:nvSpPr>
        <p:spPr>
          <a:xfrm>
            <a:off x="2111097" y="2627549"/>
            <a:ext cx="278514" cy="369332"/>
          </a:xfrm>
          <a:prstGeom prst="rect">
            <a:avLst/>
          </a:prstGeom>
          <a:noFill/>
        </p:spPr>
        <p:txBody>
          <a:bodyPr wrap="square" lIns="0" tIns="0" rIns="0" bIns="0">
            <a:spAutoFit/>
          </a:bodyPr>
          <a:lstStyle/>
          <a:p>
            <a:r>
              <a:rPr lang="en-US" altLang="ja-JP" sz="2400" b="1" dirty="0">
                <a:solidFill>
                  <a:srgbClr val="05B7B3"/>
                </a:solidFill>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579773BE-4003-4BC0-8CD8-728D401BDB21}"/>
              </a:ext>
            </a:extLst>
          </p:cNvPr>
          <p:cNvSpPr txBox="1"/>
          <p:nvPr/>
        </p:nvSpPr>
        <p:spPr>
          <a:xfrm>
            <a:off x="3052494" y="3011067"/>
            <a:ext cx="762754" cy="553998"/>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自社で</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把握可</a:t>
            </a:r>
            <a:endParaRPr lang="en-US" altLang="ja-JP" b="1" dirty="0">
              <a:latin typeface="Meiryo UI" panose="020B0604030504040204" pitchFamily="50" charset="-128"/>
              <a:ea typeface="Meiryo UI" panose="020B0604030504040204" pitchFamily="50" charset="-128"/>
            </a:endParaRPr>
          </a:p>
        </p:txBody>
      </p:sp>
      <p:pic>
        <p:nvPicPr>
          <p:cNvPr id="20" name="グラフィックス 19" descr="混乱した人 単色塗りつぶし">
            <a:extLst>
              <a:ext uri="{FF2B5EF4-FFF2-40B4-BE49-F238E27FC236}">
                <a16:creationId xmlns:a16="http://schemas.microsoft.com/office/drawing/2014/main" id="{EE4790B2-D25C-4B0C-B0C7-FB197BD017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2579" y="2666912"/>
            <a:ext cx="914400" cy="914400"/>
          </a:xfrm>
          <a:prstGeom prst="rect">
            <a:avLst/>
          </a:prstGeom>
        </p:spPr>
      </p:pic>
      <p:sp>
        <p:nvSpPr>
          <p:cNvPr id="21" name="思考の吹き出し: 雲形 20">
            <a:extLst>
              <a:ext uri="{FF2B5EF4-FFF2-40B4-BE49-F238E27FC236}">
                <a16:creationId xmlns:a16="http://schemas.microsoft.com/office/drawing/2014/main" id="{3BD17229-FB7B-49C6-B31A-4895B1A6C177}"/>
              </a:ext>
            </a:extLst>
          </p:cNvPr>
          <p:cNvSpPr/>
          <p:nvPr/>
        </p:nvSpPr>
        <p:spPr>
          <a:xfrm>
            <a:off x="7564540" y="2383480"/>
            <a:ext cx="2331691" cy="1087559"/>
          </a:xfrm>
          <a:prstGeom prst="cloudCallout">
            <a:avLst>
              <a:gd name="adj1" fmla="val -54050"/>
              <a:gd name="adj2" fmla="val 3569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425411B-9531-4611-A249-6A8D5D93D2E6}"/>
              </a:ext>
            </a:extLst>
          </p:cNvPr>
          <p:cNvSpPr txBox="1"/>
          <p:nvPr/>
        </p:nvSpPr>
        <p:spPr>
          <a:xfrm>
            <a:off x="6117876" y="3284204"/>
            <a:ext cx="1307797"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購買部門</a:t>
            </a:r>
            <a:endParaRPr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5D82478-4BBE-4A94-83F9-57869B61C1A2}"/>
              </a:ext>
            </a:extLst>
          </p:cNvPr>
          <p:cNvSpPr txBox="1"/>
          <p:nvPr/>
        </p:nvSpPr>
        <p:spPr>
          <a:xfrm>
            <a:off x="7960168" y="2480408"/>
            <a:ext cx="1955604" cy="830997"/>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自社分が主体で、</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関係も薄いし</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関わることもないか</a:t>
            </a:r>
            <a:endParaRPr lang="ja-JP" altLang="en-US" dirty="0"/>
          </a:p>
        </p:txBody>
      </p:sp>
      <p:sp>
        <p:nvSpPr>
          <p:cNvPr id="24" name="テキスト ボックス 23">
            <a:extLst>
              <a:ext uri="{FF2B5EF4-FFF2-40B4-BE49-F238E27FC236}">
                <a16:creationId xmlns:a16="http://schemas.microsoft.com/office/drawing/2014/main" id="{5141D20B-9C42-418B-B3C6-C0412A7F0556}"/>
              </a:ext>
            </a:extLst>
          </p:cNvPr>
          <p:cNvSpPr txBox="1"/>
          <p:nvPr/>
        </p:nvSpPr>
        <p:spPr>
          <a:xfrm>
            <a:off x="4523595" y="2392129"/>
            <a:ext cx="2429342" cy="830997"/>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サプライチェーン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スコープ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上流は他部門が自社データを使って推算</a:t>
            </a:r>
            <a:endParaRPr lang="en-US" altLang="ja-JP" dirty="0">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717D8463-E880-4C92-AE14-1DEF91872C46}"/>
              </a:ext>
            </a:extLst>
          </p:cNvPr>
          <p:cNvSpPr/>
          <p:nvPr/>
        </p:nvSpPr>
        <p:spPr>
          <a:xfrm>
            <a:off x="1135119" y="2270231"/>
            <a:ext cx="9606453" cy="1311081"/>
          </a:xfrm>
          <a:prstGeom prst="roundRect">
            <a:avLst>
              <a:gd name="adj" fmla="val 1025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8D5295D-F5CD-4545-8E46-9E70E39D72BE}"/>
              </a:ext>
            </a:extLst>
          </p:cNvPr>
          <p:cNvSpPr txBox="1"/>
          <p:nvPr/>
        </p:nvSpPr>
        <p:spPr>
          <a:xfrm>
            <a:off x="1187909" y="1967768"/>
            <a:ext cx="2527269" cy="307777"/>
          </a:xfrm>
          <a:prstGeom prst="rect">
            <a:avLst/>
          </a:prstGeom>
          <a:noFill/>
        </p:spPr>
        <p:txBody>
          <a:bodyPr wrap="square" lIns="0" tIns="0" rIns="0" bIns="0">
            <a:spAutoFit/>
          </a:bodyPr>
          <a:lstStyle/>
          <a:p>
            <a:r>
              <a:rPr lang="ja-JP" altLang="en-US" sz="2000" b="1" dirty="0">
                <a:latin typeface="Meiryo UI" panose="020B0604030504040204" pitchFamily="50" charset="-128"/>
                <a:ea typeface="Meiryo UI" panose="020B0604030504040204" pitchFamily="50" charset="-128"/>
              </a:rPr>
              <a:t>従来</a:t>
            </a:r>
            <a:endParaRPr lang="en-US" altLang="ja-JP" sz="2000" b="1"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33355583-1247-4C96-BF12-1B55FEFB2C70}"/>
              </a:ext>
            </a:extLst>
          </p:cNvPr>
          <p:cNvSpPr/>
          <p:nvPr/>
        </p:nvSpPr>
        <p:spPr>
          <a:xfrm>
            <a:off x="1135119" y="3897959"/>
            <a:ext cx="9606453" cy="2205370"/>
          </a:xfrm>
          <a:prstGeom prst="roundRect">
            <a:avLst>
              <a:gd name="adj" fmla="val 4649"/>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D678E10-2316-49C9-87C9-C615E4722508}"/>
              </a:ext>
            </a:extLst>
          </p:cNvPr>
          <p:cNvSpPr txBox="1"/>
          <p:nvPr/>
        </p:nvSpPr>
        <p:spPr>
          <a:xfrm>
            <a:off x="1187909" y="3588744"/>
            <a:ext cx="2527269" cy="307777"/>
          </a:xfrm>
          <a:prstGeom prst="rect">
            <a:avLst/>
          </a:prstGeom>
          <a:noFill/>
        </p:spPr>
        <p:txBody>
          <a:bodyPr wrap="square" lIns="0" tIns="0" rIns="0" bIns="0">
            <a:spAutoFit/>
          </a:bodyPr>
          <a:lstStyle/>
          <a:p>
            <a:r>
              <a:rPr lang="ja-JP" altLang="en-US" sz="2000" b="1" dirty="0">
                <a:latin typeface="Meiryo UI" panose="020B0604030504040204" pitchFamily="50" charset="-128"/>
                <a:ea typeface="Meiryo UI" panose="020B0604030504040204" pitchFamily="50" charset="-128"/>
              </a:rPr>
              <a:t>今後</a:t>
            </a:r>
            <a:endParaRPr lang="en-US" altLang="ja-JP" sz="2000" b="1" dirty="0">
              <a:latin typeface="Meiryo UI" panose="020B0604030504040204" pitchFamily="50" charset="-128"/>
              <a:ea typeface="Meiryo UI" panose="020B0604030504040204" pitchFamily="50" charset="-128"/>
            </a:endParaRPr>
          </a:p>
        </p:txBody>
      </p:sp>
      <p:sp>
        <p:nvSpPr>
          <p:cNvPr id="31" name="矢印: 下 30">
            <a:extLst>
              <a:ext uri="{FF2B5EF4-FFF2-40B4-BE49-F238E27FC236}">
                <a16:creationId xmlns:a16="http://schemas.microsoft.com/office/drawing/2014/main" id="{F5FBB31E-FDB1-453D-B73A-9EA0AA2BD20F}"/>
              </a:ext>
            </a:extLst>
          </p:cNvPr>
          <p:cNvSpPr/>
          <p:nvPr/>
        </p:nvSpPr>
        <p:spPr>
          <a:xfrm>
            <a:off x="5425894" y="3596191"/>
            <a:ext cx="872358" cy="265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グラフィックス 32" descr="男性のプロフィール 単色塗りつぶし">
            <a:extLst>
              <a:ext uri="{FF2B5EF4-FFF2-40B4-BE49-F238E27FC236}">
                <a16:creationId xmlns:a16="http://schemas.microsoft.com/office/drawing/2014/main" id="{62F85985-AB61-4C38-BF6E-08B82CEFED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6555" y="5169807"/>
            <a:ext cx="914400" cy="914400"/>
          </a:xfrm>
          <a:prstGeom prst="rect">
            <a:avLst/>
          </a:prstGeom>
        </p:spPr>
      </p:pic>
      <p:pic>
        <p:nvPicPr>
          <p:cNvPr id="34" name="図 33">
            <a:extLst>
              <a:ext uri="{FF2B5EF4-FFF2-40B4-BE49-F238E27FC236}">
                <a16:creationId xmlns:a16="http://schemas.microsoft.com/office/drawing/2014/main" id="{9523DA72-1809-4E4C-96C8-ACA64812474D}"/>
              </a:ext>
            </a:extLst>
          </p:cNvPr>
          <p:cNvPicPr>
            <a:picLocks noChangeAspect="1"/>
          </p:cNvPicPr>
          <p:nvPr/>
        </p:nvPicPr>
        <p:blipFill>
          <a:blip r:embed="rId7"/>
          <a:stretch>
            <a:fillRect/>
          </a:stretch>
        </p:blipFill>
        <p:spPr>
          <a:xfrm>
            <a:off x="1277009" y="4469082"/>
            <a:ext cx="1593654" cy="1038068"/>
          </a:xfrm>
          <a:prstGeom prst="rect">
            <a:avLst/>
          </a:prstGeom>
        </p:spPr>
      </p:pic>
      <p:pic>
        <p:nvPicPr>
          <p:cNvPr id="35" name="図 34">
            <a:extLst>
              <a:ext uri="{FF2B5EF4-FFF2-40B4-BE49-F238E27FC236}">
                <a16:creationId xmlns:a16="http://schemas.microsoft.com/office/drawing/2014/main" id="{2A5FDD50-0F36-4F2C-BC43-E3040D613830}"/>
              </a:ext>
            </a:extLst>
          </p:cNvPr>
          <p:cNvPicPr>
            <a:picLocks noChangeAspect="1"/>
          </p:cNvPicPr>
          <p:nvPr/>
        </p:nvPicPr>
        <p:blipFill>
          <a:blip r:embed="rId8"/>
          <a:stretch>
            <a:fillRect/>
          </a:stretch>
        </p:blipFill>
        <p:spPr>
          <a:xfrm>
            <a:off x="2506173" y="4940379"/>
            <a:ext cx="1860873" cy="1101061"/>
          </a:xfrm>
          <a:prstGeom prst="rect">
            <a:avLst/>
          </a:prstGeom>
        </p:spPr>
      </p:pic>
      <p:pic>
        <p:nvPicPr>
          <p:cNvPr id="42" name="図 41">
            <a:extLst>
              <a:ext uri="{FF2B5EF4-FFF2-40B4-BE49-F238E27FC236}">
                <a16:creationId xmlns:a16="http://schemas.microsoft.com/office/drawing/2014/main" id="{2202B442-6357-407C-9AA6-A33B1C97DDB1}"/>
              </a:ext>
            </a:extLst>
          </p:cNvPr>
          <p:cNvPicPr>
            <a:picLocks noChangeAspect="1"/>
          </p:cNvPicPr>
          <p:nvPr/>
        </p:nvPicPr>
        <p:blipFill>
          <a:blip r:embed="rId9"/>
          <a:stretch>
            <a:fillRect/>
          </a:stretch>
        </p:blipFill>
        <p:spPr>
          <a:xfrm>
            <a:off x="2997902" y="4254414"/>
            <a:ext cx="1593654" cy="440360"/>
          </a:xfrm>
          <a:prstGeom prst="rect">
            <a:avLst/>
          </a:prstGeom>
        </p:spPr>
      </p:pic>
      <p:sp>
        <p:nvSpPr>
          <p:cNvPr id="43" name="テキスト ボックス 42">
            <a:extLst>
              <a:ext uri="{FF2B5EF4-FFF2-40B4-BE49-F238E27FC236}">
                <a16:creationId xmlns:a16="http://schemas.microsoft.com/office/drawing/2014/main" id="{E39A965F-3644-460D-A530-F092AA242922}"/>
              </a:ext>
            </a:extLst>
          </p:cNvPr>
          <p:cNvSpPr txBox="1"/>
          <p:nvPr/>
        </p:nvSpPr>
        <p:spPr>
          <a:xfrm>
            <a:off x="8169001" y="5655632"/>
            <a:ext cx="1307797"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購買部門</a:t>
            </a:r>
            <a:endParaRPr lang="en-US" altLang="ja-JP"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968A8E2C-29C8-4616-98BC-1278495378A6}"/>
              </a:ext>
            </a:extLst>
          </p:cNvPr>
          <p:cNvSpPr txBox="1"/>
          <p:nvPr/>
        </p:nvSpPr>
        <p:spPr>
          <a:xfrm>
            <a:off x="1291206" y="4239117"/>
            <a:ext cx="1860873" cy="246221"/>
          </a:xfrm>
          <a:prstGeom prst="rect">
            <a:avLst/>
          </a:prstGeom>
          <a:noFill/>
        </p:spPr>
        <p:txBody>
          <a:bodyPr wrap="square" lIns="0" tIns="0" rIns="0" bIns="0">
            <a:spAutoFit/>
          </a:bodyPr>
          <a:lstStyle/>
          <a:p>
            <a:r>
              <a:rPr lang="ja-JP" altLang="en-US" sz="1600" dirty="0">
                <a:latin typeface="Meiryo UI" panose="020B0604030504040204" pitchFamily="50" charset="-128"/>
                <a:ea typeface="Meiryo UI" panose="020B0604030504040204" pitchFamily="50" charset="-128"/>
              </a:rPr>
              <a:t>温暖効果ガスとは？</a:t>
            </a:r>
            <a:endParaRPr lang="en-US" altLang="ja-JP" sz="16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DF19FE3E-BDE2-422F-8420-6C826D5A134B}"/>
              </a:ext>
            </a:extLst>
          </p:cNvPr>
          <p:cNvSpPr txBox="1"/>
          <p:nvPr/>
        </p:nvSpPr>
        <p:spPr>
          <a:xfrm>
            <a:off x="1330716" y="5565495"/>
            <a:ext cx="1177974" cy="492443"/>
          </a:xfrm>
          <a:prstGeom prst="rect">
            <a:avLst/>
          </a:prstGeom>
          <a:noFill/>
        </p:spPr>
        <p:txBody>
          <a:bodyPr wrap="square" lIns="0" tIns="0" rIns="0" bIns="0">
            <a:spAutoFit/>
          </a:bodyPr>
          <a:lstStyle/>
          <a:p>
            <a:r>
              <a:rPr lang="ja-JP" altLang="en-US" sz="1600" dirty="0">
                <a:latin typeface="Meiryo UI" panose="020B0604030504040204" pitchFamily="50" charset="-128"/>
                <a:ea typeface="Meiryo UI" panose="020B0604030504040204" pitchFamily="50" charset="-128"/>
              </a:rPr>
              <a:t>対象</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着眼点</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はどこか？</a:t>
            </a:r>
            <a:endParaRPr lang="en-US" altLang="ja-JP" sz="16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05F769FA-24D4-4BE3-8051-7853114F7155}"/>
              </a:ext>
            </a:extLst>
          </p:cNvPr>
          <p:cNvSpPr txBox="1"/>
          <p:nvPr/>
        </p:nvSpPr>
        <p:spPr>
          <a:xfrm>
            <a:off x="2997902" y="4686095"/>
            <a:ext cx="2009233" cy="246221"/>
          </a:xfrm>
          <a:prstGeom prst="rect">
            <a:avLst/>
          </a:prstGeom>
          <a:noFill/>
        </p:spPr>
        <p:txBody>
          <a:bodyPr wrap="square" lIns="0" tIns="0" rIns="0" bIns="0">
            <a:spAutoFit/>
          </a:bodyPr>
          <a:lstStyle/>
          <a:p>
            <a:r>
              <a:rPr lang="ja-JP" altLang="en-US" sz="1600" dirty="0">
                <a:latin typeface="Meiryo UI" panose="020B0604030504040204" pitchFamily="50" charset="-128"/>
                <a:ea typeface="Meiryo UI" panose="020B0604030504040204" pitchFamily="50" charset="-128"/>
              </a:rPr>
              <a:t>算出方法や改善例は？</a:t>
            </a:r>
            <a:endParaRPr lang="en-US" altLang="ja-JP" sz="16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A403B47-9E07-404C-866C-3AE46422F9D6}"/>
              </a:ext>
            </a:extLst>
          </p:cNvPr>
          <p:cNvSpPr txBox="1"/>
          <p:nvPr/>
        </p:nvSpPr>
        <p:spPr>
          <a:xfrm>
            <a:off x="1291205" y="3934551"/>
            <a:ext cx="1860873" cy="246221"/>
          </a:xfrm>
          <a:prstGeom prst="rect">
            <a:avLst/>
          </a:prstGeom>
          <a:noFill/>
        </p:spPr>
        <p:txBody>
          <a:bodyPr wrap="square" lIns="0" tIns="0" rIns="0" bIns="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基礎的な知識</a:t>
            </a:r>
            <a:r>
              <a:rPr lang="en-US" altLang="ja-JP" sz="1600" b="1" dirty="0">
                <a:latin typeface="Meiryo UI" panose="020B0604030504040204" pitchFamily="50" charset="-128"/>
                <a:ea typeface="Meiryo UI" panose="020B0604030504040204" pitchFamily="50" charset="-128"/>
              </a:rPr>
              <a:t>=</a:t>
            </a:r>
          </a:p>
        </p:txBody>
      </p:sp>
      <p:sp>
        <p:nvSpPr>
          <p:cNvPr id="48" name="思考の吹き出し: 雲形 47">
            <a:extLst>
              <a:ext uri="{FF2B5EF4-FFF2-40B4-BE49-F238E27FC236}">
                <a16:creationId xmlns:a16="http://schemas.microsoft.com/office/drawing/2014/main" id="{3C5CE901-627E-4F92-96E7-CC91C41185B0}"/>
              </a:ext>
            </a:extLst>
          </p:cNvPr>
          <p:cNvSpPr/>
          <p:nvPr/>
        </p:nvSpPr>
        <p:spPr>
          <a:xfrm>
            <a:off x="7956749" y="3919860"/>
            <a:ext cx="3655472" cy="1516971"/>
          </a:xfrm>
          <a:prstGeom prst="cloudCallout">
            <a:avLst>
              <a:gd name="adj1" fmla="val -46795"/>
              <a:gd name="adj2" fmla="val 5075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E381E58-1BDB-4D9A-9FFF-8E7CCF408847}"/>
              </a:ext>
            </a:extLst>
          </p:cNvPr>
          <p:cNvSpPr txBox="1"/>
          <p:nvPr/>
        </p:nvSpPr>
        <p:spPr>
          <a:xfrm>
            <a:off x="8401967" y="4112658"/>
            <a:ext cx="2895846" cy="1107996"/>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本格的な改善はその道の専門家に任せるにせよ、購買は窓口としてサプライヤーと基本的な話ができないとならない</a:t>
            </a:r>
          </a:p>
        </p:txBody>
      </p:sp>
      <p:sp>
        <p:nvSpPr>
          <p:cNvPr id="50" name="矢印: 下 49">
            <a:extLst>
              <a:ext uri="{FF2B5EF4-FFF2-40B4-BE49-F238E27FC236}">
                <a16:creationId xmlns:a16="http://schemas.microsoft.com/office/drawing/2014/main" id="{8EA9CCA3-1FF9-409B-B0F4-B4BE8F409130}"/>
              </a:ext>
            </a:extLst>
          </p:cNvPr>
          <p:cNvSpPr/>
          <p:nvPr/>
        </p:nvSpPr>
        <p:spPr>
          <a:xfrm rot="16200000">
            <a:off x="1148192" y="6312604"/>
            <a:ext cx="324635" cy="236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FE64FB4F-5889-4861-944B-AC6E5BB12D29}"/>
              </a:ext>
            </a:extLst>
          </p:cNvPr>
          <p:cNvSpPr txBox="1"/>
          <p:nvPr/>
        </p:nvSpPr>
        <p:spPr>
          <a:xfrm>
            <a:off x="1492936" y="6268528"/>
            <a:ext cx="9248636" cy="246221"/>
          </a:xfrm>
          <a:prstGeom prst="rect">
            <a:avLst/>
          </a:prstGeom>
          <a:noFill/>
        </p:spPr>
        <p:txBody>
          <a:bodyPr wrap="square" lIns="0" tIns="0" rIns="0" bIns="0">
            <a:spAutoFit/>
          </a:bodyPr>
          <a:lstStyle/>
          <a:p>
            <a:r>
              <a:rPr lang="ja-JP" altLang="en-US" sz="1600" b="1" dirty="0">
                <a:latin typeface="Meiryo UI" panose="020B0604030504040204" pitchFamily="50" charset="-128"/>
                <a:ea typeface="Meiryo UI" panose="020B0604030504040204" pitchFamily="50" charset="-128"/>
              </a:rPr>
              <a:t>「基礎的な知識」を当資料の「第</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部</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基礎知識編」と「第</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部算定編」で説明しています</a:t>
            </a:r>
          </a:p>
        </p:txBody>
      </p:sp>
      <p:sp>
        <p:nvSpPr>
          <p:cNvPr id="2" name="テキスト ボックス 1">
            <a:extLst>
              <a:ext uri="{FF2B5EF4-FFF2-40B4-BE49-F238E27FC236}">
                <a16:creationId xmlns:a16="http://schemas.microsoft.com/office/drawing/2014/main" id="{102E70D8-285B-44ED-85C4-51070FE13D61}"/>
              </a:ext>
            </a:extLst>
          </p:cNvPr>
          <p:cNvSpPr txBox="1"/>
          <p:nvPr/>
        </p:nvSpPr>
        <p:spPr>
          <a:xfrm>
            <a:off x="5147594" y="4133499"/>
            <a:ext cx="2895846" cy="1678217"/>
          </a:xfrm>
          <a:prstGeom prst="rect">
            <a:avLst/>
          </a:prstGeom>
          <a:noFill/>
        </p:spPr>
        <p:txBody>
          <a:bodyPr wrap="none" lIns="0" tIns="0" rIns="0" bIns="0" rtlCol="0">
            <a:no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代表的な観点</a:t>
            </a:r>
            <a:r>
              <a:rPr lang="en-US" altLang="ja-JP"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自社直接排出</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燃料や製法</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・購入エネルギ</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電力など</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・原材料投入量</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・原材料輸送方法</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・廃棄物</a:t>
            </a:r>
          </a:p>
        </p:txBody>
      </p:sp>
      <p:sp>
        <p:nvSpPr>
          <p:cNvPr id="3" name="左中かっこ 2">
            <a:extLst>
              <a:ext uri="{FF2B5EF4-FFF2-40B4-BE49-F238E27FC236}">
                <a16:creationId xmlns:a16="http://schemas.microsoft.com/office/drawing/2014/main" id="{7F559A5D-3C5F-4A49-B6A0-EDC1FB4A9AE4}"/>
              </a:ext>
            </a:extLst>
          </p:cNvPr>
          <p:cNvSpPr/>
          <p:nvPr/>
        </p:nvSpPr>
        <p:spPr>
          <a:xfrm>
            <a:off x="4950083" y="4198605"/>
            <a:ext cx="178064" cy="1613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5009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状況が変わった、サプライチェーン</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上流にも目が向き始めた</a:t>
            </a:r>
            <a:endParaRPr kumimoji="1" lang="ja-JP" altLang="en-US" sz="2800" dirty="0">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8DD971DF-B14D-4E1C-9ABA-060769420F8B}"/>
              </a:ext>
            </a:extLst>
          </p:cNvPr>
          <p:cNvSpPr/>
          <p:nvPr/>
        </p:nvSpPr>
        <p:spPr>
          <a:xfrm>
            <a:off x="378377" y="1094395"/>
            <a:ext cx="45194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Meiryo UI" panose="020B0604030504040204" pitchFamily="50" charset="-128"/>
                <a:ea typeface="Meiryo UI" panose="020B0604030504040204" pitchFamily="50" charset="-128"/>
              </a:rPr>
              <a:t>2</a:t>
            </a:r>
            <a:endParaRPr lang="ja-JP" altLang="en-US" sz="28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442F932D-9094-4588-9731-2D1312B52CE8}"/>
              </a:ext>
            </a:extLst>
          </p:cNvPr>
          <p:cNvSpPr/>
          <p:nvPr/>
        </p:nvSpPr>
        <p:spPr>
          <a:xfrm>
            <a:off x="830322" y="1094395"/>
            <a:ext cx="10801239" cy="7421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Meiryo UI" panose="020B0604030504040204" pitchFamily="50" charset="-128"/>
                <a:ea typeface="Meiryo UI" panose="020B0604030504040204" pitchFamily="50" charset="-128"/>
              </a:rPr>
              <a:t>「スコープ</a:t>
            </a:r>
            <a:r>
              <a:rPr kumimoji="1" lang="en-US" altLang="ja-JP" sz="2400" dirty="0">
                <a:solidFill>
                  <a:schemeClr val="bg1"/>
                </a:solidFill>
                <a:latin typeface="Meiryo UI" panose="020B0604030504040204" pitchFamily="50" charset="-128"/>
                <a:ea typeface="Meiryo UI" panose="020B0604030504040204" pitchFamily="50" charset="-128"/>
              </a:rPr>
              <a:t>3</a:t>
            </a:r>
            <a:r>
              <a:rPr kumimoji="1" lang="ja-JP" altLang="en-US" sz="2400" dirty="0">
                <a:solidFill>
                  <a:schemeClr val="bg1"/>
                </a:solidFill>
                <a:latin typeface="Meiryo UI" panose="020B0604030504040204" pitchFamily="50" charset="-128"/>
                <a:ea typeface="Meiryo UI" panose="020B0604030504040204" pitchFamily="50" charset="-128"/>
              </a:rPr>
              <a:t>上流」範囲の誤解から、購買部門範囲外の部分の担当を求められる事例も出ている</a:t>
            </a:r>
          </a:p>
        </p:txBody>
      </p:sp>
      <p:sp>
        <p:nvSpPr>
          <p:cNvPr id="9" name="テキスト ボックス 8">
            <a:extLst>
              <a:ext uri="{FF2B5EF4-FFF2-40B4-BE49-F238E27FC236}">
                <a16:creationId xmlns:a16="http://schemas.microsoft.com/office/drawing/2014/main" id="{8AC82687-91F8-4DEF-AE29-D2D3F970914B}"/>
              </a:ext>
            </a:extLst>
          </p:cNvPr>
          <p:cNvSpPr txBox="1"/>
          <p:nvPr/>
        </p:nvSpPr>
        <p:spPr>
          <a:xfrm>
            <a:off x="830322" y="804866"/>
            <a:ext cx="6933914"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購買部門が直面している課題</a:t>
            </a:r>
            <a:endParaRPr lang="en-US" altLang="ja-JP" b="1"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7ABC28AB-A4DB-4B10-93EB-ED68CAE7C7DB}"/>
              </a:ext>
            </a:extLst>
          </p:cNvPr>
          <p:cNvPicPr>
            <a:picLocks noChangeAspect="1"/>
          </p:cNvPicPr>
          <p:nvPr/>
        </p:nvPicPr>
        <p:blipFill>
          <a:blip r:embed="rId3"/>
          <a:stretch>
            <a:fillRect/>
          </a:stretch>
        </p:blipFill>
        <p:spPr>
          <a:xfrm>
            <a:off x="1519001" y="2092354"/>
            <a:ext cx="8675669" cy="2447373"/>
          </a:xfrm>
          <a:prstGeom prst="rect">
            <a:avLst/>
          </a:prstGeom>
        </p:spPr>
      </p:pic>
      <p:sp>
        <p:nvSpPr>
          <p:cNvPr id="38" name="テキスト ボックス 37">
            <a:extLst>
              <a:ext uri="{FF2B5EF4-FFF2-40B4-BE49-F238E27FC236}">
                <a16:creationId xmlns:a16="http://schemas.microsoft.com/office/drawing/2014/main" id="{30CCAFCE-EE44-4A9C-A991-6ED6774CC351}"/>
              </a:ext>
            </a:extLst>
          </p:cNvPr>
          <p:cNvSpPr txBox="1"/>
          <p:nvPr/>
        </p:nvSpPr>
        <p:spPr>
          <a:xfrm>
            <a:off x="4431853" y="3909399"/>
            <a:ext cx="1474960"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事業者自らによる温室効果ガスの直接排出</a:t>
            </a:r>
            <a:endParaRPr lang="en-US" altLang="ja-JP" sz="11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34776F3E-6FF6-4550-8100-E9F8B374BA2B}"/>
              </a:ext>
            </a:extLst>
          </p:cNvPr>
          <p:cNvSpPr txBox="1"/>
          <p:nvPr/>
        </p:nvSpPr>
        <p:spPr>
          <a:xfrm>
            <a:off x="5834985" y="3925165"/>
            <a:ext cx="1474960" cy="600164"/>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他社から供給された電気、熱・蒸気の使用に伴う間接排出</a:t>
            </a:r>
          </a:p>
        </p:txBody>
      </p:sp>
      <p:sp>
        <p:nvSpPr>
          <p:cNvPr id="40" name="右中かっこ 39">
            <a:extLst>
              <a:ext uri="{FF2B5EF4-FFF2-40B4-BE49-F238E27FC236}">
                <a16:creationId xmlns:a16="http://schemas.microsoft.com/office/drawing/2014/main" id="{F572C21B-B5B5-4EEE-82DC-EB9A30ED774A}"/>
              </a:ext>
            </a:extLst>
          </p:cNvPr>
          <p:cNvSpPr/>
          <p:nvPr/>
        </p:nvSpPr>
        <p:spPr>
          <a:xfrm rot="5400000">
            <a:off x="2898431" y="3160297"/>
            <a:ext cx="45719" cy="28045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0CF37EF-647B-426B-8738-32097E2624F1}"/>
              </a:ext>
            </a:extLst>
          </p:cNvPr>
          <p:cNvSpPr txBox="1"/>
          <p:nvPr/>
        </p:nvSpPr>
        <p:spPr>
          <a:xfrm>
            <a:off x="1489309" y="4603736"/>
            <a:ext cx="9165084" cy="1938992"/>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上流は購買部門との社内での誤解</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思い込みから、本来担当範囲ではない</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⑦自社社員の出張、⑥自社社員の通勤、⑧リース資産</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上流</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の排出量算定まで購買部門</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の分担とされて、四苦八苦しているところが出てきている</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サプライチェーン排出量関連資料で多用の上図には担当部門の考慮はない。しかし、「スコープ</a:t>
            </a:r>
            <a:r>
              <a:rPr lang="en-US" altLang="ja-JP" sz="1800" dirty="0">
                <a:solidFill>
                  <a:prstClr val="black"/>
                </a:solidFill>
                <a:latin typeface="Meiryo UI" panose="020B0604030504040204" pitchFamily="50" charset="-128"/>
                <a:ea typeface="Meiryo UI" panose="020B0604030504040204" pitchFamily="50" charset="-128"/>
              </a:rPr>
              <a:t>3</a:t>
            </a:r>
            <a:br>
              <a:rPr lang="en-US" altLang="ja-JP" sz="1800" dirty="0">
                <a:solidFill>
                  <a:prstClr val="black"/>
                </a:solidFill>
                <a:latin typeface="Meiryo UI" panose="020B0604030504040204" pitchFamily="50" charset="-128"/>
                <a:ea typeface="Meiryo UI" panose="020B0604030504040204" pitchFamily="50" charset="-128"/>
              </a:rPr>
            </a:br>
            <a:r>
              <a:rPr lang="en-US" altLang="ja-JP"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Meiryo UI" panose="020B0604030504040204" pitchFamily="50" charset="-128"/>
                <a:ea typeface="Meiryo UI" panose="020B0604030504040204" pitchFamily="50" charset="-128"/>
              </a:rPr>
              <a:t>上流</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上流サプライチェーン</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は購買」と誤解</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思い込みから購買部門に丸投げも発生している</a:t>
            </a:r>
            <a:br>
              <a:rPr lang="en-US" altLang="ja-JP" sz="1800" dirty="0">
                <a:solidFill>
                  <a:prstClr val="black"/>
                </a:solidFill>
                <a:latin typeface="Meiryo UI" panose="020B0604030504040204" pitchFamily="50" charset="-128"/>
                <a:ea typeface="Meiryo UI" panose="020B0604030504040204" pitchFamily="50" charset="-128"/>
              </a:rPr>
            </a:br>
            <a:r>
              <a:rPr lang="en-US" altLang="ja-JP"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Meiryo UI" panose="020B0604030504040204" pitchFamily="50" charset="-128"/>
                <a:ea typeface="Meiryo UI" panose="020B0604030504040204" pitchFamily="50" charset="-128"/>
              </a:rPr>
              <a:t>企業も出てしまっている</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購買部門は困ってしまっている</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b="1" dirty="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543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状況が変わった、サプライチェーン</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上流にも目が向き始めた</a:t>
            </a:r>
            <a:endParaRPr kumimoji="1" lang="ja-JP" altLang="en-US" sz="2800" dirty="0">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8DD971DF-B14D-4E1C-9ABA-060769420F8B}"/>
              </a:ext>
            </a:extLst>
          </p:cNvPr>
          <p:cNvSpPr/>
          <p:nvPr/>
        </p:nvSpPr>
        <p:spPr>
          <a:xfrm>
            <a:off x="378377" y="1094395"/>
            <a:ext cx="451945" cy="44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Meiryo UI" panose="020B0604030504040204" pitchFamily="50" charset="-128"/>
                <a:ea typeface="Meiryo UI" panose="020B0604030504040204" pitchFamily="50" charset="-128"/>
              </a:rPr>
              <a:t>2</a:t>
            </a:r>
            <a:endParaRPr lang="ja-JP" altLang="en-US" sz="28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442F932D-9094-4588-9731-2D1312B52CE8}"/>
              </a:ext>
            </a:extLst>
          </p:cNvPr>
          <p:cNvSpPr/>
          <p:nvPr/>
        </p:nvSpPr>
        <p:spPr>
          <a:xfrm>
            <a:off x="830322" y="1094395"/>
            <a:ext cx="10801239" cy="7421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Meiryo UI" panose="020B0604030504040204" pitchFamily="50" charset="-128"/>
                <a:ea typeface="Meiryo UI" panose="020B0604030504040204" pitchFamily="50" charset="-128"/>
              </a:rPr>
              <a:t>「スコープ</a:t>
            </a:r>
            <a:r>
              <a:rPr kumimoji="1" lang="en-US" altLang="ja-JP" sz="2400" dirty="0">
                <a:solidFill>
                  <a:schemeClr val="bg1"/>
                </a:solidFill>
                <a:latin typeface="Meiryo UI" panose="020B0604030504040204" pitchFamily="50" charset="-128"/>
                <a:ea typeface="Meiryo UI" panose="020B0604030504040204" pitchFamily="50" charset="-128"/>
              </a:rPr>
              <a:t>3</a:t>
            </a:r>
            <a:r>
              <a:rPr kumimoji="1" lang="ja-JP" altLang="en-US" sz="2400" dirty="0">
                <a:solidFill>
                  <a:schemeClr val="bg1"/>
                </a:solidFill>
                <a:latin typeface="Meiryo UI" panose="020B0604030504040204" pitchFamily="50" charset="-128"/>
                <a:ea typeface="Meiryo UI" panose="020B0604030504040204" pitchFamily="50" charset="-128"/>
              </a:rPr>
              <a:t>上流」範囲の誤解から、購買部門範囲外の部分の担当を求められる事例も出ている</a:t>
            </a:r>
          </a:p>
        </p:txBody>
      </p:sp>
      <p:sp>
        <p:nvSpPr>
          <p:cNvPr id="9" name="テキスト ボックス 8">
            <a:extLst>
              <a:ext uri="{FF2B5EF4-FFF2-40B4-BE49-F238E27FC236}">
                <a16:creationId xmlns:a16="http://schemas.microsoft.com/office/drawing/2014/main" id="{8AC82687-91F8-4DEF-AE29-D2D3F970914B}"/>
              </a:ext>
            </a:extLst>
          </p:cNvPr>
          <p:cNvSpPr txBox="1"/>
          <p:nvPr/>
        </p:nvSpPr>
        <p:spPr>
          <a:xfrm>
            <a:off x="830322" y="804866"/>
            <a:ext cx="6933914"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購買部門が直面している課題</a:t>
            </a:r>
            <a:endParaRPr lang="en-US" altLang="ja-JP" b="1"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46339B-8BEE-4141-9C69-F2C93AF5EA9B}"/>
              </a:ext>
            </a:extLst>
          </p:cNvPr>
          <p:cNvGrpSpPr/>
          <p:nvPr/>
        </p:nvGrpSpPr>
        <p:grpSpPr>
          <a:xfrm>
            <a:off x="1094662" y="2735965"/>
            <a:ext cx="7924801" cy="3415038"/>
            <a:chOff x="93845" y="1922302"/>
            <a:chExt cx="11075843" cy="5032853"/>
          </a:xfrm>
        </p:grpSpPr>
        <p:pic>
          <p:nvPicPr>
            <p:cNvPr id="11" name="図 10" descr="ダイアグラム&#10;&#10;自動的に生成された説明">
              <a:extLst>
                <a:ext uri="{FF2B5EF4-FFF2-40B4-BE49-F238E27FC236}">
                  <a16:creationId xmlns:a16="http://schemas.microsoft.com/office/drawing/2014/main" id="{DF100D56-3193-4A82-968D-BB9F43F6FC27}"/>
                </a:ext>
              </a:extLst>
            </p:cNvPr>
            <p:cNvPicPr>
              <a:picLocks noChangeAspect="1"/>
            </p:cNvPicPr>
            <p:nvPr/>
          </p:nvPicPr>
          <p:blipFill>
            <a:blip r:embed="rId3"/>
            <a:stretch>
              <a:fillRect/>
            </a:stretch>
          </p:blipFill>
          <p:spPr>
            <a:xfrm>
              <a:off x="2675780" y="1922302"/>
              <a:ext cx="8493908" cy="5032853"/>
            </a:xfrm>
            <a:prstGeom prst="rect">
              <a:avLst/>
            </a:prstGeom>
          </p:spPr>
        </p:pic>
        <p:sp>
          <p:nvSpPr>
            <p:cNvPr id="12" name="四角形: 角を丸くする 11">
              <a:extLst>
                <a:ext uri="{FF2B5EF4-FFF2-40B4-BE49-F238E27FC236}">
                  <a16:creationId xmlns:a16="http://schemas.microsoft.com/office/drawing/2014/main" id="{06F1CF7B-AEA3-4540-8738-42A7450BC5AE}"/>
                </a:ext>
              </a:extLst>
            </p:cNvPr>
            <p:cNvSpPr/>
            <p:nvPr/>
          </p:nvSpPr>
          <p:spPr>
            <a:xfrm>
              <a:off x="2675780" y="2021043"/>
              <a:ext cx="3217715" cy="4046483"/>
            </a:xfrm>
            <a:prstGeom prst="roundRect">
              <a:avLst>
                <a:gd name="adj" fmla="val 882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91856F91-764D-4E07-B40B-4741C820E0D7}"/>
                </a:ext>
              </a:extLst>
            </p:cNvPr>
            <p:cNvSpPr/>
            <p:nvPr/>
          </p:nvSpPr>
          <p:spPr>
            <a:xfrm>
              <a:off x="2383043" y="2641154"/>
              <a:ext cx="292737" cy="704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2AFADF1-672D-452C-BA1A-95F04E07AD5D}"/>
                </a:ext>
              </a:extLst>
            </p:cNvPr>
            <p:cNvSpPr txBox="1"/>
            <p:nvPr/>
          </p:nvSpPr>
          <p:spPr>
            <a:xfrm>
              <a:off x="93845" y="2300752"/>
              <a:ext cx="2435566" cy="1473309"/>
            </a:xfrm>
            <a:prstGeom prst="rect">
              <a:avLst/>
            </a:prstGeom>
            <a:noFill/>
          </p:spPr>
          <p:txBody>
            <a:bodyPr wrap="square" lIns="0" tIns="0" rIns="0" bIns="0"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購買部門が</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主体的に関与</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できる</a:t>
              </a:r>
              <a:r>
                <a:rPr kumimoji="1" lang="en-US" altLang="ja-JP" b="1" dirty="0">
                  <a:solidFill>
                    <a:srgbClr val="FF0000"/>
                  </a:solidFill>
                  <a:latin typeface="Meiryo UI" panose="020B0604030504040204" pitchFamily="50" charset="-128"/>
                  <a:ea typeface="Meiryo UI" panose="020B0604030504040204" pitchFamily="50" charset="-128"/>
                </a:rPr>
                <a:t>/</a:t>
              </a:r>
              <a:r>
                <a:rPr kumimoji="1" lang="ja-JP" altLang="en-US" b="1" dirty="0">
                  <a:solidFill>
                    <a:srgbClr val="FF0000"/>
                  </a:solidFill>
                  <a:latin typeface="Meiryo UI" panose="020B0604030504040204" pitchFamily="50" charset="-128"/>
                  <a:ea typeface="Meiryo UI" panose="020B0604030504040204" pitchFamily="50" charset="-128"/>
                </a:rPr>
                <a:t>しなければならない部分</a:t>
              </a:r>
              <a:endParaRPr kumimoji="1" lang="en-US" altLang="ja-JP" b="1" dirty="0">
                <a:solidFill>
                  <a:srgbClr val="FF0000"/>
                </a:solidFill>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5387EF82-C672-4990-AC99-2F2A6017BDE4}"/>
              </a:ext>
            </a:extLst>
          </p:cNvPr>
          <p:cNvSpPr txBox="1"/>
          <p:nvPr/>
        </p:nvSpPr>
        <p:spPr>
          <a:xfrm>
            <a:off x="294968" y="6334780"/>
            <a:ext cx="10217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a:t>
            </a:r>
            <a:r>
              <a:rPr lang="en-US" altLang="ja-JP" sz="1400" dirty="0">
                <a:solidFill>
                  <a:prstClr val="black"/>
                </a:solidFill>
                <a:latin typeface="Meiryo UI" panose="020B0604030504040204" pitchFamily="50" charset="-128"/>
                <a:ea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4"/>
              </a:rPr>
              <a:t>https://www.env.go.jp/earth/ondanka/supply_chain/gvc/files/tools/GuideLine_ver2.3.pdf</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572EDE24-0F9E-4631-93C3-354D1C393D89}"/>
              </a:ext>
            </a:extLst>
          </p:cNvPr>
          <p:cNvSpPr txBox="1"/>
          <p:nvPr/>
        </p:nvSpPr>
        <p:spPr>
          <a:xfrm>
            <a:off x="1000069" y="1860519"/>
            <a:ext cx="10631491" cy="553998"/>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それを回避するには「算定基本ガイドラインの下図の緑の部分が購買部門の分担」と社内説明できないとまずい。</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そして、そのためには算定範囲それぞれの概要を説明できないと十分に社内理解してもらえない。</a:t>
            </a:r>
            <a:endParaRPr lang="en-US" altLang="ja-JP" b="1" dirty="0">
              <a:latin typeface="Meiryo UI" panose="020B0604030504040204" pitchFamily="50" charset="-128"/>
              <a:ea typeface="Meiryo UI" panose="020B0604030504040204" pitchFamily="50" charset="-128"/>
            </a:endParaRPr>
          </a:p>
        </p:txBody>
      </p:sp>
      <p:pic>
        <p:nvPicPr>
          <p:cNvPr id="18" name="グラフィックス 17" descr="男性のプロフィール 単色塗りつぶし">
            <a:extLst>
              <a:ext uri="{FF2B5EF4-FFF2-40B4-BE49-F238E27FC236}">
                <a16:creationId xmlns:a16="http://schemas.microsoft.com/office/drawing/2014/main" id="{12D8EC29-B85C-41FB-8675-EAC7AF356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8849" y="4993026"/>
            <a:ext cx="914400" cy="914400"/>
          </a:xfrm>
          <a:prstGeom prst="rect">
            <a:avLst/>
          </a:prstGeom>
        </p:spPr>
      </p:pic>
      <p:sp>
        <p:nvSpPr>
          <p:cNvPr id="19" name="テキスト ボックス 18">
            <a:extLst>
              <a:ext uri="{FF2B5EF4-FFF2-40B4-BE49-F238E27FC236}">
                <a16:creationId xmlns:a16="http://schemas.microsoft.com/office/drawing/2014/main" id="{3B35D35A-61DA-4E8C-A01E-7E86265D8E82}"/>
              </a:ext>
            </a:extLst>
          </p:cNvPr>
          <p:cNvSpPr txBox="1"/>
          <p:nvPr/>
        </p:nvSpPr>
        <p:spPr>
          <a:xfrm>
            <a:off x="9436738" y="5475654"/>
            <a:ext cx="1307797" cy="276999"/>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購買部門</a:t>
            </a:r>
            <a:endParaRPr lang="en-US" altLang="ja-JP" dirty="0">
              <a:latin typeface="Meiryo UI" panose="020B0604030504040204" pitchFamily="50" charset="-128"/>
              <a:ea typeface="Meiryo UI" panose="020B0604030504040204" pitchFamily="50" charset="-128"/>
            </a:endParaRPr>
          </a:p>
        </p:txBody>
      </p:sp>
      <p:sp>
        <p:nvSpPr>
          <p:cNvPr id="20" name="思考の吹き出し: 雲形 19">
            <a:extLst>
              <a:ext uri="{FF2B5EF4-FFF2-40B4-BE49-F238E27FC236}">
                <a16:creationId xmlns:a16="http://schemas.microsoft.com/office/drawing/2014/main" id="{6C84C81A-C351-4803-9448-C453A4AD02AE}"/>
              </a:ext>
            </a:extLst>
          </p:cNvPr>
          <p:cNvSpPr/>
          <p:nvPr/>
        </p:nvSpPr>
        <p:spPr>
          <a:xfrm>
            <a:off x="9269602" y="3869700"/>
            <a:ext cx="2649129" cy="1516971"/>
          </a:xfrm>
          <a:prstGeom prst="cloudCallout">
            <a:avLst>
              <a:gd name="adj1" fmla="val -54050"/>
              <a:gd name="adj2" fmla="val 3569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01C4C5E-33CD-4ADE-AC13-7959890D80E7}"/>
              </a:ext>
            </a:extLst>
          </p:cNvPr>
          <p:cNvSpPr txBox="1"/>
          <p:nvPr/>
        </p:nvSpPr>
        <p:spPr>
          <a:xfrm>
            <a:off x="9643388" y="4111316"/>
            <a:ext cx="2453838" cy="1107996"/>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社内調整には、</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各算定範囲の概要を</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説明できるようになって</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いないと危うい</a:t>
            </a:r>
          </a:p>
        </p:txBody>
      </p:sp>
    </p:spTree>
    <p:extLst>
      <p:ext uri="{BB962C8B-B14F-4D97-AF65-F5344CB8AC3E}">
        <p14:creationId xmlns:p14="http://schemas.microsoft.com/office/powerpoint/2010/main" val="162956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4499411" y="1155514"/>
            <a:ext cx="3633107" cy="1288144"/>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2442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って何なのだろう？</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16310" y="749399"/>
            <a:ext cx="11808542" cy="1384995"/>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温室効果ガス</a:t>
            </a:r>
            <a:r>
              <a:rPr kumimoji="1" lang="en-US" altLang="ja-JP" dirty="0">
                <a:latin typeface="Meiryo UI" panose="020B0604030504040204" pitchFamily="50" charset="-128"/>
                <a:ea typeface="Meiryo UI" panose="020B0604030504040204" pitchFamily="50" charset="-128"/>
              </a:rPr>
              <a:t>(GHG: Greenhouse Gas)</a:t>
            </a:r>
            <a:r>
              <a:rPr kumimoji="1" lang="ja-JP" altLang="en-US" dirty="0">
                <a:latin typeface="Meiryo UI" panose="020B0604030504040204" pitchFamily="50" charset="-128"/>
                <a:ea typeface="Meiryo UI" panose="020B0604030504040204" pitchFamily="50" charset="-128"/>
              </a:rPr>
              <a:t>とは、地表から赤外線として宇宙空間に放射する熱を吸収し、地球に留める役割</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温室効果</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を果たす、大気中の気体です。これらの気体が存在せず、太陽光の熱がすべて宇宙空間に放出されると地表気温は</a:t>
            </a:r>
            <a:r>
              <a:rPr kumimoji="1" lang="en-US" altLang="ja-JP" dirty="0">
                <a:latin typeface="Meiryo UI" panose="020B0604030504040204" pitchFamily="50" charset="-128"/>
                <a:ea typeface="Meiryo UI" panose="020B0604030504040204" pitchFamily="50" charset="-128"/>
              </a:rPr>
              <a:t>19</a:t>
            </a:r>
            <a:r>
              <a:rPr kumimoji="1" lang="ja-JP" altLang="en-US" dirty="0">
                <a:latin typeface="Meiryo UI" panose="020B0604030504040204" pitchFamily="50" charset="-128"/>
                <a:ea typeface="Meiryo UI" panose="020B0604030504040204" pitchFamily="50" charset="-128"/>
              </a:rPr>
              <a:t>℃低下すると言われています。すなわち、地球の気温を保つには一定量は必要なものです。しかし現在、その量が急速に過剰化しています。その結果、地球表面の温度が上がり過ぎ、異常気象、生態系、水資源や食料、健康などに甚大な悪影響が生じているとされています。</a:t>
            </a:r>
          </a:p>
        </p:txBody>
      </p:sp>
      <p:sp>
        <p:nvSpPr>
          <p:cNvPr id="5" name="テキスト ボックス 4">
            <a:extLst>
              <a:ext uri="{FF2B5EF4-FFF2-40B4-BE49-F238E27FC236}">
                <a16:creationId xmlns:a16="http://schemas.microsoft.com/office/drawing/2014/main" id="{0D913369-1511-4D10-8FCA-A0D58C1C1D25}"/>
              </a:ext>
            </a:extLst>
          </p:cNvPr>
          <p:cNvSpPr txBox="1"/>
          <p:nvPr/>
        </p:nvSpPr>
        <p:spPr>
          <a:xfrm>
            <a:off x="248968" y="6438104"/>
            <a:ext cx="10885865"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参考</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気象庁：温室効果とは </a:t>
            </a:r>
            <a:r>
              <a:rPr kumimoji="1" lang="en-US" altLang="ja-JP"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hlinkClick r:id="rId3"/>
              </a:rPr>
              <a:t>https://www.data.jma.go.jp/cpdinfo/chishiki_ondanka/p03.html</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45F9BAB-33D7-4595-BE34-2C4E39A0B007}"/>
              </a:ext>
            </a:extLst>
          </p:cNvPr>
          <p:cNvPicPr>
            <a:picLocks noChangeAspect="1"/>
          </p:cNvPicPr>
          <p:nvPr/>
        </p:nvPicPr>
        <p:blipFill>
          <a:blip r:embed="rId4"/>
          <a:stretch>
            <a:fillRect/>
          </a:stretch>
        </p:blipFill>
        <p:spPr>
          <a:xfrm>
            <a:off x="562134" y="2112976"/>
            <a:ext cx="6644563" cy="4325128"/>
          </a:xfrm>
          <a:prstGeom prst="rect">
            <a:avLst/>
          </a:prstGeom>
        </p:spPr>
      </p:pic>
    </p:spTree>
    <p:extLst>
      <p:ext uri="{BB962C8B-B14F-4D97-AF65-F5344CB8AC3E}">
        <p14:creationId xmlns:p14="http://schemas.microsoft.com/office/powerpoint/2010/main" val="224568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って何なのだろう？</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8" y="749399"/>
            <a:ext cx="11729884" cy="1384995"/>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温室効果ガス</a:t>
            </a:r>
            <a:r>
              <a:rPr kumimoji="1" lang="en-US" altLang="ja-JP" b="1" dirty="0">
                <a:latin typeface="Meiryo UI" panose="020B0604030504040204" pitchFamily="50" charset="-128"/>
                <a:ea typeface="Meiryo UI" panose="020B0604030504040204" pitchFamily="50" charset="-128"/>
              </a:rPr>
              <a:t>(GHG: Greenhouse Gas)</a:t>
            </a:r>
            <a:r>
              <a:rPr kumimoji="1" lang="ja-JP" altLang="en-US" b="1" dirty="0">
                <a:latin typeface="Meiryo UI" panose="020B0604030504040204" pitchFamily="50" charset="-128"/>
                <a:ea typeface="Meiryo UI" panose="020B0604030504040204" pitchFamily="50" charset="-128"/>
              </a:rPr>
              <a:t>の種類</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温室効果ガスは二酸化炭素</a:t>
            </a:r>
            <a:r>
              <a:rPr kumimoji="1" lang="en-US" altLang="ja-JP" dirty="0">
                <a:latin typeface="Meiryo UI" panose="020B0604030504040204" pitchFamily="50" charset="-128"/>
                <a:ea typeface="Meiryo UI" panose="020B0604030504040204" pitchFamily="50" charset="-128"/>
              </a:rPr>
              <a:t>(CO2)</a:t>
            </a:r>
            <a:r>
              <a:rPr kumimoji="1" lang="ja-JP" altLang="en-US" dirty="0">
                <a:latin typeface="Meiryo UI" panose="020B0604030504040204" pitchFamily="50" charset="-128"/>
                <a:ea typeface="Meiryo UI" panose="020B0604030504040204" pitchFamily="50" charset="-128"/>
              </a:rPr>
              <a:t>が全体排出量の</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分の</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を占めますが、その他にもメタン、一酸化二窒素、フロンガス類があります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下表参照</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。二酸化炭素以外の気体の排出量は、二酸化炭素換算でどの程度に相当するかを表す「地球温暖化係数」を掛けて算出します。例えば、メタン</a:t>
            </a:r>
            <a:r>
              <a:rPr lang="ja-JP" altLang="en-US" dirty="0">
                <a:latin typeface="Meiryo UI" panose="020B0604030504040204" pitchFamily="50" charset="-128"/>
                <a:ea typeface="Meiryo UI" panose="020B0604030504040204" pitchFamily="50" charset="-128"/>
              </a:rPr>
              <a:t>はその排出量の</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倍の二酸化炭素に相当するとされます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メタンは二酸化炭素の</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倍の温室効果をもたらすとされています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5DE194D-CB84-4172-B010-A615DDAC5F60}"/>
              </a:ext>
            </a:extLst>
          </p:cNvPr>
          <p:cNvSpPr txBox="1"/>
          <p:nvPr/>
        </p:nvSpPr>
        <p:spPr>
          <a:xfrm>
            <a:off x="294968" y="6277443"/>
            <a:ext cx="99010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全体に占める比率は、</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気象庁</a:t>
            </a:r>
            <a:r>
              <a:rPr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温室効果ガスの種類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https://www.data.jma.go.jp/cpdinfo/chishiki_ondanka/p04.html</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地球温暖化係数は、環境省：温室効果ガス総排出量算定方法ガイドライン</a:t>
            </a:r>
            <a:r>
              <a:rPr lang="en-US" altLang="ja-JP" sz="1400" dirty="0">
                <a:solidFill>
                  <a:prstClr val="black"/>
                </a:solidFill>
                <a:latin typeface="Meiryo UI" panose="020B0604030504040204" pitchFamily="50" charset="-128"/>
                <a:ea typeface="Meiryo UI" panose="020B0604030504040204" pitchFamily="50" charset="-128"/>
              </a:rPr>
              <a:t>Ver.1.0 (</a:t>
            </a:r>
            <a:r>
              <a:rPr lang="en-US" altLang="ja-JP" sz="1400" dirty="0">
                <a:hlinkClick r:id="rId4"/>
              </a:rPr>
              <a:t>guideline.pdf (env.go.jp)</a:t>
            </a:r>
            <a:r>
              <a:rPr lang="en-US" altLang="ja-JP"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 name="表 7">
            <a:extLst>
              <a:ext uri="{FF2B5EF4-FFF2-40B4-BE49-F238E27FC236}">
                <a16:creationId xmlns:a16="http://schemas.microsoft.com/office/drawing/2014/main" id="{D86FC966-1BE0-43A7-BB19-E0FD9B8130DB}"/>
              </a:ext>
            </a:extLst>
          </p:cNvPr>
          <p:cNvGraphicFramePr>
            <a:graphicFrameLocks noGrp="1"/>
          </p:cNvGraphicFramePr>
          <p:nvPr>
            <p:extLst>
              <p:ext uri="{D42A27DB-BD31-4B8C-83A1-F6EECF244321}">
                <p14:modId xmlns:p14="http://schemas.microsoft.com/office/powerpoint/2010/main" val="4268242918"/>
              </p:ext>
            </p:extLst>
          </p:nvPr>
        </p:nvGraphicFramePr>
        <p:xfrm>
          <a:off x="829973" y="2686595"/>
          <a:ext cx="5709620" cy="2901560"/>
        </p:xfrm>
        <a:graphic>
          <a:graphicData uri="http://schemas.openxmlformats.org/drawingml/2006/table">
            <a:tbl>
              <a:tblPr firstRow="1" bandRow="1">
                <a:tableStyleId>{5940675A-B579-460E-94D1-54222C63F5DA}</a:tableStyleId>
              </a:tblPr>
              <a:tblGrid>
                <a:gridCol w="2510266">
                  <a:extLst>
                    <a:ext uri="{9D8B030D-6E8A-4147-A177-3AD203B41FA5}">
                      <a16:colId xmlns:a16="http://schemas.microsoft.com/office/drawing/2014/main" val="676300523"/>
                    </a:ext>
                  </a:extLst>
                </a:gridCol>
                <a:gridCol w="1608365">
                  <a:extLst>
                    <a:ext uri="{9D8B030D-6E8A-4147-A177-3AD203B41FA5}">
                      <a16:colId xmlns:a16="http://schemas.microsoft.com/office/drawing/2014/main" val="210923772"/>
                    </a:ext>
                  </a:extLst>
                </a:gridCol>
                <a:gridCol w="1590989">
                  <a:extLst>
                    <a:ext uri="{9D8B030D-6E8A-4147-A177-3AD203B41FA5}">
                      <a16:colId xmlns:a16="http://schemas.microsoft.com/office/drawing/2014/main" val="1867460029"/>
                    </a:ext>
                  </a:extLst>
                </a:gridCol>
              </a:tblGrid>
              <a:tr h="370840">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排出量算定対象</a:t>
                      </a:r>
                    </a:p>
                  </a:txBody>
                  <a:tcPr marL="18000" marR="18000" marT="18000" marB="18000">
                    <a:solidFill>
                      <a:schemeClr val="accent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全体に占める比率</a:t>
                      </a:r>
                    </a:p>
                  </a:txBody>
                  <a:tcPr marL="18000" marR="18000" marT="18000" marB="18000">
                    <a:solidFill>
                      <a:schemeClr val="accent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地球温暖化係数</a:t>
                      </a:r>
                    </a:p>
                  </a:txBody>
                  <a:tcPr marL="18000" marR="18000" marT="18000" marB="18000">
                    <a:solidFill>
                      <a:schemeClr val="accent1"/>
                    </a:solidFill>
                  </a:tcPr>
                </a:tc>
                <a:extLst>
                  <a:ext uri="{0D108BD9-81ED-4DB2-BD59-A6C34878D82A}">
                    <a16:rowId xmlns:a16="http://schemas.microsoft.com/office/drawing/2014/main" val="3092156886"/>
                  </a:ext>
                </a:extLst>
              </a:tr>
              <a:tr h="370840">
                <a:tc>
                  <a:txBody>
                    <a:bodyPr/>
                    <a:lstStyle/>
                    <a:p>
                      <a:r>
                        <a:rPr kumimoji="1" lang="ja-JP" altLang="en-US" sz="1600" dirty="0">
                          <a:latin typeface="Meiryo UI" panose="020B0604030504040204" pitchFamily="50" charset="-128"/>
                          <a:ea typeface="Meiryo UI" panose="020B0604030504040204" pitchFamily="50" charset="-128"/>
                        </a:rPr>
                        <a:t>二酸化炭素</a:t>
                      </a:r>
                      <a:r>
                        <a:rPr kumimoji="1" lang="en-US" altLang="ja-JP" sz="1600" dirty="0">
                          <a:latin typeface="Meiryo UI" panose="020B0604030504040204" pitchFamily="50" charset="-128"/>
                          <a:ea typeface="Meiryo UI" panose="020B0604030504040204" pitchFamily="50" charset="-128"/>
                        </a:rPr>
                        <a:t>(CO2)</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75</a:t>
                      </a:r>
                      <a:r>
                        <a:rPr kumimoji="1" lang="ja-JP" altLang="en-US" sz="1600" dirty="0">
                          <a:latin typeface="Meiryo UI" panose="020B0604030504040204" pitchFamily="50" charset="-128"/>
                          <a:ea typeface="Meiryo UI" panose="020B0604030504040204" pitchFamily="50" charset="-128"/>
                        </a:rPr>
                        <a:t>％</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145288634"/>
                  </a:ext>
                </a:extLst>
              </a:tr>
              <a:tr h="370840">
                <a:tc>
                  <a:txBody>
                    <a:bodyPr/>
                    <a:lstStyle/>
                    <a:p>
                      <a:r>
                        <a:rPr kumimoji="1" lang="ja-JP" altLang="en-US" sz="1600" dirty="0">
                          <a:latin typeface="Meiryo UI" panose="020B0604030504040204" pitchFamily="50" charset="-128"/>
                          <a:ea typeface="Meiryo UI" panose="020B0604030504040204" pitchFamily="50" charset="-128"/>
                        </a:rPr>
                        <a:t>メタン</a:t>
                      </a:r>
                      <a:r>
                        <a:rPr kumimoji="1" lang="en-US" altLang="ja-JP" sz="1600" dirty="0">
                          <a:latin typeface="Meiryo UI" panose="020B0604030504040204" pitchFamily="50" charset="-128"/>
                          <a:ea typeface="Meiryo UI" panose="020B0604030504040204" pitchFamily="50" charset="-128"/>
                        </a:rPr>
                        <a:t>(CH4)</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rPr>
                        <a:t>％</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25</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084974520"/>
                  </a:ext>
                </a:extLst>
              </a:tr>
              <a:tr h="370840">
                <a:tc>
                  <a:txBody>
                    <a:bodyPr/>
                    <a:lstStyle/>
                    <a:p>
                      <a:r>
                        <a:rPr kumimoji="1" lang="ja-JP" altLang="en-US" sz="1600" dirty="0">
                          <a:latin typeface="Meiryo UI" panose="020B0604030504040204" pitchFamily="50" charset="-128"/>
                          <a:ea typeface="Meiryo UI" panose="020B0604030504040204" pitchFamily="50" charset="-128"/>
                        </a:rPr>
                        <a:t>一酸化二窒素</a:t>
                      </a:r>
                      <a:r>
                        <a:rPr kumimoji="1" lang="en-US" altLang="ja-JP" sz="1600" dirty="0">
                          <a:latin typeface="Meiryo UI" panose="020B0604030504040204" pitchFamily="50" charset="-128"/>
                          <a:ea typeface="Meiryo UI" panose="020B0604030504040204" pitchFamily="50" charset="-128"/>
                        </a:rPr>
                        <a:t>(N2O)</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298</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4095557311"/>
                  </a:ext>
                </a:extLst>
              </a:tr>
              <a:tr h="370840">
                <a:tc>
                  <a:txBody>
                    <a:bodyPr/>
                    <a:lstStyle/>
                    <a:p>
                      <a:r>
                        <a:rPr kumimoji="1" lang="ja-JP" altLang="en-US" sz="1600" dirty="0">
                          <a:latin typeface="Meiryo UI" panose="020B0604030504040204" pitchFamily="50" charset="-128"/>
                          <a:ea typeface="Meiryo UI" panose="020B0604030504040204" pitchFamily="50" charset="-128"/>
                        </a:rPr>
                        <a:t>ハイドロフルオロカーボン</a:t>
                      </a:r>
                      <a:r>
                        <a:rPr kumimoji="1" lang="en-US" altLang="ja-JP" sz="1600" dirty="0">
                          <a:latin typeface="Meiryo UI" panose="020B0604030504040204" pitchFamily="50" charset="-128"/>
                          <a:ea typeface="Meiryo UI" panose="020B0604030504040204" pitchFamily="50" charset="-128"/>
                        </a:rPr>
                        <a:t>(HFC)</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[19</a:t>
                      </a:r>
                      <a:r>
                        <a:rPr kumimoji="1" lang="ja-JP" altLang="en-US" sz="1600" dirty="0">
                          <a:latin typeface="Meiryo UI" panose="020B0604030504040204" pitchFamily="50" charset="-128"/>
                          <a:ea typeface="Meiryo UI" panose="020B0604030504040204" pitchFamily="50" charset="-128"/>
                        </a:rPr>
                        <a:t>物質の総称</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rowSpan="3">
                  <a:txBody>
                    <a:bodyPr/>
                    <a:lstStyle/>
                    <a:p>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a:t>
                      </a: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92</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14,800</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345383053"/>
                  </a:ext>
                </a:extLst>
              </a:tr>
              <a:tr h="370840">
                <a:tc>
                  <a:txBody>
                    <a:bodyPr/>
                    <a:lstStyle/>
                    <a:p>
                      <a:r>
                        <a:rPr kumimoji="1" lang="ja-JP" altLang="en-US" sz="1600" dirty="0">
                          <a:latin typeface="Meiryo UI" panose="020B0604030504040204" pitchFamily="50" charset="-128"/>
                          <a:ea typeface="Meiryo UI" panose="020B0604030504040204" pitchFamily="50" charset="-128"/>
                        </a:rPr>
                        <a:t>パーフルオロカーボン</a:t>
                      </a:r>
                      <a:r>
                        <a:rPr kumimoji="1" lang="en-US" altLang="ja-JP" sz="1600" dirty="0">
                          <a:latin typeface="Meiryo UI" panose="020B0604030504040204" pitchFamily="50" charset="-128"/>
                          <a:ea typeface="Meiryo UI" panose="020B0604030504040204" pitchFamily="50" charset="-128"/>
                        </a:rPr>
                        <a:t>(PFC)</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rPr>
                        <a:t>物質の総称</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7,390</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17,340</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510034057"/>
                  </a:ext>
                </a:extLst>
              </a:tr>
              <a:tr h="370840">
                <a:tc>
                  <a:txBody>
                    <a:bodyPr/>
                    <a:lstStyle/>
                    <a:p>
                      <a:r>
                        <a:rPr kumimoji="1" lang="ja-JP" altLang="en-US" sz="1600" dirty="0">
                          <a:latin typeface="Meiryo UI" panose="020B0604030504040204" pitchFamily="50" charset="-128"/>
                          <a:ea typeface="Meiryo UI" panose="020B0604030504040204" pitchFamily="50" charset="-128"/>
                        </a:rPr>
                        <a:t>六ふっ化硫黄</a:t>
                      </a:r>
                      <a:r>
                        <a:rPr kumimoji="1" lang="en-US" altLang="ja-JP" sz="1600" dirty="0">
                          <a:latin typeface="Meiryo UI" panose="020B0604030504040204" pitchFamily="50" charset="-128"/>
                          <a:ea typeface="Meiryo UI" panose="020B0604030504040204" pitchFamily="50" charset="-128"/>
                        </a:rPr>
                        <a:t>(SF6)</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600" dirty="0">
                          <a:latin typeface="Meiryo UI" panose="020B0604030504040204" pitchFamily="50" charset="-128"/>
                          <a:ea typeface="Meiryo UI" panose="020B0604030504040204" pitchFamily="50" charset="-128"/>
                        </a:rPr>
                        <a:t>22,800</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615849257"/>
                  </a:ext>
                </a:extLst>
              </a:tr>
            </a:tbl>
          </a:graphicData>
        </a:graphic>
      </p:graphicFrame>
      <p:sp>
        <p:nvSpPr>
          <p:cNvPr id="8" name="テキスト ボックス 7">
            <a:extLst>
              <a:ext uri="{FF2B5EF4-FFF2-40B4-BE49-F238E27FC236}">
                <a16:creationId xmlns:a16="http://schemas.microsoft.com/office/drawing/2014/main" id="{C4C6126A-4FC1-4F1F-B24B-109CC3261C86}"/>
              </a:ext>
            </a:extLst>
          </p:cNvPr>
          <p:cNvSpPr txBox="1"/>
          <p:nvPr/>
        </p:nvSpPr>
        <p:spPr>
          <a:xfrm>
            <a:off x="829974" y="2409596"/>
            <a:ext cx="4909520"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温室効果ガス</a:t>
            </a:r>
            <a:r>
              <a:rPr kumimoji="1" lang="en-US" altLang="ja-JP" b="1" dirty="0">
                <a:latin typeface="Meiryo UI" panose="020B0604030504040204" pitchFamily="50" charset="-128"/>
                <a:ea typeface="Meiryo UI" panose="020B0604030504040204" pitchFamily="50" charset="-128"/>
              </a:rPr>
              <a:t>(GHG: Greenhouse Gas)</a:t>
            </a:r>
            <a:r>
              <a:rPr kumimoji="1" lang="ja-JP" altLang="en-US" b="1" dirty="0">
                <a:latin typeface="Meiryo UI" panose="020B0604030504040204" pitchFamily="50" charset="-128"/>
                <a:ea typeface="Meiryo UI" panose="020B0604030504040204" pitchFamily="50" charset="-128"/>
              </a:rPr>
              <a:t>の種類</a:t>
            </a:r>
            <a:endParaRPr kumimoji="1" lang="en-US" altLang="ja-JP"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7DB2E91-35AA-422B-A708-4344CD9A01C3}"/>
              </a:ext>
            </a:extLst>
          </p:cNvPr>
          <p:cNvPicPr>
            <a:picLocks noChangeAspect="1"/>
          </p:cNvPicPr>
          <p:nvPr/>
        </p:nvPicPr>
        <p:blipFill>
          <a:blip r:embed="rId5"/>
          <a:stretch>
            <a:fillRect/>
          </a:stretch>
        </p:blipFill>
        <p:spPr>
          <a:xfrm>
            <a:off x="7113127" y="2104206"/>
            <a:ext cx="3949480" cy="4015580"/>
          </a:xfrm>
          <a:prstGeom prst="rect">
            <a:avLst/>
          </a:prstGeom>
        </p:spPr>
      </p:pic>
    </p:spTree>
    <p:extLst>
      <p:ext uri="{BB962C8B-B14F-4D97-AF65-F5344CB8AC3E}">
        <p14:creationId xmlns:p14="http://schemas.microsoft.com/office/powerpoint/2010/main" val="2736457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って何なのだろう？</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8" y="749399"/>
            <a:ext cx="5574570" cy="1938992"/>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温室効果ガス</a:t>
            </a:r>
            <a:r>
              <a:rPr kumimoji="1" lang="en-US" altLang="ja-JP" b="1" dirty="0">
                <a:latin typeface="Meiryo UI" panose="020B0604030504040204" pitchFamily="50" charset="-128"/>
                <a:ea typeface="Meiryo UI" panose="020B0604030504040204" pitchFamily="50" charset="-128"/>
              </a:rPr>
              <a:t>(GHG: Greenhouse Gas)</a:t>
            </a:r>
            <a:r>
              <a:rPr kumimoji="1" lang="ja-JP" altLang="en-US" b="1" dirty="0">
                <a:latin typeface="Meiryo UI" panose="020B0604030504040204" pitchFamily="50" charset="-128"/>
                <a:ea typeface="Meiryo UI" panose="020B0604030504040204" pitchFamily="50" charset="-128"/>
              </a:rPr>
              <a:t>の種類</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続き</a:t>
            </a:r>
            <a:r>
              <a:rPr kumimoji="1" lang="en-US" altLang="ja-JP" b="1"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温室効果ガスを排出する活動は、表のように「</a:t>
            </a:r>
            <a:r>
              <a:rPr lang="ja-JP" altLang="en-US" sz="1800" dirty="0">
                <a:solidFill>
                  <a:prstClr val="black"/>
                </a:solidFill>
                <a:latin typeface="Meiryo UI" panose="020B0604030504040204" pitchFamily="50" charset="-128"/>
                <a:ea typeface="Meiryo UI" panose="020B0604030504040204" pitchFamily="50" charset="-128"/>
              </a:rPr>
              <a:t>温室効果ガス総排出量算定方法ガイドライン</a:t>
            </a:r>
            <a:r>
              <a:rPr lang="en-US" altLang="ja-JP" sz="1800" dirty="0">
                <a:solidFill>
                  <a:prstClr val="black"/>
                </a:solidFill>
                <a:latin typeface="Meiryo UI" panose="020B0604030504040204" pitchFamily="50" charset="-128"/>
                <a:ea typeface="Meiryo UI" panose="020B0604030504040204" pitchFamily="50" charset="-128"/>
              </a:rPr>
              <a:t>Ver.1.0 </a:t>
            </a:r>
            <a:r>
              <a:rPr kumimoji="1" lang="ja-JP" altLang="en-US" dirty="0">
                <a:latin typeface="Meiryo UI" panose="020B0604030504040204" pitchFamily="50" charset="-128"/>
                <a:ea typeface="Meiryo UI" panose="020B0604030504040204" pitchFamily="50" charset="-128"/>
              </a:rPr>
              <a:t>」で定義されています。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主たる算定対象は二酸化炭素</a:t>
            </a:r>
            <a:r>
              <a:rPr kumimoji="1" lang="en-US" altLang="ja-JP" dirty="0">
                <a:latin typeface="Meiryo UI" panose="020B0604030504040204" pitchFamily="50" charset="-128"/>
                <a:ea typeface="Meiryo UI" panose="020B0604030504040204" pitchFamily="50" charset="-128"/>
              </a:rPr>
              <a:t>(CO2)</a:t>
            </a:r>
            <a:r>
              <a:rPr kumimoji="1" lang="ja-JP" altLang="en-US" dirty="0">
                <a:latin typeface="Meiryo UI" panose="020B0604030504040204" pitchFamily="50" charset="-128"/>
                <a:ea typeface="Meiryo UI" panose="020B0604030504040204" pitchFamily="50" charset="-128"/>
              </a:rPr>
              <a:t>になりますが、その他の</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種類についても、事業活動によってはどのくらいの排出があるかを算定しなければなりません。</a:t>
            </a:r>
          </a:p>
        </p:txBody>
      </p:sp>
      <p:sp>
        <p:nvSpPr>
          <p:cNvPr id="7" name="テキスト ボックス 6">
            <a:extLst>
              <a:ext uri="{FF2B5EF4-FFF2-40B4-BE49-F238E27FC236}">
                <a16:creationId xmlns:a16="http://schemas.microsoft.com/office/drawing/2014/main" id="{F5DE194D-CB84-4172-B010-A615DDAC5F60}"/>
              </a:ext>
            </a:extLst>
          </p:cNvPr>
          <p:cNvSpPr txBox="1"/>
          <p:nvPr/>
        </p:nvSpPr>
        <p:spPr>
          <a:xfrm>
            <a:off x="294968" y="6277443"/>
            <a:ext cx="109806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環境省：温室効果ガス総排出量算定方法ガイドライン</a:t>
            </a:r>
            <a:r>
              <a:rPr lang="en-US" altLang="ja-JP" sz="1400" dirty="0">
                <a:solidFill>
                  <a:prstClr val="black"/>
                </a:solidFill>
                <a:latin typeface="Meiryo UI" panose="020B0604030504040204" pitchFamily="50" charset="-128"/>
                <a:ea typeface="Meiryo UI" panose="020B0604030504040204" pitchFamily="50" charset="-128"/>
              </a:rPr>
              <a:t>Ver.1.0 (</a:t>
            </a:r>
            <a:r>
              <a:rPr lang="en-US" altLang="ja-JP" sz="1400" dirty="0">
                <a:hlinkClick r:id="rId3"/>
              </a:rPr>
              <a:t>https://www.env.go.jp/policy/local_keikaku/data/guideline.pdf</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descr="テーブル が含まれている画像&#10;&#10;自動的に生成された説明">
            <a:extLst>
              <a:ext uri="{FF2B5EF4-FFF2-40B4-BE49-F238E27FC236}">
                <a16:creationId xmlns:a16="http://schemas.microsoft.com/office/drawing/2014/main" id="{7EB256A4-7D33-426E-8581-421B69D45B15}"/>
              </a:ext>
            </a:extLst>
          </p:cNvPr>
          <p:cNvPicPr>
            <a:picLocks noChangeAspect="1"/>
          </p:cNvPicPr>
          <p:nvPr/>
        </p:nvPicPr>
        <p:blipFill>
          <a:blip r:embed="rId4"/>
          <a:stretch>
            <a:fillRect/>
          </a:stretch>
        </p:blipFill>
        <p:spPr>
          <a:xfrm>
            <a:off x="5970887" y="840827"/>
            <a:ext cx="5839350" cy="5267773"/>
          </a:xfrm>
          <a:prstGeom prst="rect">
            <a:avLst/>
          </a:prstGeom>
        </p:spPr>
      </p:pic>
    </p:spTree>
    <p:extLst>
      <p:ext uri="{BB962C8B-B14F-4D97-AF65-F5344CB8AC3E}">
        <p14:creationId xmlns:p14="http://schemas.microsoft.com/office/powerpoint/2010/main" val="14664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B3560A30-9343-4546-AF97-BC36E40AAAA2}"/>
              </a:ext>
            </a:extLst>
          </p:cNvPr>
          <p:cNvSpPr txBox="1"/>
          <p:nvPr/>
        </p:nvSpPr>
        <p:spPr>
          <a:xfrm>
            <a:off x="516457" y="217602"/>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当資料の目的と構成</a:t>
            </a:r>
          </a:p>
        </p:txBody>
      </p:sp>
      <p:sp>
        <p:nvSpPr>
          <p:cNvPr id="2" name="テキスト ボックス 1">
            <a:extLst>
              <a:ext uri="{FF2B5EF4-FFF2-40B4-BE49-F238E27FC236}">
                <a16:creationId xmlns:a16="http://schemas.microsoft.com/office/drawing/2014/main" id="{D216533C-C7DC-4908-A912-956D8965D959}"/>
              </a:ext>
            </a:extLst>
          </p:cNvPr>
          <p:cNvSpPr txBox="1"/>
          <p:nvPr/>
        </p:nvSpPr>
        <p:spPr>
          <a:xfrm>
            <a:off x="480832" y="610136"/>
            <a:ext cx="11311365" cy="6247864"/>
          </a:xfrm>
          <a:prstGeom prst="rect">
            <a:avLst/>
          </a:prstGeom>
          <a:noFill/>
        </p:spPr>
        <p:txBody>
          <a:bodyPr wrap="square" rtlCol="0">
            <a:spAutoFit/>
          </a:bodyPr>
          <a:lstStyle/>
          <a:p>
            <a:pPr marL="177800" indent="-177800">
              <a:buFont typeface="Wingdings" panose="05000000000000000000" pitchFamily="2" charset="2"/>
              <a:buChar char="Ø"/>
            </a:pPr>
            <a:r>
              <a:rPr kumimoji="1" lang="ja-JP" altLang="en-US" sz="2000" dirty="0">
                <a:latin typeface="Meiryo UI" panose="020B0604030504040204" pitchFamily="50" charset="-128"/>
                <a:ea typeface="Meiryo UI" panose="020B0604030504040204" pitchFamily="50" charset="-128"/>
              </a:rPr>
              <a:t>地球温暖化を招く温室効果ガスの排出削減は、今や喫緊の対応課題とされています。さらにこれまでは自社直接排出分もしくは自社間接排出分が関心の主体でしたが、今や自社外のサプライチェーン部分の排出削減も、企業の責任として</a:t>
            </a:r>
            <a:r>
              <a:rPr lang="ja-JP" altLang="en-US" sz="2000" dirty="0">
                <a:latin typeface="Meiryo UI" panose="020B0604030504040204" pitchFamily="50" charset="-128"/>
                <a:ea typeface="Meiryo UI" panose="020B0604030504040204" pitchFamily="50" charset="-128"/>
              </a:rPr>
              <a:t>問われるようになってきました。</a:t>
            </a:r>
            <a:endParaRPr lang="en-US" altLang="ja-JP" sz="2000"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r>
              <a:rPr kumimoji="1" lang="ja-JP" altLang="en-US" sz="2000" dirty="0">
                <a:latin typeface="Meiryo UI" panose="020B0604030504040204" pitchFamily="50" charset="-128"/>
                <a:ea typeface="Meiryo UI" panose="020B0604030504040204" pitchFamily="50" charset="-128"/>
              </a:rPr>
              <a:t>一方で、その際にサプライヤーとの窓口役を果たさねばならない購買部門は、経緯面からこのテーマにそれほど詳しくないところが大半と思います。しかし今後は関わっていかねばなりません。その際の資料作成の材料に活用いただけたらと、この資料を作成しました。</a:t>
            </a:r>
            <a:endParaRPr kumimoji="1" lang="en-US" altLang="ja-JP" sz="2000"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この資料は政府の公開情報を主に整理したもので、出典も各ページ併記しています。ゆえに、全ページ自由に編集してお使いいただいて構いません。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なお、「第</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部</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購買部門との関わり」の内容およびノート欄の記述には作者の意見が反映されていますので、ご利用の際にはその旨のみご注意ください。</a:t>
            </a:r>
            <a:r>
              <a:rPr lang="en-US" altLang="ja-JP" sz="2000" dirty="0">
                <a:latin typeface="Meiryo UI" panose="020B0604030504040204" pitchFamily="50" charset="-128"/>
                <a:ea typeface="Meiryo UI" panose="020B0604030504040204" pitchFamily="50" charset="-128"/>
              </a:rPr>
              <a:t>)</a:t>
            </a:r>
          </a:p>
          <a:p>
            <a:pPr marL="177800" indent="-177800">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資料の構成</a:t>
            </a:r>
            <a:r>
              <a:rPr lang="en-US" altLang="ja-JP"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第</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部</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概要編は、地球温暖化の現在の動向を整理しています。それに加えて、購買部門が抱える２つの問題も整理しています。</a:t>
            </a:r>
            <a:endParaRPr lang="en-US" altLang="ja-JP" sz="2000"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r>
              <a:rPr kumimoji="1" lang="ja-JP" altLang="en-US" sz="2000" dirty="0">
                <a:latin typeface="Meiryo UI" panose="020B0604030504040204" pitchFamily="50" charset="-128"/>
                <a:ea typeface="Meiryo UI" panose="020B0604030504040204" pitchFamily="50" charset="-128"/>
              </a:rPr>
              <a:t>第</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部</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基礎知識編では、名称の通り、温室効果ガスの基礎知識を整理しました。温室効果ガスとは何かから始め、それにまつわる定義・制度・関連組織の動向などを整理しています。</a:t>
            </a:r>
            <a:endParaRPr lang="en-US" altLang="ja-JP" sz="2000"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r>
              <a:rPr kumimoji="1" lang="ja-JP" altLang="en-US" sz="2000" dirty="0">
                <a:latin typeface="Meiryo UI" panose="020B0604030504040204" pitchFamily="50" charset="-128"/>
                <a:ea typeface="Meiryo UI" panose="020B0604030504040204" pitchFamily="50" charset="-128"/>
              </a:rPr>
              <a:t>第</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部</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算定編は、購買部門が担当すると想定される領域での温室効果ガス排出量の算定方法の概説です。</a:t>
            </a:r>
            <a:endParaRPr lang="en-US" altLang="ja-JP" sz="2000"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endParaRPr lang="en-US" altLang="ja-JP" sz="2000" dirty="0">
              <a:latin typeface="Meiryo UI" panose="020B0604030504040204" pitchFamily="50" charset="-128"/>
              <a:ea typeface="Meiryo UI" panose="020B0604030504040204" pitchFamily="50" charset="-128"/>
            </a:endParaRPr>
          </a:p>
          <a:p>
            <a:pPr marL="177800" indent="-1778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サプライヤーに説明するに当たっては、第</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部と第</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部を編纂することで概要説明をまとめられると思います。それに加えて、関連しそうな領域について、第</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部から該当個所を適宜引用いただくことで、資料がまとまるのではと</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思います。</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37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の排出範囲</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1,2,3)</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8" y="749399"/>
            <a:ext cx="11455598" cy="1938992"/>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温室効果ガスの排出範囲は、</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後述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で定義された</a:t>
            </a:r>
            <a:r>
              <a:rPr kumimoji="1" lang="ja-JP" altLang="en-US" dirty="0">
                <a:latin typeface="Meiryo UI" panose="020B0604030504040204" pitchFamily="50" charset="-128"/>
                <a:ea typeface="Meiryo UI" panose="020B0604030504040204" pitchFamily="50" charset="-128"/>
              </a:rPr>
              <a:t>３つのスコープで考えます。すなわち、</a:t>
            </a:r>
            <a:endParaRPr kumimoji="1" lang="en-US" altLang="ja-JP" dirty="0">
              <a:latin typeface="Meiryo UI" panose="020B0604030504040204" pitchFamily="50" charset="-128"/>
              <a:ea typeface="Meiryo UI" panose="020B0604030504040204" pitchFamily="50" charset="-128"/>
            </a:endParaRPr>
          </a:p>
          <a:p>
            <a:pPr marL="179388" defTabSz="829544"/>
            <a:r>
              <a:rPr lang="en-US" altLang="ja-JP" sz="1800" b="1" dirty="0">
                <a:solidFill>
                  <a:srgbClr val="0066CC"/>
                </a:solidFill>
                <a:latin typeface="Meiryo UI" panose="020B0604030504040204" pitchFamily="50" charset="-128"/>
                <a:ea typeface="Meiryo UI" panose="020B0604030504040204" pitchFamily="50" charset="-128"/>
              </a:rPr>
              <a:t>Scope1</a:t>
            </a:r>
            <a:r>
              <a:rPr lang="ja-JP" altLang="en-US" sz="1800" b="1" dirty="0">
                <a:solidFill>
                  <a:srgbClr val="0066CC"/>
                </a:solidFill>
                <a:latin typeface="Meiryo UI" panose="020B0604030504040204" pitchFamily="50" charset="-128"/>
                <a:ea typeface="Meiryo UI" panose="020B0604030504040204" pitchFamily="50" charset="-128"/>
              </a:rPr>
              <a:t>：事業者自らによる温室効果ガスの直接排出</a:t>
            </a:r>
            <a:r>
              <a:rPr lang="en-US" altLang="ja-JP" sz="1800" b="1" dirty="0">
                <a:solidFill>
                  <a:srgbClr val="0066CC"/>
                </a:solidFill>
                <a:latin typeface="Meiryo UI" panose="020B0604030504040204" pitchFamily="50" charset="-128"/>
                <a:ea typeface="Meiryo UI" panose="020B0604030504040204" pitchFamily="50" charset="-128"/>
              </a:rPr>
              <a:t>(</a:t>
            </a:r>
            <a:r>
              <a:rPr lang="ja-JP" altLang="en-US" sz="1800" b="1" dirty="0">
                <a:solidFill>
                  <a:srgbClr val="0066CC"/>
                </a:solidFill>
                <a:latin typeface="Meiryo UI" panose="020B0604030504040204" pitchFamily="50" charset="-128"/>
                <a:ea typeface="Meiryo UI" panose="020B0604030504040204" pitchFamily="50" charset="-128"/>
              </a:rPr>
              <a:t>燃料の燃焼、工業プロセス</a:t>
            </a:r>
            <a:r>
              <a:rPr lang="en-US" altLang="ja-JP" sz="1800" b="1" dirty="0">
                <a:solidFill>
                  <a:srgbClr val="0066CC"/>
                </a:solidFill>
                <a:latin typeface="Meiryo UI" panose="020B0604030504040204" pitchFamily="50" charset="-128"/>
                <a:ea typeface="Meiryo UI" panose="020B0604030504040204" pitchFamily="50" charset="-128"/>
              </a:rPr>
              <a:t>)</a:t>
            </a:r>
          </a:p>
          <a:p>
            <a:pPr marL="179388" defTabSz="829544"/>
            <a:r>
              <a:rPr lang="en-US" altLang="ja-JP" sz="1800" b="1" dirty="0">
                <a:solidFill>
                  <a:srgbClr val="FF33CC"/>
                </a:solidFill>
                <a:latin typeface="Meiryo UI" panose="020B0604030504040204" pitchFamily="50" charset="-128"/>
                <a:ea typeface="Meiryo UI" panose="020B0604030504040204" pitchFamily="50" charset="-128"/>
              </a:rPr>
              <a:t>Scope2 :</a:t>
            </a:r>
            <a:r>
              <a:rPr lang="ja-JP" altLang="en-US" sz="1800" b="1" dirty="0">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1800" b="1" dirty="0">
              <a:solidFill>
                <a:srgbClr val="FF33CC"/>
              </a:solidFill>
              <a:latin typeface="Meiryo UI" panose="020B0604030504040204" pitchFamily="50" charset="-128"/>
              <a:ea typeface="Meiryo UI" panose="020B0604030504040204" pitchFamily="50" charset="-128"/>
            </a:endParaRPr>
          </a:p>
          <a:p>
            <a:pPr marL="179388" defTabSz="829544"/>
            <a:r>
              <a:rPr lang="en-US" altLang="ja-JP" sz="1800" b="1" dirty="0">
                <a:solidFill>
                  <a:srgbClr val="009900"/>
                </a:solidFill>
                <a:latin typeface="Meiryo UI" panose="020B0604030504040204" pitchFamily="50" charset="-128"/>
                <a:ea typeface="Meiryo UI" panose="020B0604030504040204" pitchFamily="50" charset="-128"/>
              </a:rPr>
              <a:t>Scope3 : Scope1</a:t>
            </a:r>
            <a:r>
              <a:rPr lang="ja-JP" altLang="en-US" sz="1800" b="1" dirty="0">
                <a:solidFill>
                  <a:srgbClr val="009900"/>
                </a:solidFill>
                <a:latin typeface="Meiryo UI" panose="020B0604030504040204" pitchFamily="50" charset="-128"/>
                <a:ea typeface="Meiryo UI" panose="020B0604030504040204" pitchFamily="50" charset="-128"/>
              </a:rPr>
              <a:t>、</a:t>
            </a:r>
            <a:r>
              <a:rPr lang="en-US" altLang="ja-JP" sz="1800" b="1" dirty="0">
                <a:solidFill>
                  <a:srgbClr val="009900"/>
                </a:solidFill>
                <a:latin typeface="Meiryo UI" panose="020B0604030504040204" pitchFamily="50" charset="-128"/>
                <a:ea typeface="Meiryo UI" panose="020B0604030504040204" pitchFamily="50" charset="-128"/>
              </a:rPr>
              <a:t>Scope2</a:t>
            </a:r>
            <a:r>
              <a:rPr lang="ja-JP" altLang="en-US" sz="1800" b="1" dirty="0">
                <a:solidFill>
                  <a:srgbClr val="009900"/>
                </a:solidFill>
                <a:latin typeface="Meiryo UI" panose="020B0604030504040204" pitchFamily="50" charset="-128"/>
                <a:ea typeface="Meiryo UI" panose="020B0604030504040204" pitchFamily="50" charset="-128"/>
              </a:rPr>
              <a:t>以外の間接排出</a:t>
            </a:r>
            <a:r>
              <a:rPr lang="en-US" altLang="ja-JP" sz="1800" b="1" dirty="0">
                <a:solidFill>
                  <a:srgbClr val="009900"/>
                </a:solidFill>
                <a:latin typeface="Meiryo UI" panose="020B0604030504040204" pitchFamily="50" charset="-128"/>
                <a:ea typeface="Meiryo UI" panose="020B0604030504040204" pitchFamily="50" charset="-128"/>
              </a:rPr>
              <a:t>(</a:t>
            </a:r>
            <a:r>
              <a:rPr lang="ja-JP" altLang="en-US" sz="1800" b="1" dirty="0">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1800" b="1" dirty="0">
                <a:solidFill>
                  <a:srgbClr val="009900"/>
                </a:solidFill>
                <a:latin typeface="Meiryo UI" panose="020B0604030504040204" pitchFamily="50" charset="-128"/>
                <a:ea typeface="Meiryo UI" panose="020B0604030504040204" pitchFamily="50" charset="-128"/>
              </a:rPr>
              <a:t>)</a:t>
            </a:r>
          </a:p>
          <a:p>
            <a:pPr marL="179388" defTabSz="829544"/>
            <a:endParaRPr kumimoji="1" lang="en-US" altLang="ja-JP" dirty="0">
              <a:latin typeface="Meiryo UI" panose="020B0604030504040204" pitchFamily="50" charset="-128"/>
              <a:ea typeface="Meiryo UI" panose="020B0604030504040204" pitchFamily="50" charset="-128"/>
            </a:endParaRPr>
          </a:p>
          <a:p>
            <a:pPr marL="179388" defTabSz="829544"/>
            <a:r>
              <a:rPr kumimoji="1" lang="ja-JP" altLang="en-US" dirty="0">
                <a:latin typeface="Meiryo UI" panose="020B0604030504040204" pitchFamily="50" charset="-128"/>
                <a:ea typeface="Meiryo UI" panose="020B0604030504040204" pitchFamily="50" charset="-128"/>
              </a:rPr>
              <a:t>そして「</a:t>
            </a:r>
            <a:r>
              <a:rPr lang="ja-JP" altLang="en-US" b="1" dirty="0">
                <a:latin typeface="Meiryo UI" panose="020B0604030504040204" pitchFamily="50" charset="-128"/>
                <a:ea typeface="Meiryo UI" panose="020B0604030504040204" pitchFamily="50" charset="-128"/>
              </a:rPr>
              <a:t>サプライチェーン排出量</a:t>
            </a:r>
            <a:r>
              <a:rPr lang="ja-JP" altLang="en-US" dirty="0">
                <a:latin typeface="Meiryo UI" panose="020B0604030504040204" pitchFamily="50" charset="-128"/>
                <a:ea typeface="Meiryo UI" panose="020B0604030504040204" pitchFamily="50" charset="-128"/>
              </a:rPr>
              <a:t>」と呼ぶ場合は、事業者自らの排出だけでなく、事業活動に関係するあらゆる排出を合計した排出量</a:t>
            </a:r>
            <a:r>
              <a:rPr lang="en-US" altLang="ja-JP" dirty="0">
                <a:latin typeface="Meiryo UI" panose="020B0604030504040204" pitchFamily="50" charset="-128"/>
                <a:ea typeface="Meiryo UI" panose="020B0604030504040204" pitchFamily="50" charset="-128"/>
              </a:rPr>
              <a:t>(</a:t>
            </a:r>
            <a:r>
              <a:rPr lang="en-US" altLang="ja-JP" b="1" dirty="0">
                <a:solidFill>
                  <a:srgbClr val="0070C0"/>
                </a:solidFill>
                <a:latin typeface="Meiryo UI" panose="020B0604030504040204" pitchFamily="50" charset="-128"/>
                <a:ea typeface="Meiryo UI" panose="020B0604030504040204" pitchFamily="50" charset="-128"/>
              </a:rPr>
              <a:t>Scope1</a:t>
            </a:r>
            <a:r>
              <a:rPr lang="ja-JP" altLang="en-US" b="1" dirty="0">
                <a:solidFill>
                  <a:srgbClr val="0070C0"/>
                </a:solidFill>
                <a:latin typeface="Meiryo UI" panose="020B0604030504040204" pitchFamily="50" charset="-128"/>
                <a:ea typeface="Meiryo UI" panose="020B0604030504040204" pitchFamily="50" charset="-128"/>
              </a:rPr>
              <a:t>排出量</a:t>
            </a:r>
            <a:r>
              <a:rPr lang="ja-JP" altLang="en-US" dirty="0">
                <a:latin typeface="Meiryo UI" panose="020B0604030504040204" pitchFamily="50" charset="-128"/>
                <a:ea typeface="Meiryo UI" panose="020B0604030504040204" pitchFamily="50" charset="-128"/>
              </a:rPr>
              <a:t>＋</a:t>
            </a:r>
            <a:r>
              <a:rPr lang="en-US" altLang="ja-JP" b="1" dirty="0">
                <a:solidFill>
                  <a:srgbClr val="FF33CC"/>
                </a:solidFill>
                <a:latin typeface="Meiryo UI" panose="020B0604030504040204" pitchFamily="50" charset="-128"/>
                <a:ea typeface="Meiryo UI" panose="020B0604030504040204" pitchFamily="50" charset="-128"/>
              </a:rPr>
              <a:t>Scope2</a:t>
            </a:r>
            <a:r>
              <a:rPr lang="ja-JP" altLang="en-US" b="1" dirty="0">
                <a:solidFill>
                  <a:srgbClr val="FF33CC"/>
                </a:solidFill>
                <a:latin typeface="Meiryo UI" panose="020B0604030504040204" pitchFamily="50" charset="-128"/>
                <a:ea typeface="Meiryo UI" panose="020B0604030504040204" pitchFamily="50" charset="-128"/>
              </a:rPr>
              <a:t>排出量</a:t>
            </a:r>
            <a:r>
              <a:rPr lang="ja-JP" altLang="en-US" dirty="0">
                <a:latin typeface="Meiryo UI" panose="020B0604030504040204" pitchFamily="50" charset="-128"/>
                <a:ea typeface="Meiryo UI" panose="020B0604030504040204" pitchFamily="50" charset="-128"/>
              </a:rPr>
              <a:t>＋</a:t>
            </a:r>
            <a:r>
              <a:rPr lang="en-US" altLang="ja-JP" b="1" dirty="0">
                <a:solidFill>
                  <a:srgbClr val="009900"/>
                </a:solidFill>
                <a:latin typeface="Meiryo UI" panose="020B0604030504040204" pitchFamily="50" charset="-128"/>
                <a:ea typeface="Meiryo UI" panose="020B0604030504040204" pitchFamily="50" charset="-128"/>
              </a:rPr>
              <a:t>Scope3</a:t>
            </a:r>
            <a:r>
              <a:rPr lang="ja-JP" altLang="en-US" b="1" dirty="0">
                <a:solidFill>
                  <a:srgbClr val="009900"/>
                </a:solidFill>
                <a:latin typeface="Meiryo UI" panose="020B0604030504040204" pitchFamily="50" charset="-128"/>
                <a:ea typeface="Meiryo UI" panose="020B0604030504040204" pitchFamily="50" charset="-128"/>
              </a:rPr>
              <a:t>排出量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と定義されます。</a:t>
            </a:r>
          </a:p>
        </p:txBody>
      </p:sp>
      <p:sp>
        <p:nvSpPr>
          <p:cNvPr id="7" name="テキスト ボックス 6">
            <a:extLst>
              <a:ext uri="{FF2B5EF4-FFF2-40B4-BE49-F238E27FC236}">
                <a16:creationId xmlns:a16="http://schemas.microsoft.com/office/drawing/2014/main" id="{F5DE194D-CB84-4172-B010-A615DDAC5F60}"/>
              </a:ext>
            </a:extLst>
          </p:cNvPr>
          <p:cNvSpPr txBox="1"/>
          <p:nvPr/>
        </p:nvSpPr>
        <p:spPr>
          <a:xfrm>
            <a:off x="294968" y="6334780"/>
            <a:ext cx="7840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：サプライチェーン排出量概要資料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5B672668-9BEA-41F6-92E2-A04EE11D32F1}"/>
              </a:ext>
            </a:extLst>
          </p:cNvPr>
          <p:cNvPicPr>
            <a:picLocks noChangeAspect="1"/>
          </p:cNvPicPr>
          <p:nvPr/>
        </p:nvPicPr>
        <p:blipFill>
          <a:blip r:embed="rId4"/>
          <a:stretch>
            <a:fillRect/>
          </a:stretch>
        </p:blipFill>
        <p:spPr>
          <a:xfrm>
            <a:off x="1508491" y="2792270"/>
            <a:ext cx="8675669" cy="2447373"/>
          </a:xfrm>
          <a:prstGeom prst="rect">
            <a:avLst/>
          </a:prstGeom>
        </p:spPr>
      </p:pic>
      <p:sp>
        <p:nvSpPr>
          <p:cNvPr id="10" name="テキスト ボックス 9">
            <a:extLst>
              <a:ext uri="{FF2B5EF4-FFF2-40B4-BE49-F238E27FC236}">
                <a16:creationId xmlns:a16="http://schemas.microsoft.com/office/drawing/2014/main" id="{71D1CBAC-646A-4F31-B3A4-3F1868F61693}"/>
              </a:ext>
            </a:extLst>
          </p:cNvPr>
          <p:cNvSpPr txBox="1"/>
          <p:nvPr/>
        </p:nvSpPr>
        <p:spPr>
          <a:xfrm>
            <a:off x="1469593" y="5209271"/>
            <a:ext cx="2546212" cy="238976"/>
          </a:xfrm>
          <a:prstGeom prst="rect">
            <a:avLst/>
          </a:prstGeom>
          <a:noFill/>
        </p:spPr>
        <p:txBody>
          <a:bodyPr wrap="square" rtlCol="0">
            <a:spAutoFit/>
          </a:bodyPr>
          <a:lstStyle/>
          <a:p>
            <a:pPr defTabSz="829544"/>
            <a:r>
              <a:rPr lang="ja-JP" altLang="en-US" sz="953" dirty="0">
                <a:solidFill>
                  <a:prstClr val="black"/>
                </a:solidFill>
                <a:latin typeface="Meiryo UI"/>
                <a:ea typeface="Meiryo UI"/>
              </a:rPr>
              <a:t>○の数字は</a:t>
            </a:r>
            <a:r>
              <a:rPr lang="en-US" altLang="ja-JP" sz="953" dirty="0">
                <a:solidFill>
                  <a:prstClr val="black"/>
                </a:solidFill>
                <a:latin typeface="Meiryo UI"/>
                <a:ea typeface="Meiryo UI"/>
              </a:rPr>
              <a:t>Scope</a:t>
            </a:r>
            <a:r>
              <a:rPr lang="ja-JP" altLang="en-US" sz="953" dirty="0">
                <a:solidFill>
                  <a:prstClr val="black"/>
                </a:solidFill>
                <a:latin typeface="Meiryo UI"/>
                <a:ea typeface="Meiryo UI"/>
              </a:rPr>
              <a:t>３のカテゴリ</a:t>
            </a:r>
          </a:p>
        </p:txBody>
      </p:sp>
      <p:sp>
        <p:nvSpPr>
          <p:cNvPr id="3" name="矢印: 下 2">
            <a:extLst>
              <a:ext uri="{FF2B5EF4-FFF2-40B4-BE49-F238E27FC236}">
                <a16:creationId xmlns:a16="http://schemas.microsoft.com/office/drawing/2014/main" id="{4ED2845C-26C7-487D-8883-A7C34FB32928}"/>
              </a:ext>
            </a:extLst>
          </p:cNvPr>
          <p:cNvSpPr/>
          <p:nvPr/>
        </p:nvSpPr>
        <p:spPr>
          <a:xfrm>
            <a:off x="2291255" y="5448247"/>
            <a:ext cx="1061545" cy="2389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57F4E6B-8D35-4396-BF1E-A609F0F617C8}"/>
              </a:ext>
            </a:extLst>
          </p:cNvPr>
          <p:cNvSpPr txBox="1"/>
          <p:nvPr/>
        </p:nvSpPr>
        <p:spPr>
          <a:xfrm>
            <a:off x="736402" y="5734002"/>
            <a:ext cx="9952619" cy="276999"/>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このうち購買部門が主体的に関与しなければならないのは、</a:t>
            </a:r>
            <a:r>
              <a:rPr lang="en-US" altLang="ja-JP" sz="1800" b="1" dirty="0">
                <a:solidFill>
                  <a:srgbClr val="009900"/>
                </a:solidFill>
                <a:latin typeface="Meiryo UI" panose="020B0604030504040204" pitchFamily="50" charset="-128"/>
                <a:ea typeface="Meiryo UI" panose="020B0604030504040204" pitchFamily="50" charset="-128"/>
              </a:rPr>
              <a:t> Scope3</a:t>
            </a:r>
            <a:r>
              <a:rPr kumimoji="1" lang="ja-JP" altLang="en-US" b="1" dirty="0">
                <a:latin typeface="Meiryo UI" panose="020B0604030504040204" pitchFamily="50" charset="-128"/>
                <a:ea typeface="Meiryo UI" panose="020B0604030504040204" pitchFamily="50" charset="-128"/>
              </a:rPr>
              <a:t>の上流の一部</a:t>
            </a:r>
            <a:r>
              <a:rPr kumimoji="1" lang="ja-JP" altLang="en-US" dirty="0">
                <a:latin typeface="Meiryo UI" panose="020B0604030504040204" pitchFamily="50" charset="-128"/>
                <a:ea typeface="Meiryo UI" panose="020B0604030504040204" pitchFamily="50" charset="-128"/>
              </a:rPr>
              <a:t>となります。</a:t>
            </a:r>
            <a:endParaRPr kumimoji="1"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742EEDA-AC67-4054-821B-BC84973EF6CB}"/>
              </a:ext>
            </a:extLst>
          </p:cNvPr>
          <p:cNvSpPr txBox="1"/>
          <p:nvPr/>
        </p:nvSpPr>
        <p:spPr>
          <a:xfrm>
            <a:off x="4437672" y="4593341"/>
            <a:ext cx="1474960"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事業者自らによる温室効果ガスの直接排出</a:t>
            </a:r>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9DC64D3-B901-49CF-A31B-3B8924F89E73}"/>
              </a:ext>
            </a:extLst>
          </p:cNvPr>
          <p:cNvSpPr txBox="1"/>
          <p:nvPr/>
        </p:nvSpPr>
        <p:spPr>
          <a:xfrm>
            <a:off x="5840804" y="4609107"/>
            <a:ext cx="1474960" cy="600164"/>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他社から供給された電気、熱・蒸気の使用に伴う間接排出</a:t>
            </a:r>
          </a:p>
        </p:txBody>
      </p:sp>
    </p:spTree>
    <p:extLst>
      <p:ext uri="{BB962C8B-B14F-4D97-AF65-F5344CB8AC3E}">
        <p14:creationId xmlns:p14="http://schemas.microsoft.com/office/powerpoint/2010/main" val="355083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の排出範囲</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1,2,3)</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8" y="749399"/>
            <a:ext cx="11718356" cy="276999"/>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下図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1,2,3</a:t>
            </a:r>
            <a:r>
              <a:rPr kumimoji="1" lang="ja-JP" altLang="en-US" dirty="0">
                <a:latin typeface="Meiryo UI" panose="020B0604030504040204" pitchFamily="50" charset="-128"/>
                <a:ea typeface="Meiryo UI" panose="020B0604030504040204" pitchFamily="50" charset="-128"/>
              </a:rPr>
              <a:t>の範囲を示した図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の赤枠</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のカテゴリ</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が購買部門が主体的に関与できる部分です。</a:t>
            </a:r>
            <a:endParaRPr kumimoji="1" lang="en-US" altLang="ja-JP"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5DE194D-CB84-4172-B010-A615DDAC5F60}"/>
              </a:ext>
            </a:extLst>
          </p:cNvPr>
          <p:cNvSpPr txBox="1"/>
          <p:nvPr/>
        </p:nvSpPr>
        <p:spPr>
          <a:xfrm>
            <a:off x="294968" y="6334780"/>
            <a:ext cx="10217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a:t>
            </a:r>
            <a:r>
              <a:rPr lang="en-US" altLang="ja-JP" sz="1400" dirty="0">
                <a:solidFill>
                  <a:prstClr val="black"/>
                </a:solidFill>
                <a:latin typeface="Meiryo UI" panose="020B0604030504040204" pitchFamily="50" charset="-128"/>
                <a:ea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https://www.env.go.jp/earth/ondanka/supply_chain/gvc/files/tools/GuideLine_ver2.3.pdf</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descr="ダイアグラム&#10;&#10;自動的に生成された説明">
            <a:extLst>
              <a:ext uri="{FF2B5EF4-FFF2-40B4-BE49-F238E27FC236}">
                <a16:creationId xmlns:a16="http://schemas.microsoft.com/office/drawing/2014/main" id="{554CCB86-EB07-440E-AE15-19928899D1A6}"/>
              </a:ext>
            </a:extLst>
          </p:cNvPr>
          <p:cNvPicPr>
            <a:picLocks noChangeAspect="1"/>
          </p:cNvPicPr>
          <p:nvPr/>
        </p:nvPicPr>
        <p:blipFill>
          <a:blip r:embed="rId4"/>
          <a:stretch>
            <a:fillRect/>
          </a:stretch>
        </p:blipFill>
        <p:spPr>
          <a:xfrm>
            <a:off x="2321234" y="1141479"/>
            <a:ext cx="8493908" cy="5032853"/>
          </a:xfrm>
          <a:prstGeom prst="rect">
            <a:avLst/>
          </a:prstGeom>
        </p:spPr>
      </p:pic>
      <p:sp>
        <p:nvSpPr>
          <p:cNvPr id="8" name="四角形: 角を丸くする 7">
            <a:extLst>
              <a:ext uri="{FF2B5EF4-FFF2-40B4-BE49-F238E27FC236}">
                <a16:creationId xmlns:a16="http://schemas.microsoft.com/office/drawing/2014/main" id="{F2388BFC-F946-466F-9B85-256922D74D65}"/>
              </a:ext>
            </a:extLst>
          </p:cNvPr>
          <p:cNvSpPr/>
          <p:nvPr/>
        </p:nvSpPr>
        <p:spPr>
          <a:xfrm>
            <a:off x="2321234" y="1240220"/>
            <a:ext cx="3217715" cy="4046483"/>
          </a:xfrm>
          <a:prstGeom prst="roundRect">
            <a:avLst>
              <a:gd name="adj" fmla="val 882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DE7CC464-9E1A-4053-94EF-25916F5E298A}"/>
              </a:ext>
            </a:extLst>
          </p:cNvPr>
          <p:cNvSpPr/>
          <p:nvPr/>
        </p:nvSpPr>
        <p:spPr>
          <a:xfrm>
            <a:off x="2028497" y="1860331"/>
            <a:ext cx="292737" cy="704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7328852-9EAD-4661-80E6-CD364D98458D}"/>
              </a:ext>
            </a:extLst>
          </p:cNvPr>
          <p:cNvSpPr txBox="1"/>
          <p:nvPr/>
        </p:nvSpPr>
        <p:spPr>
          <a:xfrm>
            <a:off x="441336" y="1519929"/>
            <a:ext cx="1733529" cy="1107996"/>
          </a:xfrm>
          <a:prstGeom prst="rect">
            <a:avLst/>
          </a:prstGeom>
          <a:noFill/>
        </p:spPr>
        <p:txBody>
          <a:bodyPr wrap="square" lIns="0" tIns="0" rIns="0" bIns="0"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購買部門が</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主体的に関与</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できる</a:t>
            </a:r>
            <a:r>
              <a:rPr kumimoji="1" lang="en-US" altLang="ja-JP" b="1" dirty="0">
                <a:solidFill>
                  <a:srgbClr val="FF0000"/>
                </a:solidFill>
                <a:latin typeface="Meiryo UI" panose="020B0604030504040204" pitchFamily="50" charset="-128"/>
                <a:ea typeface="Meiryo UI" panose="020B0604030504040204" pitchFamily="50" charset="-128"/>
              </a:rPr>
              <a:t>/</a:t>
            </a:r>
            <a:r>
              <a:rPr kumimoji="1" lang="ja-JP" altLang="en-US" b="1" dirty="0">
                <a:solidFill>
                  <a:srgbClr val="FF0000"/>
                </a:solidFill>
                <a:latin typeface="Meiryo UI" panose="020B0604030504040204" pitchFamily="50" charset="-128"/>
                <a:ea typeface="Meiryo UI" panose="020B0604030504040204" pitchFamily="50" charset="-128"/>
              </a:rPr>
              <a:t>しなければならない部分</a:t>
            </a:r>
            <a:endParaRPr kumimoji="1" lang="en-US" altLang="ja-JP"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127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の排出範囲</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1,2,3)</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7" y="749399"/>
            <a:ext cx="11749887" cy="276999"/>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カテゴリの定義は下表のようになります。購買部門が主体的に関与する</a:t>
            </a:r>
            <a:r>
              <a:rPr lang="en-US" altLang="ja-JP" sz="1800" b="1" dirty="0">
                <a:solidFill>
                  <a:srgbClr val="009900"/>
                </a:solidFill>
                <a:latin typeface="Meiryo UI" panose="020B0604030504040204" pitchFamily="50" charset="-128"/>
                <a:ea typeface="Meiryo UI" panose="020B0604030504040204" pitchFamily="50" charset="-128"/>
              </a:rPr>
              <a:t>Scope3</a:t>
            </a:r>
            <a:r>
              <a:rPr kumimoji="1" lang="ja-JP" altLang="en-US" b="1" dirty="0">
                <a:latin typeface="Meiryo UI" panose="020B0604030504040204" pitchFamily="50" charset="-128"/>
                <a:ea typeface="Meiryo UI" panose="020B0604030504040204" pitchFamily="50" charset="-128"/>
              </a:rPr>
              <a:t>の上流の</a:t>
            </a:r>
            <a:r>
              <a:rPr kumimoji="1" lang="en-US" altLang="ja-JP" b="1" dirty="0">
                <a:latin typeface="Meiryo UI" panose="020B0604030504040204" pitchFamily="50" charset="-128"/>
                <a:ea typeface="Meiryo UI" panose="020B0604030504040204" pitchFamily="50" charset="-128"/>
              </a:rPr>
              <a:t>5</a:t>
            </a:r>
            <a:r>
              <a:rPr kumimoji="1" lang="ja-JP" altLang="en-US" b="1" dirty="0">
                <a:latin typeface="Meiryo UI" panose="020B0604030504040204" pitchFamily="50" charset="-128"/>
                <a:ea typeface="Meiryo UI" panose="020B0604030504040204" pitchFamily="50" charset="-128"/>
              </a:rPr>
              <a:t>つのカテゴリーです。</a:t>
            </a:r>
            <a:endParaRPr kumimoji="1" lang="en-US" altLang="ja-JP" b="1" dirty="0">
              <a:latin typeface="Meiryo UI" panose="020B0604030504040204" pitchFamily="50" charset="-128"/>
              <a:ea typeface="Meiryo UI" panose="020B0604030504040204" pitchFamily="50" charset="-128"/>
            </a:endParaRPr>
          </a:p>
        </p:txBody>
      </p:sp>
      <p:graphicFrame>
        <p:nvGraphicFramePr>
          <p:cNvPr id="3" name="表 4">
            <a:extLst>
              <a:ext uri="{FF2B5EF4-FFF2-40B4-BE49-F238E27FC236}">
                <a16:creationId xmlns:a16="http://schemas.microsoft.com/office/drawing/2014/main" id="{3588CE74-DCD7-4B6B-9B80-C1D0816B384E}"/>
              </a:ext>
            </a:extLst>
          </p:cNvPr>
          <p:cNvGraphicFramePr>
            <a:graphicFrameLocks noGrp="1"/>
          </p:cNvGraphicFramePr>
          <p:nvPr>
            <p:extLst>
              <p:ext uri="{D42A27DB-BD31-4B8C-83A1-F6EECF244321}">
                <p14:modId xmlns:p14="http://schemas.microsoft.com/office/powerpoint/2010/main" val="1449740978"/>
              </p:ext>
            </p:extLst>
          </p:nvPr>
        </p:nvGraphicFramePr>
        <p:xfrm>
          <a:off x="1085694" y="1100539"/>
          <a:ext cx="9445296" cy="5144669"/>
        </p:xfrm>
        <a:graphic>
          <a:graphicData uri="http://schemas.openxmlformats.org/drawingml/2006/table">
            <a:tbl>
              <a:tblPr firstRow="1" bandRow="1">
                <a:tableStyleId>{5940675A-B579-460E-94D1-54222C63F5DA}</a:tableStyleId>
              </a:tblPr>
              <a:tblGrid>
                <a:gridCol w="628826">
                  <a:extLst>
                    <a:ext uri="{9D8B030D-6E8A-4147-A177-3AD203B41FA5}">
                      <a16:colId xmlns:a16="http://schemas.microsoft.com/office/drawing/2014/main" val="1445739126"/>
                    </a:ext>
                  </a:extLst>
                </a:gridCol>
                <a:gridCol w="628826">
                  <a:extLst>
                    <a:ext uri="{9D8B030D-6E8A-4147-A177-3AD203B41FA5}">
                      <a16:colId xmlns:a16="http://schemas.microsoft.com/office/drawing/2014/main" val="5201799"/>
                    </a:ext>
                  </a:extLst>
                </a:gridCol>
                <a:gridCol w="2865676">
                  <a:extLst>
                    <a:ext uri="{9D8B030D-6E8A-4147-A177-3AD203B41FA5}">
                      <a16:colId xmlns:a16="http://schemas.microsoft.com/office/drawing/2014/main" val="1761719966"/>
                    </a:ext>
                  </a:extLst>
                </a:gridCol>
                <a:gridCol w="5321968">
                  <a:extLst>
                    <a:ext uri="{9D8B030D-6E8A-4147-A177-3AD203B41FA5}">
                      <a16:colId xmlns:a16="http://schemas.microsoft.com/office/drawing/2014/main" val="3621450373"/>
                    </a:ext>
                  </a:extLst>
                </a:gridCol>
              </a:tblGrid>
              <a:tr h="229061">
                <a:tc gridSpan="2">
                  <a:txBody>
                    <a:bodyPr/>
                    <a:lstStyle/>
                    <a:p>
                      <a:r>
                        <a:rPr kumimoji="1" lang="ja-JP" altLang="en-US" dirty="0">
                          <a:latin typeface="Meiryo UI" panose="020B0604030504040204" pitchFamily="50" charset="-128"/>
                          <a:ea typeface="Meiryo UI" panose="020B0604030504040204" pitchFamily="50" charset="-128"/>
                        </a:rPr>
                        <a:t>区分</a:t>
                      </a:r>
                    </a:p>
                  </a:txBody>
                  <a:tcPr marL="18000" marR="18000" marT="18000" marB="18000">
                    <a:solidFill>
                      <a:schemeClr val="accent4"/>
                    </a:solidFill>
                  </a:tcPr>
                </a:tc>
                <a:tc hMerge="1">
                  <a:txBody>
                    <a:bodyPr/>
                    <a:lstStyle/>
                    <a:p>
                      <a:endParaRPr kumimoji="1" lang="ja-JP" altLang="en-US"/>
                    </a:p>
                  </a:txBody>
                  <a:tcPr/>
                </a:tc>
                <a:tc>
                  <a:txBody>
                    <a:bodyPr/>
                    <a:lstStyle/>
                    <a:p>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カテゴリ</a:t>
                      </a:r>
                    </a:p>
                  </a:txBody>
                  <a:tcPr marL="18000" marR="18000" marT="18000" marB="18000">
                    <a:solidFill>
                      <a:schemeClr val="accent4"/>
                    </a:solidFill>
                  </a:tcPr>
                </a:tc>
                <a:tc>
                  <a:txBody>
                    <a:bodyPr/>
                    <a:lstStyle/>
                    <a:p>
                      <a:r>
                        <a:rPr kumimoji="1" lang="ja-JP" altLang="en-US" dirty="0">
                          <a:latin typeface="Meiryo UI" panose="020B0604030504040204" pitchFamily="50" charset="-128"/>
                          <a:ea typeface="Meiryo UI" panose="020B0604030504040204" pitchFamily="50" charset="-128"/>
                        </a:rPr>
                        <a:t>算定対象</a:t>
                      </a:r>
                    </a:p>
                  </a:txBody>
                  <a:tcPr marL="18000" marR="18000" marT="18000" marB="18000">
                    <a:solidFill>
                      <a:schemeClr val="accent4"/>
                    </a:solidFill>
                  </a:tcPr>
                </a:tc>
                <a:extLst>
                  <a:ext uri="{0D108BD9-81ED-4DB2-BD59-A6C34878D82A}">
                    <a16:rowId xmlns:a16="http://schemas.microsoft.com/office/drawing/2014/main" val="3077913481"/>
                  </a:ext>
                </a:extLst>
              </a:tr>
              <a:tr h="229061">
                <a:tc gridSpan="4">
                  <a:txBody>
                    <a:bodyPr/>
                    <a:lstStyle/>
                    <a:p>
                      <a:r>
                        <a:rPr lang="ja-JP" altLang="en-US" dirty="0">
                          <a:latin typeface="Meiryo UI" panose="020B0604030504040204" pitchFamily="50" charset="-128"/>
                          <a:ea typeface="Meiryo UI" panose="020B0604030504040204" pitchFamily="50" charset="-128"/>
                        </a:rPr>
                        <a:t>自社の排出</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marL="18000" marR="18000" marT="18000" marB="18000">
                    <a:solidFill>
                      <a:schemeClr val="accent4">
                        <a:lumMod val="20000"/>
                        <a:lumOff val="80000"/>
                      </a:schemeClr>
                    </a:solidFill>
                  </a:tcPr>
                </a:tc>
                <a:tc hMerge="1">
                  <a:txBody>
                    <a:bodyPr/>
                    <a:lstStyle/>
                    <a:p>
                      <a:endParaRPr kumimoji="1" lang="ja-JP" altLang="en-US" dirty="0"/>
                    </a:p>
                  </a:txBody>
                  <a:tcPr marL="18000" marR="18000" marT="18000" marB="18000">
                    <a:solidFill>
                      <a:schemeClr val="accent4">
                        <a:lumMod val="20000"/>
                        <a:lumOff val="80000"/>
                      </a:schemeClr>
                    </a:solidFill>
                  </a:tcPr>
                </a:tc>
                <a:extLst>
                  <a:ext uri="{0D108BD9-81ED-4DB2-BD59-A6C34878D82A}">
                    <a16:rowId xmlns:a16="http://schemas.microsoft.com/office/drawing/2014/main" val="18783466"/>
                  </a:ext>
                </a:extLst>
              </a:tr>
              <a:tr h="431549">
                <a:tc rowSpan="2" gridSpan="2">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tc rowSpan="2" hMerge="1">
                  <a:txBody>
                    <a:bodyPr/>
                    <a:lstStyle/>
                    <a:p>
                      <a:endParaRPr kumimoji="1" lang="ja-JP" altLang="en-US"/>
                    </a:p>
                  </a:txBody>
                  <a:tcPr/>
                </a:tc>
                <a:tc>
                  <a:txBody>
                    <a:bodyPr/>
                    <a:lstStyle/>
                    <a:p>
                      <a:r>
                        <a:rPr lang="ja-JP" altLang="en-US" dirty="0">
                          <a:latin typeface="Meiryo UI" panose="020B0604030504040204" pitchFamily="50" charset="-128"/>
                          <a:ea typeface="Meiryo UI" panose="020B0604030504040204" pitchFamily="50" charset="-128"/>
                        </a:rPr>
                        <a:t>直接排出</a:t>
                      </a:r>
                      <a:r>
                        <a:rPr lang="en-US" altLang="ja-JP" dirty="0">
                          <a:latin typeface="Meiryo UI" panose="020B0604030504040204" pitchFamily="50" charset="-128"/>
                          <a:ea typeface="Meiryo UI" panose="020B0604030504040204" pitchFamily="50" charset="-128"/>
                        </a:rPr>
                        <a:t>(Scope1)</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lang="ja-JP" altLang="en-US" dirty="0">
                          <a:latin typeface="Meiryo UI" panose="020B0604030504040204" pitchFamily="50" charset="-128"/>
                          <a:ea typeface="Meiryo UI" panose="020B0604030504040204" pitchFamily="50" charset="-128"/>
                        </a:rPr>
                        <a:t>自社での燃料の使用や工業プロセスによる直接排出</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148847789"/>
                  </a:ext>
                </a:extLst>
              </a:tr>
              <a:tr h="431549">
                <a:tc gridSpan="2"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tc hMerge="1" vMerge="1">
                  <a:txBody>
                    <a:bodyPr/>
                    <a:lstStyle/>
                    <a:p>
                      <a:endParaRPr kumimoji="1" lang="ja-JP" altLang="en-US"/>
                    </a:p>
                  </a:txBody>
                  <a:tcPr/>
                </a:tc>
                <a:tc>
                  <a:txBody>
                    <a:bodyPr/>
                    <a:lstStyle/>
                    <a:p>
                      <a:r>
                        <a:rPr kumimoji="1" lang="ja-JP" altLang="en-US" dirty="0">
                          <a:latin typeface="Meiryo UI" panose="020B0604030504040204" pitchFamily="50" charset="-128"/>
                          <a:ea typeface="Meiryo UI" panose="020B0604030504040204" pitchFamily="50" charset="-128"/>
                        </a:rPr>
                        <a:t>エネルギー起源の間接排出</a:t>
                      </a:r>
                    </a:p>
                    <a:p>
                      <a:r>
                        <a:rPr kumimoji="1" lang="en-US" altLang="ja-JP" dirty="0">
                          <a:latin typeface="Meiryo UI" panose="020B0604030504040204" pitchFamily="50" charset="-128"/>
                          <a:ea typeface="Meiryo UI" panose="020B0604030504040204" pitchFamily="50" charset="-128"/>
                        </a:rPr>
                        <a:t>(Scope2)</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自社が購入した電気・熱の使用に伴う間接排出</a:t>
                      </a:r>
                    </a:p>
                  </a:txBody>
                  <a:tcPr marL="18000" marR="18000" marT="18000" marB="18000"/>
                </a:tc>
                <a:extLst>
                  <a:ext uri="{0D108BD9-81ED-4DB2-BD59-A6C34878D82A}">
                    <a16:rowId xmlns:a16="http://schemas.microsoft.com/office/drawing/2014/main" val="1220483721"/>
                  </a:ext>
                </a:extLst>
              </a:tr>
              <a:tr h="229061">
                <a:tc gridSpan="4">
                  <a:txBody>
                    <a:bodyPr/>
                    <a:lstStyle/>
                    <a:p>
                      <a:r>
                        <a:rPr kumimoji="1" lang="ja-JP" altLang="en-US" dirty="0">
                          <a:latin typeface="Meiryo UI" panose="020B0604030504040204" pitchFamily="50" charset="-128"/>
                          <a:ea typeface="Meiryo UI" panose="020B0604030504040204" pitchFamily="50" charset="-128"/>
                        </a:rPr>
                        <a:t>その他の間接排出（</a:t>
                      </a:r>
                      <a:r>
                        <a:rPr kumimoji="1" lang="en-US" altLang="ja-JP" dirty="0">
                          <a:latin typeface="Meiryo UI" panose="020B0604030504040204" pitchFamily="50" charset="-128"/>
                          <a:ea typeface="Meiryo UI" panose="020B0604030504040204" pitchFamily="50" charset="-128"/>
                        </a:rPr>
                        <a:t>Scope3</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いずれも </a:t>
                      </a:r>
                      <a:r>
                        <a:rPr kumimoji="1" lang="en-US" altLang="ja-JP" dirty="0">
                          <a:latin typeface="Meiryo UI" panose="020B0604030504040204" pitchFamily="50" charset="-128"/>
                          <a:ea typeface="Meiryo UI" panose="020B0604030504040204" pitchFamily="50" charset="-128"/>
                        </a:rPr>
                        <a:t>Scope1,2 </a:t>
                      </a:r>
                      <a:r>
                        <a:rPr kumimoji="1" lang="ja-JP" altLang="en-US" dirty="0">
                          <a:latin typeface="Meiryo UI" panose="020B0604030504040204" pitchFamily="50" charset="-128"/>
                          <a:ea typeface="Meiryo UI" panose="020B0604030504040204" pitchFamily="50" charset="-128"/>
                        </a:rPr>
                        <a:t>に該当する場合は除く</a:t>
                      </a:r>
                    </a:p>
                  </a:txBody>
                  <a:tcPr marL="18000" marR="18000" marT="18000" marB="18000">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4">
                        <a:lumMod val="20000"/>
                        <a:lumOff val="8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4">
                        <a:lumMod val="20000"/>
                        <a:lumOff val="80000"/>
                      </a:schemeClr>
                    </a:solidFill>
                  </a:tcPr>
                </a:tc>
                <a:extLst>
                  <a:ext uri="{0D108BD9-81ED-4DB2-BD59-A6C34878D82A}">
                    <a16:rowId xmlns:a16="http://schemas.microsoft.com/office/drawing/2014/main" val="3393765830"/>
                  </a:ext>
                </a:extLst>
              </a:tr>
              <a:tr h="431549">
                <a:tc rowSpan="5">
                  <a:txBody>
                    <a:bodyPr/>
                    <a:lstStyle/>
                    <a:p>
                      <a:pPr algn="ctr"/>
                      <a:r>
                        <a:rPr kumimoji="1" lang="ja-JP" altLang="en-US" dirty="0">
                          <a:latin typeface="Meiryo UI" panose="020B0604030504040204" pitchFamily="50" charset="-128"/>
                          <a:ea typeface="Meiryo UI" panose="020B0604030504040204" pitchFamily="50" charset="-128"/>
                        </a:rPr>
                        <a:t>上流</a:t>
                      </a:r>
                    </a:p>
                  </a:txBody>
                  <a:tcPr marL="18000" marR="18000" marT="18000" marB="18000" vert="wordArtVertRtl" anchor="ctr">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購入した製品・サービス</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原材料・部品、仕入商品・販売に係る資材等が製造されるまでの活動に伴う排出</a:t>
                      </a:r>
                    </a:p>
                  </a:txBody>
                  <a:tcPr marL="18000" marR="18000" marT="18000" marB="18000"/>
                </a:tc>
                <a:extLst>
                  <a:ext uri="{0D108BD9-81ED-4DB2-BD59-A6C34878D82A}">
                    <a16:rowId xmlns:a16="http://schemas.microsoft.com/office/drawing/2014/main" val="1697111894"/>
                  </a:ext>
                </a:extLst>
              </a:tr>
              <a:tr h="229061">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資本財</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自社の資本財の建設・製造に伴う排出</a:t>
                      </a:r>
                    </a:p>
                  </a:txBody>
                  <a:tcPr marL="18000" marR="18000" marT="18000" marB="18000"/>
                </a:tc>
                <a:extLst>
                  <a:ext uri="{0D108BD9-81ED-4DB2-BD59-A6C34878D82A}">
                    <a16:rowId xmlns:a16="http://schemas.microsoft.com/office/drawing/2014/main" val="1693577442"/>
                  </a:ext>
                </a:extLst>
              </a:tr>
              <a:tr h="431549">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en-US" altLang="ja-JP" dirty="0">
                          <a:latin typeface="Meiryo UI" panose="020B0604030504040204" pitchFamily="50" charset="-128"/>
                          <a:ea typeface="Meiryo UI" panose="020B0604030504040204" pitchFamily="50" charset="-128"/>
                        </a:rPr>
                        <a:t>Scope1,2 </a:t>
                      </a:r>
                      <a:r>
                        <a:rPr kumimoji="1" lang="ja-JP" altLang="en-US" dirty="0">
                          <a:latin typeface="Meiryo UI" panose="020B0604030504040204" pitchFamily="50" charset="-128"/>
                          <a:ea typeface="Meiryo UI" panose="020B0604030504040204" pitchFamily="50" charset="-128"/>
                        </a:rPr>
                        <a:t>に含まれない燃料及びエネルギー関連活動</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他社から調達している電気や熱等の発電等に必要な燃料の調達に伴う排出</a:t>
                      </a:r>
                    </a:p>
                  </a:txBody>
                  <a:tcPr marL="18000" marR="18000" marT="18000" marB="18000"/>
                </a:tc>
                <a:extLst>
                  <a:ext uri="{0D108BD9-81ED-4DB2-BD59-A6C34878D82A}">
                    <a16:rowId xmlns:a16="http://schemas.microsoft.com/office/drawing/2014/main" val="3080870482"/>
                  </a:ext>
                </a:extLst>
              </a:tr>
              <a:tr h="1039013">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4</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zh-TW" altLang="en-US" dirty="0">
                          <a:latin typeface="Meiryo UI" panose="020B0604030504040204" pitchFamily="50" charset="-128"/>
                          <a:ea typeface="Meiryo UI" panose="020B0604030504040204" pitchFamily="50" charset="-128"/>
                        </a:rPr>
                        <a:t>輸送、配送（上流）</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①報告対象年度に購入した製品・サービスサプライヤーから自社への物流（輸送、荷役、保管）に伴う排出</a:t>
                      </a:r>
                    </a:p>
                    <a:p>
                      <a:r>
                        <a:rPr kumimoji="1" lang="ja-JP" altLang="en-US" dirty="0">
                          <a:latin typeface="Meiryo UI" panose="020B0604030504040204" pitchFamily="50" charset="-128"/>
                          <a:ea typeface="Meiryo UI" panose="020B0604030504040204" pitchFamily="50" charset="-128"/>
                        </a:rPr>
                        <a:t>②報告対象年度に購入した①以外の物流サービス（輸送、荷役、保管）に伴う排出（自社が費用負担している物流に伴う排出）</a:t>
                      </a:r>
                    </a:p>
                  </a:txBody>
                  <a:tcPr marL="18000" marR="18000" marT="18000" marB="18000"/>
                </a:tc>
                <a:extLst>
                  <a:ext uri="{0D108BD9-81ED-4DB2-BD59-A6C34878D82A}">
                    <a16:rowId xmlns:a16="http://schemas.microsoft.com/office/drawing/2014/main" val="808450272"/>
                  </a:ext>
                </a:extLst>
              </a:tr>
              <a:tr h="13110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marL="18000" marR="18000" marT="18000" marB="18000" vert="wordArtVertRtl" anchor="ctr">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5</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事業から出る廃棄物</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自社で発生した廃棄物の輸送、処理に伴う排出</a:t>
                      </a:r>
                    </a:p>
                  </a:txBody>
                  <a:tcPr marL="18000" marR="18000" marT="18000" marB="18000"/>
                </a:tc>
                <a:extLst>
                  <a:ext uri="{0D108BD9-81ED-4DB2-BD59-A6C34878D82A}">
                    <a16:rowId xmlns:a16="http://schemas.microsoft.com/office/drawing/2014/main" val="4188306281"/>
                  </a:ext>
                </a:extLst>
              </a:tr>
            </a:tbl>
          </a:graphicData>
        </a:graphic>
      </p:graphicFrame>
      <p:sp>
        <p:nvSpPr>
          <p:cNvPr id="8" name="テキスト ボックス 7">
            <a:extLst>
              <a:ext uri="{FF2B5EF4-FFF2-40B4-BE49-F238E27FC236}">
                <a16:creationId xmlns:a16="http://schemas.microsoft.com/office/drawing/2014/main" id="{075DC4A5-1526-449F-B271-65EC45572A8F}"/>
              </a:ext>
            </a:extLst>
          </p:cNvPr>
          <p:cNvSpPr txBox="1"/>
          <p:nvPr/>
        </p:nvSpPr>
        <p:spPr>
          <a:xfrm>
            <a:off x="337008" y="6401203"/>
            <a:ext cx="10846239" cy="4324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a:t>
            </a:r>
            <a:r>
              <a:rPr lang="en-US" altLang="ja-JP" sz="1400" dirty="0">
                <a:solidFill>
                  <a:prstClr val="black"/>
                </a:solidFill>
                <a:latin typeface="Meiryo UI" panose="020B0604030504040204" pitchFamily="50" charset="-128"/>
                <a:ea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月リリース</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の表</a:t>
            </a:r>
            <a:r>
              <a:rPr lang="en-US" altLang="ja-JP" sz="1400" dirty="0">
                <a:solidFill>
                  <a:prstClr val="black"/>
                </a:solidFill>
                <a:latin typeface="Meiryo UI" panose="020B0604030504040204" pitchFamily="50" charset="-128"/>
                <a:ea typeface="Meiryo UI" panose="020B0604030504040204" pitchFamily="50" charset="-128"/>
              </a:rPr>
              <a:t>4-2</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https://www.env.go.jp/earth/ondanka/supply_chain/gvc/files/tools/GuideLine_ver2.3.pdf</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6349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の排出範囲</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スコープ</a:t>
            </a:r>
            <a:r>
              <a:rPr lang="en-US" altLang="ja-JP" sz="2800" dirty="0">
                <a:latin typeface="Meiryo UI" panose="020B0604030504040204" pitchFamily="50" charset="-128"/>
                <a:ea typeface="Meiryo UI" panose="020B0604030504040204" pitchFamily="50" charset="-128"/>
              </a:rPr>
              <a:t>1,2,3)</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7" y="749399"/>
            <a:ext cx="11749887" cy="276999"/>
          </a:xfrm>
          <a:prstGeom prst="rect">
            <a:avLst/>
          </a:prstGeom>
          <a:noFill/>
        </p:spPr>
        <p:txBody>
          <a:bodyPr wrap="square" lIns="0" tIns="0" rIns="0" bIns="0"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前ページからの続き</a:t>
            </a:r>
            <a:r>
              <a:rPr kumimoji="1" lang="en-US" altLang="ja-JP" dirty="0">
                <a:latin typeface="Meiryo UI" panose="020B0604030504040204" pitchFamily="50" charset="-128"/>
                <a:ea typeface="Meiryo UI" panose="020B0604030504040204" pitchFamily="50" charset="-128"/>
              </a:rPr>
              <a:t>)</a:t>
            </a:r>
          </a:p>
        </p:txBody>
      </p:sp>
      <p:graphicFrame>
        <p:nvGraphicFramePr>
          <p:cNvPr id="3" name="表 4">
            <a:extLst>
              <a:ext uri="{FF2B5EF4-FFF2-40B4-BE49-F238E27FC236}">
                <a16:creationId xmlns:a16="http://schemas.microsoft.com/office/drawing/2014/main" id="{3588CE74-DCD7-4B6B-9B80-C1D0816B384E}"/>
              </a:ext>
            </a:extLst>
          </p:cNvPr>
          <p:cNvGraphicFramePr>
            <a:graphicFrameLocks noGrp="1"/>
          </p:cNvGraphicFramePr>
          <p:nvPr>
            <p:extLst>
              <p:ext uri="{D42A27DB-BD31-4B8C-83A1-F6EECF244321}">
                <p14:modId xmlns:p14="http://schemas.microsoft.com/office/powerpoint/2010/main" val="1717230550"/>
              </p:ext>
            </p:extLst>
          </p:nvPr>
        </p:nvGraphicFramePr>
        <p:xfrm>
          <a:off x="760249" y="1026398"/>
          <a:ext cx="9508358" cy="4582800"/>
        </p:xfrm>
        <a:graphic>
          <a:graphicData uri="http://schemas.openxmlformats.org/drawingml/2006/table">
            <a:tbl>
              <a:tblPr firstRow="1" bandRow="1">
                <a:tableStyleId>{5940675A-B579-460E-94D1-54222C63F5DA}</a:tableStyleId>
              </a:tblPr>
              <a:tblGrid>
                <a:gridCol w="597338">
                  <a:extLst>
                    <a:ext uri="{9D8B030D-6E8A-4147-A177-3AD203B41FA5}">
                      <a16:colId xmlns:a16="http://schemas.microsoft.com/office/drawing/2014/main" val="1445739126"/>
                    </a:ext>
                  </a:extLst>
                </a:gridCol>
                <a:gridCol w="597338">
                  <a:extLst>
                    <a:ext uri="{9D8B030D-6E8A-4147-A177-3AD203B41FA5}">
                      <a16:colId xmlns:a16="http://schemas.microsoft.com/office/drawing/2014/main" val="5201799"/>
                    </a:ext>
                  </a:extLst>
                </a:gridCol>
                <a:gridCol w="2722180">
                  <a:extLst>
                    <a:ext uri="{9D8B030D-6E8A-4147-A177-3AD203B41FA5}">
                      <a16:colId xmlns:a16="http://schemas.microsoft.com/office/drawing/2014/main" val="1761719966"/>
                    </a:ext>
                  </a:extLst>
                </a:gridCol>
                <a:gridCol w="5591502">
                  <a:extLst>
                    <a:ext uri="{9D8B030D-6E8A-4147-A177-3AD203B41FA5}">
                      <a16:colId xmlns:a16="http://schemas.microsoft.com/office/drawing/2014/main" val="3621450373"/>
                    </a:ext>
                  </a:extLst>
                </a:gridCol>
              </a:tblGrid>
              <a:tr h="213823">
                <a:tc gridSpan="2">
                  <a:txBody>
                    <a:bodyPr/>
                    <a:lstStyle/>
                    <a:p>
                      <a:r>
                        <a:rPr kumimoji="1" lang="ja-JP" altLang="en-US" dirty="0">
                          <a:latin typeface="Meiryo UI" panose="020B0604030504040204" pitchFamily="50" charset="-128"/>
                          <a:ea typeface="Meiryo UI" panose="020B0604030504040204" pitchFamily="50" charset="-128"/>
                        </a:rPr>
                        <a:t>区分</a:t>
                      </a:r>
                    </a:p>
                  </a:txBody>
                  <a:tcPr marL="18000" marR="18000" marT="18000" marB="18000">
                    <a:solidFill>
                      <a:schemeClr val="accent4"/>
                    </a:solidFill>
                  </a:tcPr>
                </a:tc>
                <a:tc hMerge="1">
                  <a:txBody>
                    <a:bodyPr/>
                    <a:lstStyle/>
                    <a:p>
                      <a:endParaRPr kumimoji="1" lang="ja-JP" altLang="en-US"/>
                    </a:p>
                  </a:txBody>
                  <a:tcPr/>
                </a:tc>
                <a:tc>
                  <a:txBody>
                    <a:bodyPr/>
                    <a:lstStyle/>
                    <a:p>
                      <a:r>
                        <a:rPr kumimoji="1" lang="ja-JP" altLang="en-US" dirty="0">
                          <a:latin typeface="Meiryo UI" panose="020B0604030504040204" pitchFamily="50" charset="-128"/>
                          <a:ea typeface="Meiryo UI" panose="020B0604030504040204" pitchFamily="50" charset="-128"/>
                        </a:rPr>
                        <a:t>スコープ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カテゴリ</a:t>
                      </a:r>
                    </a:p>
                  </a:txBody>
                  <a:tcPr marL="18000" marR="18000" marT="18000" marB="18000">
                    <a:solidFill>
                      <a:schemeClr val="accent4"/>
                    </a:solidFill>
                  </a:tcPr>
                </a:tc>
                <a:tc>
                  <a:txBody>
                    <a:bodyPr/>
                    <a:lstStyle/>
                    <a:p>
                      <a:r>
                        <a:rPr kumimoji="1" lang="ja-JP" altLang="en-US" dirty="0">
                          <a:latin typeface="Meiryo UI" panose="020B0604030504040204" pitchFamily="50" charset="-128"/>
                          <a:ea typeface="Meiryo UI" panose="020B0604030504040204" pitchFamily="50" charset="-128"/>
                        </a:rPr>
                        <a:t>算定対象</a:t>
                      </a:r>
                    </a:p>
                  </a:txBody>
                  <a:tcPr marL="18000" marR="18000" marT="18000" marB="18000">
                    <a:solidFill>
                      <a:schemeClr val="accent4"/>
                    </a:solidFill>
                  </a:tcPr>
                </a:tc>
                <a:extLst>
                  <a:ext uri="{0D108BD9-81ED-4DB2-BD59-A6C34878D82A}">
                    <a16:rowId xmlns:a16="http://schemas.microsoft.com/office/drawing/2014/main" val="3077913481"/>
                  </a:ext>
                </a:extLst>
              </a:tr>
              <a:tr h="189824">
                <a:tc gridSpan="4">
                  <a:txBody>
                    <a:bodyPr/>
                    <a:lstStyle/>
                    <a:p>
                      <a:r>
                        <a:rPr kumimoji="1" lang="ja-JP" altLang="en-US" dirty="0">
                          <a:latin typeface="Meiryo UI" panose="020B0604030504040204" pitchFamily="50" charset="-128"/>
                          <a:ea typeface="Meiryo UI" panose="020B0604030504040204" pitchFamily="50" charset="-128"/>
                        </a:rPr>
                        <a:t>その他の間接排出（</a:t>
                      </a:r>
                      <a:r>
                        <a:rPr kumimoji="1" lang="en-US" altLang="ja-JP" dirty="0">
                          <a:latin typeface="Meiryo UI" panose="020B0604030504040204" pitchFamily="50" charset="-128"/>
                          <a:ea typeface="Meiryo UI" panose="020B0604030504040204" pitchFamily="50" charset="-128"/>
                        </a:rPr>
                        <a:t>Scope3</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続き</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いずれも </a:t>
                      </a:r>
                      <a:r>
                        <a:rPr kumimoji="1" lang="en-US" altLang="ja-JP" dirty="0">
                          <a:latin typeface="Meiryo UI" panose="020B0604030504040204" pitchFamily="50" charset="-128"/>
                          <a:ea typeface="Meiryo UI" panose="020B0604030504040204" pitchFamily="50" charset="-128"/>
                        </a:rPr>
                        <a:t>Scope1,2 </a:t>
                      </a:r>
                      <a:r>
                        <a:rPr kumimoji="1" lang="ja-JP" altLang="en-US" dirty="0">
                          <a:latin typeface="Meiryo UI" panose="020B0604030504040204" pitchFamily="50" charset="-128"/>
                          <a:ea typeface="Meiryo UI" panose="020B0604030504040204" pitchFamily="50" charset="-128"/>
                        </a:rPr>
                        <a:t>に該当する場合は除く</a:t>
                      </a:r>
                    </a:p>
                  </a:txBody>
                  <a:tcPr marL="18000" marR="18000" marT="18000" marB="18000">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4">
                        <a:lumMod val="20000"/>
                        <a:lumOff val="8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4">
                        <a:lumMod val="20000"/>
                        <a:lumOff val="80000"/>
                      </a:schemeClr>
                    </a:solidFill>
                  </a:tcPr>
                </a:tc>
                <a:extLst>
                  <a:ext uri="{0D108BD9-81ED-4DB2-BD59-A6C34878D82A}">
                    <a16:rowId xmlns:a16="http://schemas.microsoft.com/office/drawing/2014/main" val="3393765830"/>
                  </a:ext>
                </a:extLst>
              </a:tr>
              <a:tr h="194814">
                <a:tc rowSpan="3">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6</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出張</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自社従業員の出張に伴う排出</a:t>
                      </a:r>
                    </a:p>
                  </a:txBody>
                  <a:tcPr marL="18000" marR="18000" marT="18000" marB="18000"/>
                </a:tc>
                <a:extLst>
                  <a:ext uri="{0D108BD9-81ED-4DB2-BD59-A6C34878D82A}">
                    <a16:rowId xmlns:a16="http://schemas.microsoft.com/office/drawing/2014/main" val="1693577442"/>
                  </a:ext>
                </a:extLst>
              </a:tr>
              <a:tr h="189294">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marL="18000" marR="18000" marT="18000" marB="18000" vert="eaVert" anchor="ctr">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7</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雇用者の通勤</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自社従業員が事業所に通勤する際の移動に伴う排出</a:t>
                      </a:r>
                    </a:p>
                  </a:txBody>
                  <a:tcPr marL="18000" marR="18000" marT="18000" marB="18000"/>
                </a:tc>
                <a:extLst>
                  <a:ext uri="{0D108BD9-81ED-4DB2-BD59-A6C34878D82A}">
                    <a16:rowId xmlns:a16="http://schemas.microsoft.com/office/drawing/2014/main" val="2337617386"/>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marL="18000" marR="18000" marT="18000" marB="18000" vert="eaVert" anchor="ctr">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8</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リース資産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上流</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自社が賃借しているリース資産の操業に伴う排出</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(Scope1,2 </a:t>
                      </a:r>
                      <a:r>
                        <a:rPr kumimoji="1" lang="ja-JP" altLang="en-US" dirty="0">
                          <a:latin typeface="Meiryo UI" panose="020B0604030504040204" pitchFamily="50" charset="-128"/>
                          <a:ea typeface="Meiryo UI" panose="020B0604030504040204" pitchFamily="50" charset="-128"/>
                        </a:rPr>
                        <a:t>で算定する場合を除く</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1909660065"/>
                  </a:ext>
                </a:extLst>
              </a:tr>
              <a:tr h="370840">
                <a:tc rowSpan="7">
                  <a:txBody>
                    <a:bodyPr/>
                    <a:lstStyle/>
                    <a:p>
                      <a:pPr algn="ctr"/>
                      <a:r>
                        <a:rPr kumimoji="1" lang="ja-JP" altLang="en-US" dirty="0">
                          <a:latin typeface="Meiryo UI" panose="020B0604030504040204" pitchFamily="50" charset="-128"/>
                          <a:ea typeface="Meiryo UI" panose="020B0604030504040204" pitchFamily="50" charset="-128"/>
                        </a:rPr>
                        <a:t>下流</a:t>
                      </a:r>
                    </a:p>
                  </a:txBody>
                  <a:tcPr marL="18000" marR="18000" marT="18000" marB="18000" vert="eaVert" anchor="ctr">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9</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zh-TW" altLang="en-US" dirty="0">
                          <a:latin typeface="Meiryo UI" panose="020B0604030504040204" pitchFamily="50" charset="-128"/>
                          <a:ea typeface="Meiryo UI" panose="020B0604030504040204" pitchFamily="50" charset="-128"/>
                        </a:rPr>
                        <a:t>輸送、配送</a:t>
                      </a:r>
                      <a:r>
                        <a:rPr kumimoji="1" lang="en-US" altLang="ja-JP" dirty="0">
                          <a:latin typeface="Meiryo UI" panose="020B0604030504040204" pitchFamily="50" charset="-128"/>
                          <a:ea typeface="Meiryo UI" panose="020B0604030504040204" pitchFamily="50" charset="-128"/>
                        </a:rPr>
                        <a:t>(</a:t>
                      </a:r>
                      <a:r>
                        <a:rPr kumimoji="1" lang="zh-TW" altLang="en-US" dirty="0">
                          <a:latin typeface="Meiryo UI" panose="020B0604030504040204" pitchFamily="50" charset="-128"/>
                          <a:ea typeface="Meiryo UI" panose="020B0604030504040204" pitchFamily="50" charset="-128"/>
                        </a:rPr>
                        <a:t>下流</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自社が販売した製品の最終消費者までの物流（輸送、荷役、保管、販売）に伴う排出（自社が費用負担していないもの</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080870482"/>
                  </a:ext>
                </a:extLst>
              </a:tr>
              <a:tr h="85499">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10</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販売した製品の加工</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事業者による中間製品の加工に伴う排出</a:t>
                      </a:r>
                    </a:p>
                  </a:txBody>
                  <a:tcPr marL="18000" marR="18000" marT="18000" marB="18000"/>
                </a:tc>
                <a:extLst>
                  <a:ext uri="{0D108BD9-81ED-4DB2-BD59-A6C34878D82A}">
                    <a16:rowId xmlns:a16="http://schemas.microsoft.com/office/drawing/2014/main" val="808450272"/>
                  </a:ext>
                </a:extLst>
              </a:tr>
              <a:tr h="164061">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11</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販売した製品の使用</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使用者（消費者・事業者）による製品の使用に伴う排出</a:t>
                      </a:r>
                    </a:p>
                  </a:txBody>
                  <a:tcPr marL="18000" marR="18000" marT="18000" marB="18000"/>
                </a:tc>
                <a:extLst>
                  <a:ext uri="{0D108BD9-81ED-4DB2-BD59-A6C34878D82A}">
                    <a16:rowId xmlns:a16="http://schemas.microsoft.com/office/drawing/2014/main" val="3894510970"/>
                  </a:ext>
                </a:extLst>
              </a:tr>
              <a:tr h="0">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12</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販売した製品の使用</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使用者（消費者・事業者）による製品の使用に伴う排出</a:t>
                      </a:r>
                    </a:p>
                  </a:txBody>
                  <a:tcPr marL="18000" marR="18000" marT="18000" marB="18000"/>
                </a:tc>
                <a:extLst>
                  <a:ext uri="{0D108BD9-81ED-4DB2-BD59-A6C34878D82A}">
                    <a16:rowId xmlns:a16="http://schemas.microsoft.com/office/drawing/2014/main" val="3562256570"/>
                  </a:ext>
                </a:extLst>
              </a:tr>
              <a:tr h="0">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13</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リース資産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下流</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賃貸しているリース資産の運用に伴う排出</a:t>
                      </a:r>
                    </a:p>
                  </a:txBody>
                  <a:tcPr marL="18000" marR="18000" marT="18000" marB="18000"/>
                </a:tc>
                <a:extLst>
                  <a:ext uri="{0D108BD9-81ED-4DB2-BD59-A6C34878D82A}">
                    <a16:rowId xmlns:a16="http://schemas.microsoft.com/office/drawing/2014/main" val="1522134582"/>
                  </a:ext>
                </a:extLst>
              </a:tr>
              <a:tr h="0">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14</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フランチャイズ</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フランチャイズ加盟者における排出</a:t>
                      </a:r>
                    </a:p>
                  </a:txBody>
                  <a:tcPr marL="18000" marR="18000" marT="18000" marB="18000"/>
                </a:tc>
                <a:extLst>
                  <a:ext uri="{0D108BD9-81ED-4DB2-BD59-A6C34878D82A}">
                    <a16:rowId xmlns:a16="http://schemas.microsoft.com/office/drawing/2014/main" val="4145030217"/>
                  </a:ext>
                </a:extLst>
              </a:tr>
              <a:tr h="0">
                <a:tc v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lnR w="12700" cap="flat" cmpd="sng" algn="ctr">
                      <a:solidFill>
                        <a:schemeClr val="tx1"/>
                      </a:solidFill>
                      <a:prstDash val="solid"/>
                      <a:round/>
                      <a:headEnd type="none" w="med" len="med"/>
                      <a:tailEnd type="none" w="med" len="med"/>
                    </a:lnR>
                  </a:tcPr>
                </a:tc>
                <a:tc>
                  <a:txBody>
                    <a:bodyPr/>
                    <a:lstStyle/>
                    <a:p>
                      <a:pPr algn="ctr"/>
                      <a:r>
                        <a:rPr kumimoji="1" lang="en-US" altLang="ja-JP" dirty="0">
                          <a:latin typeface="Meiryo UI" panose="020B0604030504040204" pitchFamily="50" charset="-128"/>
                          <a:ea typeface="Meiryo UI" panose="020B0604030504040204" pitchFamily="50" charset="-128"/>
                        </a:rPr>
                        <a:t>15</a:t>
                      </a: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a:txBody>
                    <a:bodyPr/>
                    <a:lstStyle/>
                    <a:p>
                      <a:r>
                        <a:rPr kumimoji="1" lang="ja-JP" altLang="en-US" dirty="0">
                          <a:latin typeface="Meiryo UI" panose="020B0604030504040204" pitchFamily="50" charset="-128"/>
                          <a:ea typeface="Meiryo UI" panose="020B0604030504040204" pitchFamily="50" charset="-128"/>
                        </a:rPr>
                        <a:t>投資</a:t>
                      </a: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投資の運用に関連する排出</a:t>
                      </a:r>
                    </a:p>
                  </a:txBody>
                  <a:tcPr marL="18000" marR="18000" marT="18000" marB="18000"/>
                </a:tc>
                <a:extLst>
                  <a:ext uri="{0D108BD9-81ED-4DB2-BD59-A6C34878D82A}">
                    <a16:rowId xmlns:a16="http://schemas.microsoft.com/office/drawing/2014/main" val="1436587670"/>
                  </a:ext>
                </a:extLst>
              </a:tr>
              <a:tr h="0">
                <a:tc gridSpan="3">
                  <a:txBody>
                    <a:bodyPr/>
                    <a:lstStyle/>
                    <a:p>
                      <a:r>
                        <a:rPr kumimoji="1" lang="ja-JP" altLang="en-US" dirty="0">
                          <a:latin typeface="Meiryo UI" panose="020B0604030504040204" pitchFamily="50" charset="-128"/>
                          <a:ea typeface="Meiryo UI" panose="020B0604030504040204" pitchFamily="50" charset="-128"/>
                        </a:rPr>
                        <a:t>その他</a:t>
                      </a:r>
                    </a:p>
                  </a:txBody>
                  <a:tcPr marL="18000" marR="18000" marT="18000" marB="18000"/>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marL="18000" marR="18000" marT="18000" marB="18000">
                    <a:lnL w="12700" cap="flat" cmpd="sng" algn="ctr">
                      <a:solidFill>
                        <a:schemeClr val="tx1"/>
                      </a:solidFill>
                      <a:prstDash val="solid"/>
                      <a:round/>
                      <a:headEnd type="none" w="med" len="med"/>
                      <a:tailEnd type="none" w="med" len="med"/>
                    </a:ln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従業員や消費者の日常生活に関する排出等</a:t>
                      </a:r>
                    </a:p>
                  </a:txBody>
                  <a:tcPr marL="18000" marR="18000" marT="18000" marB="18000"/>
                </a:tc>
                <a:extLst>
                  <a:ext uri="{0D108BD9-81ED-4DB2-BD59-A6C34878D82A}">
                    <a16:rowId xmlns:a16="http://schemas.microsoft.com/office/drawing/2014/main" val="3542057333"/>
                  </a:ext>
                </a:extLst>
              </a:tr>
            </a:tbl>
          </a:graphicData>
        </a:graphic>
      </p:graphicFrame>
      <p:sp>
        <p:nvSpPr>
          <p:cNvPr id="6" name="テキスト ボックス 5">
            <a:extLst>
              <a:ext uri="{FF2B5EF4-FFF2-40B4-BE49-F238E27FC236}">
                <a16:creationId xmlns:a16="http://schemas.microsoft.com/office/drawing/2014/main" id="{4253B4AA-68DB-4456-81C8-D15865BB46F2}"/>
              </a:ext>
            </a:extLst>
          </p:cNvPr>
          <p:cNvSpPr txBox="1"/>
          <p:nvPr/>
        </p:nvSpPr>
        <p:spPr>
          <a:xfrm>
            <a:off x="-42646" y="6287934"/>
            <a:ext cx="10846239" cy="4324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a:t>
            </a:r>
            <a:r>
              <a:rPr lang="en-US" altLang="ja-JP" sz="1400" dirty="0">
                <a:solidFill>
                  <a:prstClr val="black"/>
                </a:solidFill>
                <a:latin typeface="Meiryo UI" panose="020B0604030504040204" pitchFamily="50" charset="-128"/>
                <a:ea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月リリース</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の表</a:t>
            </a:r>
            <a:r>
              <a:rPr lang="en-US" altLang="ja-JP" sz="1400" dirty="0">
                <a:solidFill>
                  <a:prstClr val="black"/>
                </a:solidFill>
                <a:latin typeface="Meiryo UI" panose="020B0604030504040204" pitchFamily="50" charset="-128"/>
                <a:ea typeface="Meiryo UI" panose="020B0604030504040204" pitchFamily="50" charset="-128"/>
              </a:rPr>
              <a:t>4-2</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https://www.env.go.jp/earth/ondanka/supply_chain/gvc/files/tools/GuideLine_ver2.3.pdf</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矢印: 下 4">
            <a:extLst>
              <a:ext uri="{FF2B5EF4-FFF2-40B4-BE49-F238E27FC236}">
                <a16:creationId xmlns:a16="http://schemas.microsoft.com/office/drawing/2014/main" id="{7DAAB530-85B3-41D7-8B2F-1443FF000C6B}"/>
              </a:ext>
            </a:extLst>
          </p:cNvPr>
          <p:cNvSpPr/>
          <p:nvPr/>
        </p:nvSpPr>
        <p:spPr>
          <a:xfrm>
            <a:off x="2785241" y="5318234"/>
            <a:ext cx="725214" cy="513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BA07922-C3C7-4B97-9703-21DE5871A638}"/>
              </a:ext>
            </a:extLst>
          </p:cNvPr>
          <p:cNvSpPr txBox="1"/>
          <p:nvPr/>
        </p:nvSpPr>
        <p:spPr>
          <a:xfrm>
            <a:off x="836250" y="5907218"/>
            <a:ext cx="5617102" cy="276999"/>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Scope3</a:t>
            </a:r>
            <a:r>
              <a:rPr kumimoji="1" lang="ja-JP" altLang="en-US" b="1" dirty="0">
                <a:latin typeface="Meiryo UI" panose="020B0604030504040204" pitchFamily="50" charset="-128"/>
                <a:ea typeface="Meiryo UI" panose="020B0604030504040204" pitchFamily="50" charset="-128"/>
              </a:rPr>
              <a:t>のカテゴリごとの活動の例は、次ページを参照</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167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Scope3</a:t>
            </a:r>
            <a:r>
              <a:rPr kumimoji="1" lang="ja-JP" altLang="en-US" dirty="0"/>
              <a:t>の</a:t>
            </a:r>
            <a:r>
              <a:rPr kumimoji="1" lang="en-US" altLang="ja-JP" dirty="0"/>
              <a:t>15</a:t>
            </a:r>
            <a:r>
              <a:rPr kumimoji="1" lang="ja-JP" altLang="en-US" dirty="0"/>
              <a:t>のカテゴリ分類</a:t>
            </a:r>
          </a:p>
        </p:txBody>
      </p:sp>
      <p:graphicFrame>
        <p:nvGraphicFramePr>
          <p:cNvPr id="7" name="表 6"/>
          <p:cNvGraphicFramePr>
            <a:graphicFrameLocks noGrp="1"/>
          </p:cNvGraphicFramePr>
          <p:nvPr>
            <p:extLst>
              <p:ext uri="{D42A27DB-BD31-4B8C-83A1-F6EECF244321}">
                <p14:modId xmlns:p14="http://schemas.microsoft.com/office/powerpoint/2010/main" val="1899771025"/>
              </p:ext>
            </p:extLst>
          </p:nvPr>
        </p:nvGraphicFramePr>
        <p:xfrm>
          <a:off x="1067555" y="885315"/>
          <a:ext cx="8764280" cy="4929114"/>
        </p:xfrm>
        <a:graphic>
          <a:graphicData uri="http://schemas.openxmlformats.org/drawingml/2006/table">
            <a:tbl>
              <a:tblPr firstCol="1" bandCol="1"/>
              <a:tblGrid>
                <a:gridCol w="367804">
                  <a:extLst>
                    <a:ext uri="{9D8B030D-6E8A-4147-A177-3AD203B41FA5}">
                      <a16:colId xmlns:a16="http://schemas.microsoft.com/office/drawing/2014/main" val="20000"/>
                    </a:ext>
                  </a:extLst>
                </a:gridCol>
                <a:gridCol w="1705557">
                  <a:extLst>
                    <a:ext uri="{9D8B030D-6E8A-4147-A177-3AD203B41FA5}">
                      <a16:colId xmlns:a16="http://schemas.microsoft.com/office/drawing/2014/main" val="20002"/>
                    </a:ext>
                  </a:extLst>
                </a:gridCol>
                <a:gridCol w="6690919">
                  <a:extLst>
                    <a:ext uri="{9D8B030D-6E8A-4147-A177-3AD203B41FA5}">
                      <a16:colId xmlns:a16="http://schemas.microsoft.com/office/drawing/2014/main" val="20001"/>
                    </a:ext>
                  </a:extLst>
                </a:gridCol>
              </a:tblGrid>
              <a:tr h="329597">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en-US" altLang="ja-JP" sz="1300" b="1" dirty="0">
                          <a:latin typeface="Meiryo UI" panose="020B0604030504040204" pitchFamily="50" charset="-128"/>
                          <a:ea typeface="Meiryo UI" panose="020B0604030504040204" pitchFamily="50" charset="-128"/>
                          <a:cs typeface="Meiryo UI" panose="020B0604030504040204" pitchFamily="50" charset="-128"/>
                        </a:rPr>
                        <a:t>Scope3</a:t>
                      </a: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カテゴリ</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該当する活動（例）</a:t>
                      </a:r>
                      <a:endParaRPr kumimoji="1" lang="en-US" altLang="ja-JP"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原材料の調達、パッケージングの外部委託、消耗品の調達</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資本財</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生産設備の増設（複数年にわたり建設・製造されている場合には、建設・製造が終了した最終年に計上）</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83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に含まれない</a:t>
                      </a:r>
                      <a:b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燃料及びエネルギー活動</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調達している燃料の上流工程（採掘、精製等）</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調達している電力の上流工程（発電に使用する燃料の採掘、精製等）</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輸送、配送（上流）</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調達物流、横持物流、出荷物流（自社が荷主）</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事業から出る廃棄物</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廃棄物（有価のものは除く）の自社以外での輸送（</a:t>
                      </a:r>
                      <a:r>
                        <a:rPr kumimoji="1" lang="en-US" altLang="ja-JP" sz="1200" b="0" u="none" kern="1200" dirty="0">
                          <a:solidFill>
                            <a:schemeClr val="tx1"/>
                          </a:solidFill>
                          <a:latin typeface="+mj-ea"/>
                          <a:ea typeface="+mn-ea"/>
                          <a:cs typeface="Segoe UI" panose="020B0502040204020203" pitchFamily="34" charset="0"/>
                        </a:rPr>
                        <a:t>※1</a:t>
                      </a:r>
                      <a:r>
                        <a:rPr kumimoji="1" lang="ja-JP" altLang="en-US" sz="1200" b="0" u="none" kern="1200" dirty="0">
                          <a:solidFill>
                            <a:schemeClr val="tx1"/>
                          </a:solidFill>
                          <a:latin typeface="+mj-ea"/>
                          <a:ea typeface="+mn-ea"/>
                          <a:cs typeface="Segoe UI" panose="020B0502040204020203" pitchFamily="34" charset="0"/>
                        </a:rPr>
                        <a:t>）、処理</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出張</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従業員の出張</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雇用者の通勤</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従業員の通勤</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746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リース資産（上流）</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自社が賃借しているリース資産の稼働</a:t>
                      </a:r>
                      <a:endParaRPr kumimoji="1" lang="en-US" altLang="ja-JP" sz="1200" b="0" u="none" kern="1200" dirty="0">
                        <a:solidFill>
                          <a:schemeClr val="tx1"/>
                        </a:solidFill>
                        <a:latin typeface="+mj-ea"/>
                        <a:ea typeface="+mn-ea"/>
                        <a:cs typeface="Segoe UI" panose="020B0502040204020203"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（算定・報告・公表制度では、</a:t>
                      </a:r>
                      <a:r>
                        <a:rPr kumimoji="1" lang="en-US" altLang="ja-JP" sz="1200" b="0" u="none" kern="1200" dirty="0">
                          <a:solidFill>
                            <a:schemeClr val="tx1"/>
                          </a:solidFill>
                          <a:latin typeface="+mj-ea"/>
                          <a:ea typeface="+mn-ea"/>
                          <a:cs typeface="Segoe UI" panose="020B0502040204020203" pitchFamily="34" charset="0"/>
                        </a:rPr>
                        <a:t>Scope1,2 </a:t>
                      </a:r>
                      <a:r>
                        <a:rPr kumimoji="1" lang="ja-JP" altLang="en-US" sz="1200" b="0" u="none" kern="1200" dirty="0">
                          <a:solidFill>
                            <a:schemeClr val="tx1"/>
                          </a:solidFill>
                          <a:latin typeface="+mj-ea"/>
                          <a:ea typeface="+mn-ea"/>
                          <a:cs typeface="Segoe UI" panose="020B0502040204020203" pitchFamily="34" charset="0"/>
                        </a:rPr>
                        <a:t>に計上するため、該当なしのケースが大半）</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輸送、配送（下流）</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出荷輸送（自社が荷主の輸送以降）、倉庫での保管、小売店での販売</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販売した製品の加工</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事業者による中間製品の加工</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使用者による製品の使用</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販売した製品の廃棄</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使用者による製品の廃棄時の輸送（</a:t>
                      </a:r>
                      <a:r>
                        <a:rPr kumimoji="1" lang="en-US" altLang="ja-JP" sz="1200" b="0" u="none" kern="1200" dirty="0">
                          <a:solidFill>
                            <a:schemeClr val="tx1"/>
                          </a:solidFill>
                          <a:latin typeface="+mj-ea"/>
                          <a:ea typeface="+mn-ea"/>
                          <a:cs typeface="Segoe UI" panose="020B0502040204020203" pitchFamily="34" charset="0"/>
                        </a:rPr>
                        <a:t>※2</a:t>
                      </a:r>
                      <a:r>
                        <a:rPr kumimoji="1" lang="ja-JP" altLang="en-US" sz="1200" b="0" u="none" kern="1200" dirty="0">
                          <a:solidFill>
                            <a:schemeClr val="tx1"/>
                          </a:solidFill>
                          <a:latin typeface="+mj-ea"/>
                          <a:ea typeface="+mn-ea"/>
                          <a:cs typeface="Segoe UI" panose="020B0502040204020203" pitchFamily="34" charset="0"/>
                        </a:rPr>
                        <a:t>）、処理</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リース資産（下流）</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自社が賃貸事業者として所有し、他者に賃貸しているリース資産の稼働</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フランチャイズ</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自社が主宰するフランチャイズの加盟者の</a:t>
                      </a:r>
                      <a:r>
                        <a:rPr kumimoji="1" lang="en-US" altLang="ja-JP" sz="1200" b="0" u="none" kern="1200" dirty="0">
                          <a:solidFill>
                            <a:schemeClr val="tx1"/>
                          </a:solidFill>
                          <a:latin typeface="+mj-ea"/>
                          <a:ea typeface="+mn-ea"/>
                          <a:cs typeface="Segoe UI" panose="020B0502040204020203" pitchFamily="34" charset="0"/>
                        </a:rPr>
                        <a:t>Scope1,2 </a:t>
                      </a:r>
                      <a:r>
                        <a:rPr kumimoji="1" lang="ja-JP" altLang="en-US" sz="1200" b="0" u="none" kern="1200" dirty="0">
                          <a:solidFill>
                            <a:schemeClr val="tx1"/>
                          </a:solidFill>
                          <a:latin typeface="+mj-ea"/>
                          <a:ea typeface="+mn-ea"/>
                          <a:cs typeface="Segoe UI" panose="020B0502040204020203" pitchFamily="34" charset="0"/>
                        </a:rPr>
                        <a:t>に該当する活動</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63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en-US" altLang="ja-JP"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株式投資、債券投資、プロジェクトファイナンスなどの運用</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66301">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1" lang="ja-JP" altLang="en-US" sz="11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その他（任意）</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b="0" u="none" kern="1200" dirty="0">
                          <a:solidFill>
                            <a:schemeClr val="tx1"/>
                          </a:solidFill>
                          <a:latin typeface="+mj-ea"/>
                          <a:ea typeface="+mn-ea"/>
                          <a:cs typeface="Segoe UI" panose="020B0502040204020203" pitchFamily="34" charset="0"/>
                        </a:rPr>
                        <a:t>従業員や消費者の日常生活</a:t>
                      </a:r>
                    </a:p>
                  </a:txBody>
                  <a:tcPr marL="82953" marR="82953" marT="41476" marB="41476"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8" name="テキスト ボックス 7"/>
          <p:cNvSpPr txBox="1"/>
          <p:nvPr/>
        </p:nvSpPr>
        <p:spPr>
          <a:xfrm>
            <a:off x="1067555" y="5779876"/>
            <a:ext cx="8426841" cy="385618"/>
          </a:xfrm>
          <a:prstGeom prst="rect">
            <a:avLst/>
          </a:prstGeom>
          <a:noFill/>
        </p:spPr>
        <p:txBody>
          <a:bodyPr wrap="square" rtlCol="0">
            <a:spAutoFit/>
          </a:bodyPr>
          <a:lstStyle/>
          <a:p>
            <a:pPr defTabSz="829544" fontAlgn="base">
              <a:spcBef>
                <a:spcPct val="0"/>
              </a:spcBef>
              <a:spcAft>
                <a:spcPct val="0"/>
              </a:spcAft>
            </a:pPr>
            <a:r>
              <a:rPr lang="en-US" altLang="ja-JP" sz="953" dirty="0">
                <a:solidFill>
                  <a:prstClr val="black"/>
                </a:solidFill>
                <a:latin typeface="Meiryo UI"/>
                <a:ea typeface="Meiryo UI"/>
              </a:rPr>
              <a:t>※1 Scope3</a:t>
            </a:r>
            <a:r>
              <a:rPr lang="ja-JP" altLang="en-US" sz="953" dirty="0">
                <a:solidFill>
                  <a:prstClr val="black"/>
                </a:solidFill>
                <a:latin typeface="Meiryo UI"/>
                <a:ea typeface="Meiryo UI"/>
              </a:rPr>
              <a:t>基準及び基本ガイドラインでは、輸送を任意算定対象としています。　</a:t>
            </a:r>
          </a:p>
          <a:p>
            <a:pPr defTabSz="829544" fontAlgn="base">
              <a:spcBef>
                <a:spcPct val="0"/>
              </a:spcBef>
              <a:spcAft>
                <a:spcPct val="0"/>
              </a:spcAft>
            </a:pPr>
            <a:r>
              <a:rPr lang="en-US" altLang="ja-JP" sz="953" dirty="0">
                <a:solidFill>
                  <a:prstClr val="black"/>
                </a:solidFill>
                <a:latin typeface="Meiryo UI"/>
                <a:ea typeface="Meiryo UI"/>
              </a:rPr>
              <a:t>※2 Scope3</a:t>
            </a:r>
            <a:r>
              <a:rPr lang="ja-JP" altLang="en-US" sz="953" dirty="0">
                <a:solidFill>
                  <a:prstClr val="black"/>
                </a:solidFill>
                <a:latin typeface="Meiryo UI"/>
                <a:ea typeface="Meiryo UI"/>
              </a:rPr>
              <a:t>基準及び基本ガイドラインでは、輸送を算定対象外としていますが、算定頂いても構いません。</a:t>
            </a:r>
          </a:p>
        </p:txBody>
      </p:sp>
      <p:sp>
        <p:nvSpPr>
          <p:cNvPr id="9" name="テキスト ボックス 8"/>
          <p:cNvSpPr txBox="1"/>
          <p:nvPr/>
        </p:nvSpPr>
        <p:spPr>
          <a:xfrm>
            <a:off x="1067555" y="6102857"/>
            <a:ext cx="8753351" cy="231923"/>
          </a:xfrm>
          <a:prstGeom prst="rect">
            <a:avLst/>
          </a:prstGeom>
          <a:noFill/>
        </p:spPr>
        <p:txBody>
          <a:bodyPr wrap="square" rtlCol="0">
            <a:spAutoFit/>
          </a:bodyPr>
          <a:lstStyle/>
          <a:p>
            <a:pPr defTabSz="829544" fontAlgn="base">
              <a:spcBef>
                <a:spcPct val="0"/>
              </a:spcBef>
              <a:spcAft>
                <a:spcPct val="0"/>
              </a:spcAft>
            </a:pPr>
            <a:r>
              <a:rPr lang="en-US" altLang="ja-JP" sz="907" dirty="0">
                <a:solidFill>
                  <a:prstClr val="black"/>
                </a:solidFill>
                <a:latin typeface="Meiryo UI"/>
                <a:ea typeface="Meiryo UI"/>
              </a:rPr>
              <a:t>[</a:t>
            </a:r>
            <a:r>
              <a:rPr lang="ja-JP" altLang="en-US" sz="907" dirty="0">
                <a:solidFill>
                  <a:prstClr val="black"/>
                </a:solidFill>
                <a:latin typeface="Meiryo UI"/>
                <a:ea typeface="Meiryo UI"/>
              </a:rPr>
              <a:t>出所</a:t>
            </a:r>
            <a:r>
              <a:rPr lang="en-US" altLang="ja-JP" sz="907" dirty="0">
                <a:solidFill>
                  <a:prstClr val="black"/>
                </a:solidFill>
                <a:latin typeface="Meiryo UI"/>
                <a:ea typeface="Meiryo UI"/>
              </a:rPr>
              <a:t>] </a:t>
            </a:r>
            <a:r>
              <a:rPr lang="ja-JP" altLang="en-US" sz="907" dirty="0">
                <a:solidFill>
                  <a:prstClr val="black"/>
                </a:solidFill>
                <a:latin typeface="Meiryo UI"/>
                <a:ea typeface="Meiryo UI"/>
              </a:rPr>
              <a:t>サプライチェーン排出量算定の考え方 パンフレット 環境省</a:t>
            </a:r>
            <a:r>
              <a:rPr lang="en-US" altLang="ja-JP" sz="907" dirty="0">
                <a:solidFill>
                  <a:prstClr val="black"/>
                </a:solidFill>
                <a:latin typeface="Meiryo UI"/>
                <a:ea typeface="Meiryo UI"/>
              </a:rPr>
              <a:t>(http://www.env.go.jp/earth/ondanka/supply_chain/gvc/files/tools/supply_chain_201711_all.pdf)</a:t>
            </a:r>
            <a:endParaRPr lang="ja-JP" altLang="en-US" sz="907" dirty="0">
              <a:solidFill>
                <a:prstClr val="black"/>
              </a:solidFill>
              <a:latin typeface="Meiryo UI"/>
              <a:ea typeface="Meiryo UI"/>
            </a:endParaRPr>
          </a:p>
        </p:txBody>
      </p:sp>
      <p:sp>
        <p:nvSpPr>
          <p:cNvPr id="10" name="テキスト ボックス 9">
            <a:extLst>
              <a:ext uri="{FF2B5EF4-FFF2-40B4-BE49-F238E27FC236}">
                <a16:creationId xmlns:a16="http://schemas.microsoft.com/office/drawing/2014/main" id="{364C9B2E-BD46-42C4-9790-1E72DA04AA0B}"/>
              </a:ext>
            </a:extLst>
          </p:cNvPr>
          <p:cNvSpPr txBox="1"/>
          <p:nvPr/>
        </p:nvSpPr>
        <p:spPr>
          <a:xfrm>
            <a:off x="841505" y="6355800"/>
            <a:ext cx="88511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：サプライチェーン排出量概要資料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より引用・加筆</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150B9472-47AC-48D0-857E-7223A94649E0}"/>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参考資料：カテゴリごとの活動の例</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62749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吹き出し: 角を丸めた四角形 274">
            <a:extLst>
              <a:ext uri="{FF2B5EF4-FFF2-40B4-BE49-F238E27FC236}">
                <a16:creationId xmlns:a16="http://schemas.microsoft.com/office/drawing/2014/main" id="{7B0A2832-CCF2-4544-A241-C710F4B48C04}"/>
              </a:ext>
            </a:extLst>
          </p:cNvPr>
          <p:cNvSpPr/>
          <p:nvPr/>
        </p:nvSpPr>
        <p:spPr>
          <a:xfrm>
            <a:off x="1922994" y="5252043"/>
            <a:ext cx="3312595" cy="1370582"/>
          </a:xfrm>
          <a:prstGeom prst="wedgeRoundRectCallout">
            <a:avLst>
              <a:gd name="adj1" fmla="val -18244"/>
              <a:gd name="adj2" fmla="val -6633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排出状況の開示</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理想系と現実的</a:t>
            </a:r>
            <a:r>
              <a:rPr lang="en-US" altLang="ja-JP" sz="28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8" y="739453"/>
            <a:ext cx="11749887" cy="830997"/>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自社のスコープ</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と</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の分に加えて、スコープ</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の上流・下流分を合わせた「</a:t>
            </a:r>
            <a:r>
              <a:rPr kumimoji="1" lang="en-US" altLang="ja-JP" b="1" dirty="0">
                <a:latin typeface="Meiryo UI" panose="020B0604030504040204" pitchFamily="50" charset="-128"/>
                <a:ea typeface="Meiryo UI" panose="020B0604030504040204" pitchFamily="50" charset="-128"/>
              </a:rPr>
              <a:t>GHG</a:t>
            </a:r>
            <a:r>
              <a:rPr kumimoji="1" lang="ja-JP" altLang="en-US" b="1" dirty="0">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サプライチェーン排出量</a:t>
            </a:r>
            <a:r>
              <a:rPr kumimoji="1" lang="ja-JP" altLang="en-US" dirty="0">
                <a:latin typeface="Meiryo UI" panose="020B0604030504040204" pitchFamily="50" charset="-128"/>
                <a:ea typeface="Meiryo UI" panose="020B0604030504040204" pitchFamily="50" charset="-128"/>
              </a:rPr>
              <a:t>」開示が求められています。スコープ</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上流であれば、理想的には構成メンバー</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素材製品事業者、部品製造事業者、輸送業者</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それぞれから</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排出量の報告を受け、合算するのがが理想的です。</a:t>
            </a:r>
            <a:r>
              <a:rPr kumimoji="1" lang="ja-JP" altLang="en-US" b="1" dirty="0">
                <a:latin typeface="Meiryo UI" panose="020B0604030504040204" pitchFamily="50" charset="-128"/>
                <a:ea typeface="Meiryo UI" panose="020B0604030504040204" pitchFamily="50" charset="-128"/>
              </a:rPr>
              <a:t>しかし個々の</a:t>
            </a:r>
            <a:r>
              <a:rPr kumimoji="1" lang="en-US" altLang="ja-JP" b="1" dirty="0">
                <a:latin typeface="Meiryo UI" panose="020B0604030504040204" pitchFamily="50" charset="-128"/>
                <a:ea typeface="Meiryo UI" panose="020B0604030504040204" pitchFamily="50" charset="-128"/>
              </a:rPr>
              <a:t>Tier-n</a:t>
            </a:r>
            <a:r>
              <a:rPr kumimoji="1" lang="ja-JP" altLang="en-US" b="1" dirty="0">
                <a:latin typeface="Meiryo UI" panose="020B0604030504040204" pitchFamily="50" charset="-128"/>
                <a:ea typeface="Meiryo UI" panose="020B0604030504040204" pitchFamily="50" charset="-128"/>
              </a:rPr>
              <a:t>構成メンバーからの情報収集は簡単ではありません。</a:t>
            </a:r>
            <a:endParaRPr kumimoji="1" lang="en-US" altLang="ja-JP" b="1" dirty="0">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C6145C39-2A19-4487-B5DC-057DE5F29B0E}"/>
              </a:ext>
            </a:extLst>
          </p:cNvPr>
          <p:cNvSpPr/>
          <p:nvPr/>
        </p:nvSpPr>
        <p:spPr bwMode="auto">
          <a:xfrm>
            <a:off x="1618593" y="2480485"/>
            <a:ext cx="9322676" cy="256579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none" lIns="81646" tIns="42456" rIns="81646" bIns="42456" numCol="1" rtlCol="0" anchor="ctr" anchorCtr="0" compatLnSpc="1">
            <a:prstTxWarp prst="textNoShape">
              <a:avLst/>
            </a:prstTxWarp>
          </a:bodyPr>
          <a:lstStyle/>
          <a:p>
            <a:pPr algn="ctr" defTabSz="829544" fontAlgn="base">
              <a:spcBef>
                <a:spcPct val="0"/>
              </a:spcBef>
              <a:spcAft>
                <a:spcPct val="0"/>
              </a:spcAft>
            </a:pPr>
            <a:endParaRPr lang="ja-JP" altLang="en-US" sz="1270">
              <a:solidFill>
                <a:prstClr val="black"/>
              </a:solidFill>
              <a:latin typeface="Arial" charset="0"/>
              <a:ea typeface="HGPｺﾞｼｯｸM" pitchFamily="50" charset="-128"/>
            </a:endParaRPr>
          </a:p>
        </p:txBody>
      </p:sp>
      <p:sp>
        <p:nvSpPr>
          <p:cNvPr id="108" name="角丸四角形 10">
            <a:extLst>
              <a:ext uri="{FF2B5EF4-FFF2-40B4-BE49-F238E27FC236}">
                <a16:creationId xmlns:a16="http://schemas.microsoft.com/office/drawing/2014/main" id="{573E7B80-EF96-4583-B326-078E5E83250D}"/>
              </a:ext>
            </a:extLst>
          </p:cNvPr>
          <p:cNvSpPr/>
          <p:nvPr/>
        </p:nvSpPr>
        <p:spPr bwMode="auto">
          <a:xfrm>
            <a:off x="1996574" y="3058254"/>
            <a:ext cx="724028" cy="409218"/>
          </a:xfrm>
          <a:prstGeom prst="roundRect">
            <a:avLst/>
          </a:prstGeom>
          <a:solidFill>
            <a:srgbClr val="FFCCFF"/>
          </a:solidFill>
          <a:ln w="5715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角丸四角形 11">
            <a:extLst>
              <a:ext uri="{FF2B5EF4-FFF2-40B4-BE49-F238E27FC236}">
                <a16:creationId xmlns:a16="http://schemas.microsoft.com/office/drawing/2014/main" id="{E1DAFBD6-4358-49EA-9338-35308BA2A748}"/>
              </a:ext>
            </a:extLst>
          </p:cNvPr>
          <p:cNvSpPr/>
          <p:nvPr/>
        </p:nvSpPr>
        <p:spPr bwMode="auto">
          <a:xfrm>
            <a:off x="1996574" y="3745600"/>
            <a:ext cx="724028" cy="409218"/>
          </a:xfrm>
          <a:prstGeom prst="roundRect">
            <a:avLst/>
          </a:prstGeom>
          <a:solidFill>
            <a:srgbClr val="FFCCFF"/>
          </a:solidFill>
          <a:ln w="5715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endParaRPr>
          </a:p>
          <a:p>
            <a:pPr algn="ctr" defTabSz="782018"/>
            <a:r>
              <a:rPr lang="ja-JP" altLang="en-US" sz="1270">
                <a:solidFill>
                  <a:prstClr val="black"/>
                </a:solidFill>
                <a:latin typeface="Meiryo UI" panose="020B0604030504040204" pitchFamily="50" charset="-128"/>
                <a:ea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rPr>
              <a:t>2</a:t>
            </a:r>
            <a:endParaRPr lang="ja-JP" altLang="en-US" sz="1270" dirty="0">
              <a:solidFill>
                <a:prstClr val="black"/>
              </a:solidFill>
              <a:latin typeface="Meiryo UI" panose="020B0604030504040204" pitchFamily="50" charset="-128"/>
              <a:ea typeface="Meiryo UI" panose="020B0604030504040204" pitchFamily="50" charset="-128"/>
            </a:endParaRPr>
          </a:p>
        </p:txBody>
      </p:sp>
      <p:sp>
        <p:nvSpPr>
          <p:cNvPr id="110" name="角丸四角形 12">
            <a:extLst>
              <a:ext uri="{FF2B5EF4-FFF2-40B4-BE49-F238E27FC236}">
                <a16:creationId xmlns:a16="http://schemas.microsoft.com/office/drawing/2014/main" id="{6A439C48-B25C-4EBC-AD26-E810BED5C145}"/>
              </a:ext>
            </a:extLst>
          </p:cNvPr>
          <p:cNvSpPr/>
          <p:nvPr/>
        </p:nvSpPr>
        <p:spPr bwMode="auto">
          <a:xfrm>
            <a:off x="1996574" y="4462727"/>
            <a:ext cx="724028" cy="409218"/>
          </a:xfrm>
          <a:prstGeom prst="roundRect">
            <a:avLst/>
          </a:prstGeom>
          <a:solidFill>
            <a:srgbClr val="FFCCFF"/>
          </a:solidFill>
          <a:ln w="5715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endParaRPr>
          </a:p>
          <a:p>
            <a:pPr algn="ctr" defTabSz="782018"/>
            <a:r>
              <a:rPr lang="ja-JP" altLang="en-US" sz="1270">
                <a:solidFill>
                  <a:prstClr val="black"/>
                </a:solidFill>
                <a:latin typeface="Meiryo UI" panose="020B0604030504040204" pitchFamily="50" charset="-128"/>
                <a:ea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rPr>
              <a:t>3</a:t>
            </a:r>
            <a:endParaRPr lang="ja-JP" altLang="en-US" sz="1270" dirty="0">
              <a:solidFill>
                <a:prstClr val="black"/>
              </a:solidFill>
              <a:latin typeface="Meiryo UI" panose="020B0604030504040204" pitchFamily="50" charset="-128"/>
              <a:ea typeface="Meiryo UI" panose="020B0604030504040204" pitchFamily="50" charset="-128"/>
            </a:endParaRPr>
          </a:p>
        </p:txBody>
      </p:sp>
      <p:sp>
        <p:nvSpPr>
          <p:cNvPr id="113" name="角丸四角形 15">
            <a:extLst>
              <a:ext uri="{FF2B5EF4-FFF2-40B4-BE49-F238E27FC236}">
                <a16:creationId xmlns:a16="http://schemas.microsoft.com/office/drawing/2014/main" id="{DDFBB27E-8826-4516-96CA-448A70328D51}"/>
              </a:ext>
            </a:extLst>
          </p:cNvPr>
          <p:cNvSpPr/>
          <p:nvPr/>
        </p:nvSpPr>
        <p:spPr bwMode="auto">
          <a:xfrm>
            <a:off x="3303061" y="3056813"/>
            <a:ext cx="724028" cy="409218"/>
          </a:xfrm>
          <a:prstGeom prst="roundRect">
            <a:avLst/>
          </a:prstGeom>
          <a:solidFill>
            <a:srgbClr val="FFCC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部品製造</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16">
            <a:extLst>
              <a:ext uri="{FF2B5EF4-FFF2-40B4-BE49-F238E27FC236}">
                <a16:creationId xmlns:a16="http://schemas.microsoft.com/office/drawing/2014/main" id="{C17A281B-A8A9-4191-A071-DF3C9CF82457}"/>
              </a:ext>
            </a:extLst>
          </p:cNvPr>
          <p:cNvSpPr/>
          <p:nvPr/>
        </p:nvSpPr>
        <p:spPr bwMode="auto">
          <a:xfrm>
            <a:off x="3303061" y="3744159"/>
            <a:ext cx="724028" cy="409218"/>
          </a:xfrm>
          <a:prstGeom prst="roundRect">
            <a:avLst/>
          </a:prstGeom>
          <a:solidFill>
            <a:srgbClr val="FFCC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部品製造</a:t>
            </a:r>
            <a:endParaRPr lang="en-US" altLang="ja-JP" sz="1270" dirty="0">
              <a:solidFill>
                <a:prstClr val="black"/>
              </a:solidFill>
              <a:latin typeface="Meiryo UI" panose="020B0604030504040204" pitchFamily="50" charset="-128"/>
              <a:ea typeface="Meiryo UI" panose="020B0604030504040204" pitchFamily="50" charset="-128"/>
            </a:endParaRPr>
          </a:p>
          <a:p>
            <a:pPr algn="ctr" defTabSz="782018"/>
            <a:r>
              <a:rPr lang="ja-JP" altLang="en-US" sz="1270">
                <a:solidFill>
                  <a:prstClr val="black"/>
                </a:solidFill>
                <a:latin typeface="Meiryo UI" panose="020B0604030504040204" pitchFamily="50" charset="-128"/>
                <a:ea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rPr>
              <a:t>2</a:t>
            </a:r>
            <a:endParaRPr lang="ja-JP" altLang="en-US" sz="1270" dirty="0">
              <a:solidFill>
                <a:prstClr val="black"/>
              </a:solidFill>
              <a:latin typeface="Meiryo UI" panose="020B0604030504040204" pitchFamily="50" charset="-128"/>
              <a:ea typeface="Meiryo UI" panose="020B0604030504040204" pitchFamily="50" charset="-128"/>
            </a:endParaRPr>
          </a:p>
        </p:txBody>
      </p:sp>
      <p:sp>
        <p:nvSpPr>
          <p:cNvPr id="115" name="角丸四角形 17">
            <a:extLst>
              <a:ext uri="{FF2B5EF4-FFF2-40B4-BE49-F238E27FC236}">
                <a16:creationId xmlns:a16="http://schemas.microsoft.com/office/drawing/2014/main" id="{039FD189-64D6-422E-AAF5-F3E4BB10CC44}"/>
              </a:ext>
            </a:extLst>
          </p:cNvPr>
          <p:cNvSpPr/>
          <p:nvPr/>
        </p:nvSpPr>
        <p:spPr bwMode="auto">
          <a:xfrm>
            <a:off x="3303061" y="4461287"/>
            <a:ext cx="724028" cy="409218"/>
          </a:xfrm>
          <a:prstGeom prst="roundRect">
            <a:avLst/>
          </a:prstGeom>
          <a:solidFill>
            <a:srgbClr val="FFCC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部品製造</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角丸四角形 19">
            <a:extLst>
              <a:ext uri="{FF2B5EF4-FFF2-40B4-BE49-F238E27FC236}">
                <a16:creationId xmlns:a16="http://schemas.microsoft.com/office/drawing/2014/main" id="{3FCCD007-F412-4FF6-A07E-D2547FC0753D}"/>
              </a:ext>
            </a:extLst>
          </p:cNvPr>
          <p:cNvSpPr/>
          <p:nvPr/>
        </p:nvSpPr>
        <p:spPr bwMode="auto">
          <a:xfrm>
            <a:off x="4511561" y="3058254"/>
            <a:ext cx="724028" cy="409218"/>
          </a:xfrm>
          <a:prstGeom prst="roundRect">
            <a:avLst/>
          </a:prstGeom>
          <a:solidFill>
            <a:srgbClr val="FFFF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20">
            <a:extLst>
              <a:ext uri="{FF2B5EF4-FFF2-40B4-BE49-F238E27FC236}">
                <a16:creationId xmlns:a16="http://schemas.microsoft.com/office/drawing/2014/main" id="{0C8FCBD1-85D4-4D0B-A346-8F939105944F}"/>
              </a:ext>
            </a:extLst>
          </p:cNvPr>
          <p:cNvSpPr/>
          <p:nvPr/>
        </p:nvSpPr>
        <p:spPr bwMode="auto">
          <a:xfrm>
            <a:off x="4511561" y="3745600"/>
            <a:ext cx="724028" cy="409218"/>
          </a:xfrm>
          <a:prstGeom prst="roundRect">
            <a:avLst/>
          </a:prstGeom>
          <a:solidFill>
            <a:srgbClr val="FFFF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23">
            <a:extLst>
              <a:ext uri="{FF2B5EF4-FFF2-40B4-BE49-F238E27FC236}">
                <a16:creationId xmlns:a16="http://schemas.microsoft.com/office/drawing/2014/main" id="{4ADCBAE1-897E-43E3-AD2D-7963DA537FD7}"/>
              </a:ext>
            </a:extLst>
          </p:cNvPr>
          <p:cNvSpPr/>
          <p:nvPr/>
        </p:nvSpPr>
        <p:spPr bwMode="auto">
          <a:xfrm>
            <a:off x="5687399" y="3058254"/>
            <a:ext cx="1407083" cy="397519"/>
          </a:xfrm>
          <a:prstGeom prst="roundRect">
            <a:avLst/>
          </a:prstGeom>
          <a:solidFill>
            <a:srgbClr val="A7EA52">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defRPr/>
            </a:pPr>
            <a:r>
              <a:rPr kumimoji="0" lang="ja-JP" altLang="en-US" sz="127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a:t>
            </a:r>
          </a:p>
        </p:txBody>
      </p:sp>
      <p:cxnSp>
        <p:nvCxnSpPr>
          <p:cNvPr id="137" name="直線矢印コネクタ 136">
            <a:extLst>
              <a:ext uri="{FF2B5EF4-FFF2-40B4-BE49-F238E27FC236}">
                <a16:creationId xmlns:a16="http://schemas.microsoft.com/office/drawing/2014/main" id="{1412DBF2-9DAE-44BD-B0BB-D85389B50D15}"/>
              </a:ext>
            </a:extLst>
          </p:cNvPr>
          <p:cNvCxnSpPr>
            <a:stCxn id="108" idx="3"/>
            <a:endCxn id="113" idx="1"/>
          </p:cNvCxnSpPr>
          <p:nvPr/>
        </p:nvCxnSpPr>
        <p:spPr bwMode="auto">
          <a:xfrm flipV="1">
            <a:off x="2720602" y="3261422"/>
            <a:ext cx="582459" cy="144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B00E0422-0B99-4655-A8E3-C73827A1BDEF}"/>
              </a:ext>
            </a:extLst>
          </p:cNvPr>
          <p:cNvCxnSpPr>
            <a:stCxn id="109" idx="3"/>
            <a:endCxn id="113" idx="1"/>
          </p:cNvCxnSpPr>
          <p:nvPr/>
        </p:nvCxnSpPr>
        <p:spPr bwMode="auto">
          <a:xfrm flipV="1">
            <a:off x="2720602" y="3261422"/>
            <a:ext cx="582459" cy="688787"/>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A26DA034-6A9B-4EAE-9872-511EBAC7D3B2}"/>
              </a:ext>
            </a:extLst>
          </p:cNvPr>
          <p:cNvCxnSpPr>
            <a:stCxn id="110" idx="3"/>
            <a:endCxn id="113" idx="1"/>
          </p:cNvCxnSpPr>
          <p:nvPr/>
        </p:nvCxnSpPr>
        <p:spPr bwMode="auto">
          <a:xfrm flipV="1">
            <a:off x="2720602" y="3261422"/>
            <a:ext cx="582459" cy="140591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304D6AE8-061E-47D1-8ABE-4A29620C54C4}"/>
              </a:ext>
            </a:extLst>
          </p:cNvPr>
          <p:cNvCxnSpPr>
            <a:stCxn id="109" idx="3"/>
            <a:endCxn id="114" idx="1"/>
          </p:cNvCxnSpPr>
          <p:nvPr/>
        </p:nvCxnSpPr>
        <p:spPr bwMode="auto">
          <a:xfrm flipV="1">
            <a:off x="2720602" y="3948768"/>
            <a:ext cx="582459" cy="144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直線矢印コネクタ 141">
            <a:extLst>
              <a:ext uri="{FF2B5EF4-FFF2-40B4-BE49-F238E27FC236}">
                <a16:creationId xmlns:a16="http://schemas.microsoft.com/office/drawing/2014/main" id="{BA1C35D7-44C2-4B85-BA39-354C5DD2FC6B}"/>
              </a:ext>
            </a:extLst>
          </p:cNvPr>
          <p:cNvCxnSpPr>
            <a:stCxn id="109" idx="3"/>
            <a:endCxn id="115" idx="1"/>
          </p:cNvCxnSpPr>
          <p:nvPr/>
        </p:nvCxnSpPr>
        <p:spPr bwMode="auto">
          <a:xfrm>
            <a:off x="2720602" y="3950209"/>
            <a:ext cx="582459" cy="715687"/>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F3F42258-99DF-4098-8E01-9CC0CD8446B8}"/>
              </a:ext>
            </a:extLst>
          </p:cNvPr>
          <p:cNvCxnSpPr>
            <a:stCxn id="114" idx="3"/>
            <a:endCxn id="117" idx="1"/>
          </p:cNvCxnSpPr>
          <p:nvPr/>
        </p:nvCxnSpPr>
        <p:spPr bwMode="auto">
          <a:xfrm flipV="1">
            <a:off x="4027089" y="3262863"/>
            <a:ext cx="484472" cy="685906"/>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6AD3540E-B3E6-46C3-873F-88B921C7AD54}"/>
              </a:ext>
            </a:extLst>
          </p:cNvPr>
          <p:cNvCxnSpPr>
            <a:stCxn id="115" idx="3"/>
            <a:endCxn id="118" idx="1"/>
          </p:cNvCxnSpPr>
          <p:nvPr/>
        </p:nvCxnSpPr>
        <p:spPr bwMode="auto">
          <a:xfrm flipV="1">
            <a:off x="4027089" y="3950209"/>
            <a:ext cx="484472" cy="715687"/>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EFD9CF62-EFD2-4A4D-B90B-2081E77DC96B}"/>
              </a:ext>
            </a:extLst>
          </p:cNvPr>
          <p:cNvCxnSpPr>
            <a:stCxn id="113" idx="3"/>
            <a:endCxn id="117" idx="1"/>
          </p:cNvCxnSpPr>
          <p:nvPr/>
        </p:nvCxnSpPr>
        <p:spPr bwMode="auto">
          <a:xfrm>
            <a:off x="4027089" y="3261422"/>
            <a:ext cx="484472" cy="144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矢印コネクタ 149">
            <a:extLst>
              <a:ext uri="{FF2B5EF4-FFF2-40B4-BE49-F238E27FC236}">
                <a16:creationId xmlns:a16="http://schemas.microsoft.com/office/drawing/2014/main" id="{D923B8C7-57A3-43D7-9DF6-C6F63EA99B08}"/>
              </a:ext>
            </a:extLst>
          </p:cNvPr>
          <p:cNvCxnSpPr>
            <a:cxnSpLocks/>
            <a:stCxn id="118" idx="3"/>
            <a:endCxn id="121" idx="1"/>
          </p:cNvCxnSpPr>
          <p:nvPr/>
        </p:nvCxnSpPr>
        <p:spPr bwMode="auto">
          <a:xfrm flipV="1">
            <a:off x="5235589" y="3257014"/>
            <a:ext cx="451810" cy="693195"/>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a:extLst>
              <a:ext uri="{FF2B5EF4-FFF2-40B4-BE49-F238E27FC236}">
                <a16:creationId xmlns:a16="http://schemas.microsoft.com/office/drawing/2014/main" id="{993AE798-619C-4B56-B2D6-E7A6710CC9FC}"/>
              </a:ext>
            </a:extLst>
          </p:cNvPr>
          <p:cNvCxnSpPr>
            <a:cxnSpLocks/>
            <a:stCxn id="117" idx="3"/>
            <a:endCxn id="121" idx="1"/>
          </p:cNvCxnSpPr>
          <p:nvPr/>
        </p:nvCxnSpPr>
        <p:spPr bwMode="auto">
          <a:xfrm flipV="1">
            <a:off x="5235589" y="3257014"/>
            <a:ext cx="451810" cy="5849"/>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線矢印コネクタ 155">
            <a:extLst>
              <a:ext uri="{FF2B5EF4-FFF2-40B4-BE49-F238E27FC236}">
                <a16:creationId xmlns:a16="http://schemas.microsoft.com/office/drawing/2014/main" id="{D7E07624-8E7A-4109-9FB4-EC96F296A11B}"/>
              </a:ext>
            </a:extLst>
          </p:cNvPr>
          <p:cNvCxnSpPr>
            <a:stCxn id="110" idx="3"/>
            <a:endCxn id="115" idx="1"/>
          </p:cNvCxnSpPr>
          <p:nvPr/>
        </p:nvCxnSpPr>
        <p:spPr bwMode="auto">
          <a:xfrm flipV="1">
            <a:off x="2720602" y="4665895"/>
            <a:ext cx="582459" cy="144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矢印コネクタ 171">
            <a:extLst>
              <a:ext uri="{FF2B5EF4-FFF2-40B4-BE49-F238E27FC236}">
                <a16:creationId xmlns:a16="http://schemas.microsoft.com/office/drawing/2014/main" id="{4AAFE87A-E1B8-4A59-8307-5028194D2589}"/>
              </a:ext>
            </a:extLst>
          </p:cNvPr>
          <p:cNvCxnSpPr>
            <a:stCxn id="108" idx="3"/>
            <a:endCxn id="115" idx="1"/>
          </p:cNvCxnSpPr>
          <p:nvPr/>
        </p:nvCxnSpPr>
        <p:spPr bwMode="auto">
          <a:xfrm>
            <a:off x="2720602" y="3262863"/>
            <a:ext cx="582459" cy="1403033"/>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 name="正方形/長方形 210">
            <a:extLst>
              <a:ext uri="{FF2B5EF4-FFF2-40B4-BE49-F238E27FC236}">
                <a16:creationId xmlns:a16="http://schemas.microsoft.com/office/drawing/2014/main" id="{DDCE8FE7-7420-421B-92E2-1E1753553893}"/>
              </a:ext>
            </a:extLst>
          </p:cNvPr>
          <p:cNvSpPr/>
          <p:nvPr/>
        </p:nvSpPr>
        <p:spPr>
          <a:xfrm>
            <a:off x="1996574" y="2595741"/>
            <a:ext cx="3239015" cy="3797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Scpe3</a:t>
            </a:r>
            <a:r>
              <a:rPr kumimoji="1" lang="ja-JP" altLang="en-US" b="1" dirty="0">
                <a:solidFill>
                  <a:schemeClr val="tx1"/>
                </a:solidFill>
                <a:latin typeface="Meiryo UI" panose="020B0604030504040204" pitchFamily="50" charset="-128"/>
                <a:ea typeface="Meiryo UI" panose="020B0604030504040204" pitchFamily="50" charset="-128"/>
              </a:rPr>
              <a:t>上流</a:t>
            </a:r>
          </a:p>
        </p:txBody>
      </p:sp>
      <p:sp>
        <p:nvSpPr>
          <p:cNvPr id="212" name="正方形/長方形 211">
            <a:extLst>
              <a:ext uri="{FF2B5EF4-FFF2-40B4-BE49-F238E27FC236}">
                <a16:creationId xmlns:a16="http://schemas.microsoft.com/office/drawing/2014/main" id="{1081501E-82A5-466E-802E-A7C82DE0021A}"/>
              </a:ext>
            </a:extLst>
          </p:cNvPr>
          <p:cNvSpPr/>
          <p:nvPr/>
        </p:nvSpPr>
        <p:spPr>
          <a:xfrm>
            <a:off x="5336905" y="2597367"/>
            <a:ext cx="2093909" cy="3780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自社</a:t>
            </a:r>
            <a:r>
              <a:rPr kumimoji="1" lang="en-US" altLang="ja-JP" b="1" dirty="0">
                <a:solidFill>
                  <a:schemeClr val="tx1"/>
                </a:solidFill>
                <a:latin typeface="Meiryo UI" panose="020B0604030504040204" pitchFamily="50" charset="-128"/>
                <a:ea typeface="Meiryo UI" panose="020B0604030504040204" pitchFamily="50" charset="-128"/>
              </a:rPr>
              <a:t>(Scope1&amp;2)</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13" name="正方形/長方形 212">
            <a:extLst>
              <a:ext uri="{FF2B5EF4-FFF2-40B4-BE49-F238E27FC236}">
                <a16:creationId xmlns:a16="http://schemas.microsoft.com/office/drawing/2014/main" id="{6D376A3F-8EBC-40B5-81BD-EFD34281F7A8}"/>
              </a:ext>
            </a:extLst>
          </p:cNvPr>
          <p:cNvSpPr/>
          <p:nvPr/>
        </p:nvSpPr>
        <p:spPr>
          <a:xfrm>
            <a:off x="7528309" y="2592114"/>
            <a:ext cx="3239015" cy="3780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Scope3</a:t>
            </a:r>
            <a:r>
              <a:rPr kumimoji="1" lang="ja-JP" altLang="en-US" b="1" dirty="0">
                <a:solidFill>
                  <a:schemeClr val="tx1"/>
                </a:solidFill>
                <a:latin typeface="Meiryo UI" panose="020B0604030504040204" pitchFamily="50" charset="-128"/>
                <a:ea typeface="Meiryo UI" panose="020B0604030504040204" pitchFamily="50" charset="-128"/>
              </a:rPr>
              <a:t>下流</a:t>
            </a:r>
          </a:p>
        </p:txBody>
      </p:sp>
      <p:sp>
        <p:nvSpPr>
          <p:cNvPr id="214" name="角丸四角形 19">
            <a:extLst>
              <a:ext uri="{FF2B5EF4-FFF2-40B4-BE49-F238E27FC236}">
                <a16:creationId xmlns:a16="http://schemas.microsoft.com/office/drawing/2014/main" id="{19A314CD-2E55-40ED-B5B1-69F1830E4FF2}"/>
              </a:ext>
            </a:extLst>
          </p:cNvPr>
          <p:cNvSpPr/>
          <p:nvPr/>
        </p:nvSpPr>
        <p:spPr bwMode="auto">
          <a:xfrm>
            <a:off x="7596338" y="3053004"/>
            <a:ext cx="724028" cy="409218"/>
          </a:xfrm>
          <a:prstGeom prst="roundRect">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 name="角丸四角形 20">
            <a:extLst>
              <a:ext uri="{FF2B5EF4-FFF2-40B4-BE49-F238E27FC236}">
                <a16:creationId xmlns:a16="http://schemas.microsoft.com/office/drawing/2014/main" id="{9CE79CBD-7301-4316-B520-0F3EC2973665}"/>
              </a:ext>
            </a:extLst>
          </p:cNvPr>
          <p:cNvSpPr/>
          <p:nvPr/>
        </p:nvSpPr>
        <p:spPr bwMode="auto">
          <a:xfrm>
            <a:off x="7596338" y="3740350"/>
            <a:ext cx="724028" cy="409218"/>
          </a:xfrm>
          <a:prstGeom prst="roundRect">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角丸四角形 15">
            <a:extLst>
              <a:ext uri="{FF2B5EF4-FFF2-40B4-BE49-F238E27FC236}">
                <a16:creationId xmlns:a16="http://schemas.microsoft.com/office/drawing/2014/main" id="{4ED3D187-0347-4E60-89AA-9EE283EBBFAA}"/>
              </a:ext>
            </a:extLst>
          </p:cNvPr>
          <p:cNvSpPr/>
          <p:nvPr/>
        </p:nvSpPr>
        <p:spPr bwMode="auto">
          <a:xfrm>
            <a:off x="8780665" y="3056812"/>
            <a:ext cx="724028" cy="409218"/>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使用者</a:t>
            </a:r>
            <a:r>
              <a:rPr kumimoji="0" lang="en-US" altLang="ja-JP" sz="1270" kern="0" dirty="0">
                <a:solidFill>
                  <a:prstClr val="black"/>
                </a:solidFill>
                <a:latin typeface="Meiryo UI" panose="020B0604030504040204" pitchFamily="50" charset="-128"/>
                <a:ea typeface="Meiryo UI" panose="020B0604030504040204" pitchFamily="50" charset="-128"/>
              </a:rPr>
              <a:t>1</a:t>
            </a:r>
            <a:endParaRPr kumimoji="0" lang="ja-JP" altLang="en-US" sz="1270" kern="0" dirty="0">
              <a:solidFill>
                <a:prstClr val="black"/>
              </a:solidFill>
              <a:latin typeface="Meiryo UI" panose="020B0604030504040204" pitchFamily="50" charset="-128"/>
              <a:ea typeface="Meiryo UI" panose="020B0604030504040204" pitchFamily="50" charset="-128"/>
            </a:endParaRPr>
          </a:p>
        </p:txBody>
      </p:sp>
      <p:sp>
        <p:nvSpPr>
          <p:cNvPr id="226" name="角丸四角形 16">
            <a:extLst>
              <a:ext uri="{FF2B5EF4-FFF2-40B4-BE49-F238E27FC236}">
                <a16:creationId xmlns:a16="http://schemas.microsoft.com/office/drawing/2014/main" id="{AB6E4412-D8AE-4D4F-B372-A28CED2FFC3E}"/>
              </a:ext>
            </a:extLst>
          </p:cNvPr>
          <p:cNvSpPr/>
          <p:nvPr/>
        </p:nvSpPr>
        <p:spPr bwMode="auto">
          <a:xfrm>
            <a:off x="8780665" y="3744158"/>
            <a:ext cx="724028" cy="409218"/>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使用者</a:t>
            </a:r>
            <a:r>
              <a:rPr kumimoji="0" lang="en-US" altLang="ja-JP" sz="1270" kern="0" dirty="0">
                <a:solidFill>
                  <a:prstClr val="black"/>
                </a:solidFill>
                <a:latin typeface="Meiryo UI" panose="020B0604030504040204" pitchFamily="50" charset="-128"/>
                <a:ea typeface="Meiryo UI" panose="020B0604030504040204" pitchFamily="50" charset="-128"/>
              </a:rPr>
              <a:t>2</a:t>
            </a:r>
            <a:endParaRPr kumimoji="0" lang="ja-JP" altLang="en-US" sz="1270" kern="0" dirty="0">
              <a:solidFill>
                <a:prstClr val="black"/>
              </a:solidFill>
              <a:latin typeface="Meiryo UI" panose="020B0604030504040204" pitchFamily="50" charset="-128"/>
              <a:ea typeface="Meiryo UI" panose="020B0604030504040204" pitchFamily="50" charset="-128"/>
            </a:endParaRPr>
          </a:p>
        </p:txBody>
      </p:sp>
      <p:sp>
        <p:nvSpPr>
          <p:cNvPr id="227" name="角丸四角形 17">
            <a:extLst>
              <a:ext uri="{FF2B5EF4-FFF2-40B4-BE49-F238E27FC236}">
                <a16:creationId xmlns:a16="http://schemas.microsoft.com/office/drawing/2014/main" id="{735BA643-25D9-4BD4-8207-6DB1ABB8274A}"/>
              </a:ext>
            </a:extLst>
          </p:cNvPr>
          <p:cNvSpPr/>
          <p:nvPr/>
        </p:nvSpPr>
        <p:spPr bwMode="auto">
          <a:xfrm>
            <a:off x="8780665" y="4461286"/>
            <a:ext cx="724028" cy="409218"/>
          </a:xfrm>
          <a:prstGeom prst="roundRect">
            <a:avLst/>
          </a:prstGeom>
          <a:solidFill>
            <a:srgbClr val="212745">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使用者</a:t>
            </a:r>
            <a:r>
              <a:rPr kumimoji="0" lang="en-US" altLang="ja-JP" sz="1270" kern="0" dirty="0">
                <a:solidFill>
                  <a:prstClr val="black"/>
                </a:solidFill>
                <a:latin typeface="Meiryo UI" panose="020B0604030504040204" pitchFamily="50" charset="-128"/>
                <a:ea typeface="Meiryo UI" panose="020B0604030504040204" pitchFamily="50" charset="-128"/>
              </a:rPr>
              <a:t>3</a:t>
            </a:r>
            <a:endParaRPr kumimoji="0" lang="ja-JP" altLang="en-US" sz="1270" kern="0" dirty="0">
              <a:solidFill>
                <a:prstClr val="black"/>
              </a:solidFill>
              <a:latin typeface="Meiryo UI" panose="020B0604030504040204" pitchFamily="50" charset="-128"/>
              <a:ea typeface="Meiryo UI" panose="020B0604030504040204" pitchFamily="50" charset="-128"/>
            </a:endParaRPr>
          </a:p>
        </p:txBody>
      </p:sp>
      <p:sp>
        <p:nvSpPr>
          <p:cNvPr id="228" name="角丸四角形 15">
            <a:extLst>
              <a:ext uri="{FF2B5EF4-FFF2-40B4-BE49-F238E27FC236}">
                <a16:creationId xmlns:a16="http://schemas.microsoft.com/office/drawing/2014/main" id="{2031A4FC-6CB6-498F-B480-D1631A6D1D31}"/>
              </a:ext>
            </a:extLst>
          </p:cNvPr>
          <p:cNvSpPr/>
          <p:nvPr/>
        </p:nvSpPr>
        <p:spPr bwMode="auto">
          <a:xfrm>
            <a:off x="9815930" y="3051559"/>
            <a:ext cx="724028" cy="409218"/>
          </a:xfrm>
          <a:prstGeom prst="roundRect">
            <a:avLst/>
          </a:prstGeom>
          <a:solidFill>
            <a:srgbClr val="F14124">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廃棄</a:t>
            </a:r>
            <a:endParaRPr kumimoji="0" lang="en-US" altLang="ja-JP" sz="1270" kern="0" dirty="0">
              <a:solidFill>
                <a:prstClr val="black"/>
              </a:solidFill>
              <a:latin typeface="Meiryo UI" panose="020B0604030504040204" pitchFamily="50" charset="-128"/>
              <a:ea typeface="Meiryo UI" panose="020B0604030504040204" pitchFamily="50" charset="-128"/>
            </a:endParaRPr>
          </a:p>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事業者</a:t>
            </a:r>
            <a:r>
              <a:rPr kumimoji="0" lang="en-US" altLang="ja-JP" sz="1270" kern="0" dirty="0">
                <a:solidFill>
                  <a:prstClr val="black"/>
                </a:solidFill>
                <a:latin typeface="Meiryo UI" panose="020B0604030504040204" pitchFamily="50" charset="-128"/>
                <a:ea typeface="Meiryo UI" panose="020B0604030504040204" pitchFamily="50" charset="-128"/>
              </a:rPr>
              <a:t>1</a:t>
            </a:r>
            <a:endParaRPr kumimoji="0" lang="ja-JP" altLang="en-US" sz="1270" kern="0" dirty="0">
              <a:solidFill>
                <a:prstClr val="black"/>
              </a:solidFill>
              <a:latin typeface="Meiryo UI" panose="020B0604030504040204" pitchFamily="50" charset="-128"/>
              <a:ea typeface="Meiryo UI" panose="020B0604030504040204" pitchFamily="50" charset="-128"/>
            </a:endParaRPr>
          </a:p>
        </p:txBody>
      </p:sp>
      <p:sp>
        <p:nvSpPr>
          <p:cNvPr id="229" name="角丸四角形 16">
            <a:extLst>
              <a:ext uri="{FF2B5EF4-FFF2-40B4-BE49-F238E27FC236}">
                <a16:creationId xmlns:a16="http://schemas.microsoft.com/office/drawing/2014/main" id="{F2BB45A2-789E-4E8F-BB23-702A7A01DE28}"/>
              </a:ext>
            </a:extLst>
          </p:cNvPr>
          <p:cNvSpPr/>
          <p:nvPr/>
        </p:nvSpPr>
        <p:spPr bwMode="auto">
          <a:xfrm>
            <a:off x="9815930" y="3738905"/>
            <a:ext cx="724028" cy="409218"/>
          </a:xfrm>
          <a:prstGeom prst="roundRect">
            <a:avLst/>
          </a:prstGeom>
          <a:solidFill>
            <a:srgbClr val="F14124">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廃棄</a:t>
            </a:r>
            <a:endParaRPr kumimoji="0" lang="en-US" altLang="ja-JP" sz="1270" kern="0" dirty="0">
              <a:solidFill>
                <a:prstClr val="black"/>
              </a:solidFill>
              <a:latin typeface="Meiryo UI" panose="020B0604030504040204" pitchFamily="50" charset="-128"/>
              <a:ea typeface="Meiryo UI" panose="020B0604030504040204" pitchFamily="50" charset="-128"/>
            </a:endParaRPr>
          </a:p>
          <a:p>
            <a:pPr algn="ctr" defTabSz="782018"/>
            <a:r>
              <a:rPr kumimoji="0" lang="ja-JP" altLang="en-US" sz="1270" kern="0">
                <a:solidFill>
                  <a:prstClr val="black"/>
                </a:solidFill>
                <a:latin typeface="Meiryo UI" panose="020B0604030504040204" pitchFamily="50" charset="-128"/>
                <a:ea typeface="Meiryo UI" panose="020B0604030504040204" pitchFamily="50" charset="-128"/>
              </a:rPr>
              <a:t>事業者</a:t>
            </a:r>
            <a:r>
              <a:rPr kumimoji="0" lang="en-US" altLang="ja-JP" sz="1270" kern="0" dirty="0">
                <a:solidFill>
                  <a:prstClr val="black"/>
                </a:solidFill>
                <a:latin typeface="Meiryo UI" panose="020B0604030504040204" pitchFamily="50" charset="-128"/>
                <a:ea typeface="Meiryo UI" panose="020B0604030504040204" pitchFamily="50" charset="-128"/>
              </a:rPr>
              <a:t>2</a:t>
            </a:r>
            <a:endParaRPr kumimoji="0" lang="ja-JP" altLang="en-US" sz="1270" kern="0" dirty="0">
              <a:solidFill>
                <a:prstClr val="black"/>
              </a:solidFill>
              <a:latin typeface="Meiryo UI" panose="020B0604030504040204" pitchFamily="50" charset="-128"/>
              <a:ea typeface="Meiryo UI" panose="020B0604030504040204" pitchFamily="50" charset="-128"/>
            </a:endParaRPr>
          </a:p>
        </p:txBody>
      </p:sp>
      <p:cxnSp>
        <p:nvCxnSpPr>
          <p:cNvPr id="230" name="直線矢印コネクタ 229">
            <a:extLst>
              <a:ext uri="{FF2B5EF4-FFF2-40B4-BE49-F238E27FC236}">
                <a16:creationId xmlns:a16="http://schemas.microsoft.com/office/drawing/2014/main" id="{7F67E71E-C5C6-4C94-9D71-0BA36AEF77A4}"/>
              </a:ext>
            </a:extLst>
          </p:cNvPr>
          <p:cNvCxnSpPr>
            <a:cxnSpLocks/>
            <a:endCxn id="214" idx="1"/>
          </p:cNvCxnSpPr>
          <p:nvPr/>
        </p:nvCxnSpPr>
        <p:spPr bwMode="auto">
          <a:xfrm>
            <a:off x="7101236" y="3256169"/>
            <a:ext cx="495102" cy="1444"/>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直線矢印コネクタ 231">
            <a:extLst>
              <a:ext uri="{FF2B5EF4-FFF2-40B4-BE49-F238E27FC236}">
                <a16:creationId xmlns:a16="http://schemas.microsoft.com/office/drawing/2014/main" id="{2DBB870C-E605-44A6-87CE-2514FE0CF3AD}"/>
              </a:ext>
            </a:extLst>
          </p:cNvPr>
          <p:cNvCxnSpPr>
            <a:cxnSpLocks/>
            <a:stCxn id="121" idx="3"/>
            <a:endCxn id="215" idx="1"/>
          </p:cNvCxnSpPr>
          <p:nvPr/>
        </p:nvCxnSpPr>
        <p:spPr bwMode="auto">
          <a:xfrm>
            <a:off x="7094482" y="3257014"/>
            <a:ext cx="501856" cy="687945"/>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矢印コネクタ 234">
            <a:extLst>
              <a:ext uri="{FF2B5EF4-FFF2-40B4-BE49-F238E27FC236}">
                <a16:creationId xmlns:a16="http://schemas.microsoft.com/office/drawing/2014/main" id="{F9B9AF16-881C-43DA-8266-A16109A02A99}"/>
              </a:ext>
            </a:extLst>
          </p:cNvPr>
          <p:cNvCxnSpPr>
            <a:cxnSpLocks/>
            <a:stCxn id="215" idx="3"/>
            <a:endCxn id="227" idx="1"/>
          </p:cNvCxnSpPr>
          <p:nvPr/>
        </p:nvCxnSpPr>
        <p:spPr bwMode="auto">
          <a:xfrm>
            <a:off x="8320366" y="3944959"/>
            <a:ext cx="460299" cy="720936"/>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直線矢印コネクタ 237">
            <a:extLst>
              <a:ext uri="{FF2B5EF4-FFF2-40B4-BE49-F238E27FC236}">
                <a16:creationId xmlns:a16="http://schemas.microsoft.com/office/drawing/2014/main" id="{4FA09568-6C23-4FCE-9847-AE22DF01AA7E}"/>
              </a:ext>
            </a:extLst>
          </p:cNvPr>
          <p:cNvCxnSpPr>
            <a:cxnSpLocks/>
            <a:stCxn id="214" idx="3"/>
            <a:endCxn id="225" idx="1"/>
          </p:cNvCxnSpPr>
          <p:nvPr/>
        </p:nvCxnSpPr>
        <p:spPr bwMode="auto">
          <a:xfrm>
            <a:off x="8320366" y="3257613"/>
            <a:ext cx="460299" cy="3808"/>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直線矢印コネクタ 241">
            <a:extLst>
              <a:ext uri="{FF2B5EF4-FFF2-40B4-BE49-F238E27FC236}">
                <a16:creationId xmlns:a16="http://schemas.microsoft.com/office/drawing/2014/main" id="{ABA4F9DE-C5FF-4E82-A383-7AF537FF181F}"/>
              </a:ext>
            </a:extLst>
          </p:cNvPr>
          <p:cNvCxnSpPr>
            <a:cxnSpLocks/>
          </p:cNvCxnSpPr>
          <p:nvPr/>
        </p:nvCxnSpPr>
        <p:spPr bwMode="auto">
          <a:xfrm>
            <a:off x="8337314" y="3305648"/>
            <a:ext cx="403464" cy="65873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直線矢印コネクタ 244">
            <a:extLst>
              <a:ext uri="{FF2B5EF4-FFF2-40B4-BE49-F238E27FC236}">
                <a16:creationId xmlns:a16="http://schemas.microsoft.com/office/drawing/2014/main" id="{B81E99EF-8B31-4DDA-B47F-A1E44E2B0F76}"/>
              </a:ext>
            </a:extLst>
          </p:cNvPr>
          <p:cNvCxnSpPr>
            <a:cxnSpLocks/>
            <a:stCxn id="225" idx="3"/>
            <a:endCxn id="228" idx="1"/>
          </p:cNvCxnSpPr>
          <p:nvPr/>
        </p:nvCxnSpPr>
        <p:spPr bwMode="auto">
          <a:xfrm flipV="1">
            <a:off x="9504693" y="3256168"/>
            <a:ext cx="311237" cy="5253"/>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直線矢印コネクタ 247">
            <a:extLst>
              <a:ext uri="{FF2B5EF4-FFF2-40B4-BE49-F238E27FC236}">
                <a16:creationId xmlns:a16="http://schemas.microsoft.com/office/drawing/2014/main" id="{F5FC954E-9D24-4588-B7D9-88F601EFDD37}"/>
              </a:ext>
            </a:extLst>
          </p:cNvPr>
          <p:cNvCxnSpPr>
            <a:cxnSpLocks/>
            <a:stCxn id="227" idx="3"/>
            <a:endCxn id="229" idx="1"/>
          </p:cNvCxnSpPr>
          <p:nvPr/>
        </p:nvCxnSpPr>
        <p:spPr bwMode="auto">
          <a:xfrm flipV="1">
            <a:off x="9504693" y="3943514"/>
            <a:ext cx="311237" cy="722381"/>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直線矢印コネクタ 250">
            <a:extLst>
              <a:ext uri="{FF2B5EF4-FFF2-40B4-BE49-F238E27FC236}">
                <a16:creationId xmlns:a16="http://schemas.microsoft.com/office/drawing/2014/main" id="{CA819ED4-9F12-43E5-8F31-350E441ABBE1}"/>
              </a:ext>
            </a:extLst>
          </p:cNvPr>
          <p:cNvCxnSpPr>
            <a:cxnSpLocks/>
            <a:stCxn id="226" idx="3"/>
            <a:endCxn id="228" idx="1"/>
          </p:cNvCxnSpPr>
          <p:nvPr/>
        </p:nvCxnSpPr>
        <p:spPr bwMode="auto">
          <a:xfrm flipV="1">
            <a:off x="9504693" y="3256168"/>
            <a:ext cx="311237" cy="692599"/>
          </a:xfrm>
          <a:prstGeom prst="straightConnector1">
            <a:avLst/>
          </a:prstGeom>
          <a:noFill/>
          <a:ln w="381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 name="右中かっこ 255">
            <a:extLst>
              <a:ext uri="{FF2B5EF4-FFF2-40B4-BE49-F238E27FC236}">
                <a16:creationId xmlns:a16="http://schemas.microsoft.com/office/drawing/2014/main" id="{58126278-F45E-40C9-8830-DF8EC3A57746}"/>
              </a:ext>
            </a:extLst>
          </p:cNvPr>
          <p:cNvSpPr/>
          <p:nvPr/>
        </p:nvSpPr>
        <p:spPr>
          <a:xfrm rot="16200000">
            <a:off x="6200346" y="-2170851"/>
            <a:ext cx="75089" cy="923859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7" name="角丸四角形 10">
            <a:extLst>
              <a:ext uri="{FF2B5EF4-FFF2-40B4-BE49-F238E27FC236}">
                <a16:creationId xmlns:a16="http://schemas.microsoft.com/office/drawing/2014/main" id="{6DF1402C-1FB3-4049-B5E2-8D546CC845E8}"/>
              </a:ext>
            </a:extLst>
          </p:cNvPr>
          <p:cNvSpPr/>
          <p:nvPr/>
        </p:nvSpPr>
        <p:spPr bwMode="auto">
          <a:xfrm>
            <a:off x="2043871" y="5422203"/>
            <a:ext cx="724028" cy="241989"/>
          </a:xfrm>
          <a:prstGeom prst="roundRect">
            <a:avLst/>
          </a:prstGeom>
          <a:solidFill>
            <a:srgbClr val="FFCCFF"/>
          </a:solidFill>
          <a:ln w="5715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角丸四角形 10">
            <a:extLst>
              <a:ext uri="{FF2B5EF4-FFF2-40B4-BE49-F238E27FC236}">
                <a16:creationId xmlns:a16="http://schemas.microsoft.com/office/drawing/2014/main" id="{ADC1EB68-D0CC-48B5-A839-A16613E26E82}"/>
              </a:ext>
            </a:extLst>
          </p:cNvPr>
          <p:cNvSpPr/>
          <p:nvPr/>
        </p:nvSpPr>
        <p:spPr bwMode="auto">
          <a:xfrm>
            <a:off x="2091171" y="5374908"/>
            <a:ext cx="724028" cy="241989"/>
          </a:xfrm>
          <a:prstGeom prst="roundRect">
            <a:avLst/>
          </a:prstGeom>
          <a:solidFill>
            <a:srgbClr val="FFCCFF"/>
          </a:solidFill>
          <a:ln w="5715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0" name="角丸四角形 10">
            <a:extLst>
              <a:ext uri="{FF2B5EF4-FFF2-40B4-BE49-F238E27FC236}">
                <a16:creationId xmlns:a16="http://schemas.microsoft.com/office/drawing/2014/main" id="{031F4378-9468-4890-9B31-654C67F4548E}"/>
              </a:ext>
            </a:extLst>
          </p:cNvPr>
          <p:cNvSpPr/>
          <p:nvPr/>
        </p:nvSpPr>
        <p:spPr bwMode="auto">
          <a:xfrm>
            <a:off x="2028102" y="5816340"/>
            <a:ext cx="724028" cy="241989"/>
          </a:xfrm>
          <a:prstGeom prst="roundRect">
            <a:avLst/>
          </a:prstGeom>
          <a:solidFill>
            <a:srgbClr val="FFCC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endParaRPr>
          </a:p>
        </p:txBody>
      </p:sp>
      <p:sp>
        <p:nvSpPr>
          <p:cNvPr id="261" name="角丸四角形 10">
            <a:extLst>
              <a:ext uri="{FF2B5EF4-FFF2-40B4-BE49-F238E27FC236}">
                <a16:creationId xmlns:a16="http://schemas.microsoft.com/office/drawing/2014/main" id="{BF6BD0BB-0586-4189-A376-078F89F8721D}"/>
              </a:ext>
            </a:extLst>
          </p:cNvPr>
          <p:cNvSpPr/>
          <p:nvPr/>
        </p:nvSpPr>
        <p:spPr bwMode="auto">
          <a:xfrm>
            <a:off x="2075402" y="5769045"/>
            <a:ext cx="724028" cy="241989"/>
          </a:xfrm>
          <a:prstGeom prst="roundRect">
            <a:avLst/>
          </a:prstGeom>
          <a:solidFill>
            <a:srgbClr val="FFCC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endParaRPr>
          </a:p>
        </p:txBody>
      </p:sp>
      <p:sp>
        <p:nvSpPr>
          <p:cNvPr id="262" name="角丸四角形 10">
            <a:extLst>
              <a:ext uri="{FF2B5EF4-FFF2-40B4-BE49-F238E27FC236}">
                <a16:creationId xmlns:a16="http://schemas.microsoft.com/office/drawing/2014/main" id="{FDB33515-B619-4F3F-BDD5-FD9B8280146D}"/>
              </a:ext>
            </a:extLst>
          </p:cNvPr>
          <p:cNvSpPr/>
          <p:nvPr/>
        </p:nvSpPr>
        <p:spPr bwMode="auto">
          <a:xfrm>
            <a:off x="2022843" y="6210477"/>
            <a:ext cx="724028" cy="241989"/>
          </a:xfrm>
          <a:prstGeom prst="roundRect">
            <a:avLst/>
          </a:prstGeom>
          <a:solidFill>
            <a:srgbClr val="FFFF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素材製造</a:t>
            </a:r>
            <a:endParaRPr lang="en-US" altLang="ja-JP" sz="1270" dirty="0">
              <a:solidFill>
                <a:prstClr val="black"/>
              </a:solidFill>
              <a:latin typeface="Meiryo UI" panose="020B0604030504040204" pitchFamily="50" charset="-128"/>
              <a:ea typeface="Meiryo UI" panose="020B0604030504040204" pitchFamily="50" charset="-128"/>
            </a:endParaRPr>
          </a:p>
        </p:txBody>
      </p:sp>
      <p:sp>
        <p:nvSpPr>
          <p:cNvPr id="263" name="角丸四角形 10">
            <a:extLst>
              <a:ext uri="{FF2B5EF4-FFF2-40B4-BE49-F238E27FC236}">
                <a16:creationId xmlns:a16="http://schemas.microsoft.com/office/drawing/2014/main" id="{A587C3F5-5232-4516-A1E6-327CEB521FFA}"/>
              </a:ext>
            </a:extLst>
          </p:cNvPr>
          <p:cNvSpPr/>
          <p:nvPr/>
        </p:nvSpPr>
        <p:spPr bwMode="auto">
          <a:xfrm>
            <a:off x="2070143" y="6163182"/>
            <a:ext cx="724028" cy="241989"/>
          </a:xfrm>
          <a:prstGeom prst="roundRect">
            <a:avLst/>
          </a:prstGeom>
          <a:solidFill>
            <a:srgbClr val="FFFF99"/>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r>
              <a:rPr lang="ja-JP" altLang="en-US" sz="1270">
                <a:solidFill>
                  <a:prstClr val="black"/>
                </a:solidFill>
                <a:latin typeface="Meiryo UI" panose="020B0604030504040204" pitchFamily="50" charset="-128"/>
                <a:ea typeface="Meiryo UI" panose="020B0604030504040204" pitchFamily="50" charset="-128"/>
              </a:rPr>
              <a:t>輸送</a:t>
            </a:r>
            <a:endParaRPr lang="en-US" altLang="ja-JP" sz="1270" dirty="0">
              <a:solidFill>
                <a:prstClr val="black"/>
              </a:solidFill>
              <a:latin typeface="Meiryo UI" panose="020B0604030504040204" pitchFamily="50" charset="-128"/>
              <a:ea typeface="Meiryo UI" panose="020B0604030504040204" pitchFamily="50" charset="-128"/>
            </a:endParaRPr>
          </a:p>
        </p:txBody>
      </p:sp>
      <p:sp>
        <p:nvSpPr>
          <p:cNvPr id="264" name="テキスト ボックス 263">
            <a:extLst>
              <a:ext uri="{FF2B5EF4-FFF2-40B4-BE49-F238E27FC236}">
                <a16:creationId xmlns:a16="http://schemas.microsoft.com/office/drawing/2014/main" id="{F2A5A28C-FCAF-4A5B-8C11-C3A1AEC10F74}"/>
              </a:ext>
            </a:extLst>
          </p:cNvPr>
          <p:cNvSpPr txBox="1"/>
          <p:nvPr/>
        </p:nvSpPr>
        <p:spPr>
          <a:xfrm>
            <a:off x="1153246" y="2015929"/>
            <a:ext cx="975649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サプライチェーン排出量として、「</a:t>
            </a:r>
            <a:r>
              <a:rPr kumimoji="1" lang="en-US" altLang="ja-JP" b="1" dirty="0">
                <a:latin typeface="Meiryo UI" panose="020B0604030504040204" pitchFamily="50" charset="-128"/>
                <a:ea typeface="Meiryo UI" panose="020B0604030504040204" pitchFamily="50" charset="-128"/>
              </a:rPr>
              <a:t>Scope3</a:t>
            </a:r>
            <a:r>
              <a:rPr lang="ja-JP" altLang="en-US" b="1" dirty="0">
                <a:latin typeface="Meiryo UI" panose="020B0604030504040204" pitchFamily="50" charset="-128"/>
                <a:ea typeface="Meiryo UI" panose="020B0604030504040204" pitchFamily="50" charset="-128"/>
              </a:rPr>
              <a:t>上流＋</a:t>
            </a:r>
            <a:r>
              <a:rPr lang="en-US" altLang="ja-JP" b="1" dirty="0">
                <a:latin typeface="Meiryo UI" panose="020B0604030504040204" pitchFamily="50" charset="-128"/>
                <a:ea typeface="Meiryo UI" panose="020B0604030504040204" pitchFamily="50" charset="-128"/>
              </a:rPr>
              <a:t>Scope1</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Scope3</a:t>
            </a:r>
            <a:r>
              <a:rPr lang="ja-JP" altLang="en-US" b="1" dirty="0">
                <a:latin typeface="Meiryo UI" panose="020B0604030504040204" pitchFamily="50" charset="-128"/>
                <a:ea typeface="Meiryo UI" panose="020B0604030504040204" pitchFamily="50" charset="-128"/>
              </a:rPr>
              <a:t>下流</a:t>
            </a:r>
            <a:r>
              <a:rPr kumimoji="1" lang="ja-JP" altLang="en-US" b="1" dirty="0">
                <a:latin typeface="Meiryo UI" panose="020B0604030504040204" pitchFamily="50" charset="-128"/>
                <a:ea typeface="Meiryo UI" panose="020B0604030504040204" pitchFamily="50" charset="-128"/>
              </a:rPr>
              <a:t>」の合計値を報告せねば</a:t>
            </a:r>
            <a:endParaRPr kumimoji="1" lang="en-US" altLang="ja-JP" b="1" dirty="0">
              <a:latin typeface="Meiryo UI" panose="020B0604030504040204" pitchFamily="50" charset="-128"/>
              <a:ea typeface="Meiryo UI" panose="020B0604030504040204" pitchFamily="50" charset="-128"/>
            </a:endParaRPr>
          </a:p>
        </p:txBody>
      </p:sp>
      <p:sp>
        <p:nvSpPr>
          <p:cNvPr id="265" name="角丸四角形 23">
            <a:extLst>
              <a:ext uri="{FF2B5EF4-FFF2-40B4-BE49-F238E27FC236}">
                <a16:creationId xmlns:a16="http://schemas.microsoft.com/office/drawing/2014/main" id="{C5E8DAAA-0CA8-4469-98EB-46DE2E32295D}"/>
              </a:ext>
            </a:extLst>
          </p:cNvPr>
          <p:cNvSpPr/>
          <p:nvPr/>
        </p:nvSpPr>
        <p:spPr bwMode="auto">
          <a:xfrm>
            <a:off x="3791665" y="5332257"/>
            <a:ext cx="507070" cy="1109699"/>
          </a:xfrm>
          <a:prstGeom prst="roundRect">
            <a:avLst/>
          </a:prstGeom>
          <a:solidFill>
            <a:srgbClr val="A7EA52">
              <a:lumMod val="20000"/>
              <a:lumOff val="80000"/>
            </a:srgbClr>
          </a:solidFill>
          <a:ln w="38100" cap="flat" cmpd="sng" algn="ctr">
            <a:solidFill>
              <a:srgbClr val="FF0000"/>
            </a:solidFill>
            <a:prstDash val="solid"/>
            <a:round/>
            <a:headEnd type="none" w="med" len="med"/>
            <a:tailEnd type="none" w="med" len="med"/>
          </a:ln>
          <a:effectLst/>
        </p:spPr>
        <p:txBody>
          <a:bodyPr vert="horz" wrap="none" lIns="78208" tIns="39104" rIns="78208" bIns="39104" numCol="1" rtlCol="0" anchor="ctr" anchorCtr="0" compatLnSpc="1">
            <a:prstTxWarp prst="textNoShape">
              <a:avLst/>
            </a:prstTxWarp>
          </a:bodyPr>
          <a:lstStyle/>
          <a:p>
            <a:pPr algn="ctr" defTabSz="782018">
              <a:defRPr/>
            </a:pPr>
            <a:r>
              <a:rPr kumimoji="0" lang="ja-JP" altLang="en-US" sz="127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a:t>
            </a:r>
          </a:p>
        </p:txBody>
      </p:sp>
      <p:sp>
        <p:nvSpPr>
          <p:cNvPr id="266" name="楕円 265">
            <a:extLst>
              <a:ext uri="{FF2B5EF4-FFF2-40B4-BE49-F238E27FC236}">
                <a16:creationId xmlns:a16="http://schemas.microsoft.com/office/drawing/2014/main" id="{0B199725-F88F-4E2B-A721-8607D4D12200}"/>
              </a:ext>
            </a:extLst>
          </p:cNvPr>
          <p:cNvSpPr/>
          <p:nvPr/>
        </p:nvSpPr>
        <p:spPr>
          <a:xfrm>
            <a:off x="11267090" y="1922336"/>
            <a:ext cx="273269" cy="276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四角形: メモ 267">
            <a:extLst>
              <a:ext uri="{FF2B5EF4-FFF2-40B4-BE49-F238E27FC236}">
                <a16:creationId xmlns:a16="http://schemas.microsoft.com/office/drawing/2014/main" id="{C3BFB155-C2A4-4658-9E1C-96D52B407EC4}"/>
              </a:ext>
            </a:extLst>
          </p:cNvPr>
          <p:cNvSpPr/>
          <p:nvPr/>
        </p:nvSpPr>
        <p:spPr>
          <a:xfrm>
            <a:off x="4451464" y="5488190"/>
            <a:ext cx="625034" cy="371365"/>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排出量集計</a:t>
            </a:r>
          </a:p>
        </p:txBody>
      </p:sp>
      <p:sp>
        <p:nvSpPr>
          <p:cNvPr id="273" name="フリーフォーム: 図形 272">
            <a:extLst>
              <a:ext uri="{FF2B5EF4-FFF2-40B4-BE49-F238E27FC236}">
                <a16:creationId xmlns:a16="http://schemas.microsoft.com/office/drawing/2014/main" id="{97EC3DAE-ECFE-4C52-AD7B-5371AD3CB49D}"/>
              </a:ext>
            </a:extLst>
          </p:cNvPr>
          <p:cNvSpPr/>
          <p:nvPr/>
        </p:nvSpPr>
        <p:spPr>
          <a:xfrm>
            <a:off x="11137404" y="2202048"/>
            <a:ext cx="532638" cy="199020"/>
          </a:xfrm>
          <a:custGeom>
            <a:avLst/>
            <a:gdLst>
              <a:gd name="connsiteX0" fmla="*/ 266319 w 532638"/>
              <a:gd name="connsiteY0" fmla="*/ 0 h 199020"/>
              <a:gd name="connsiteX1" fmla="*/ 532638 w 532638"/>
              <a:gd name="connsiteY1" fmla="*/ 199020 h 199020"/>
              <a:gd name="connsiteX2" fmla="*/ 0 w 532638"/>
              <a:gd name="connsiteY2" fmla="*/ 199020 h 199020"/>
              <a:gd name="connsiteX3" fmla="*/ 266319 w 532638"/>
              <a:gd name="connsiteY3" fmla="*/ 0 h 199020"/>
            </a:gdLst>
            <a:ahLst/>
            <a:cxnLst>
              <a:cxn ang="0">
                <a:pos x="connsiteX0" y="connsiteY0"/>
              </a:cxn>
              <a:cxn ang="0">
                <a:pos x="connsiteX1" y="connsiteY1"/>
              </a:cxn>
              <a:cxn ang="0">
                <a:pos x="connsiteX2" y="connsiteY2"/>
              </a:cxn>
              <a:cxn ang="0">
                <a:pos x="connsiteX3" y="connsiteY3"/>
              </a:cxn>
            </a:cxnLst>
            <a:rect l="l" t="t" r="r" b="b"/>
            <a:pathLst>
              <a:path w="532638" h="199020">
                <a:moveTo>
                  <a:pt x="266319" y="0"/>
                </a:moveTo>
                <a:cubicBezTo>
                  <a:pt x="413403" y="0"/>
                  <a:pt x="532638" y="89104"/>
                  <a:pt x="532638" y="199020"/>
                </a:cubicBezTo>
                <a:lnTo>
                  <a:pt x="0" y="199020"/>
                </a:lnTo>
                <a:cubicBezTo>
                  <a:pt x="0" y="89104"/>
                  <a:pt x="119235" y="0"/>
                  <a:pt x="266319" y="0"/>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4" name="テキスト ボックス 273">
            <a:extLst>
              <a:ext uri="{FF2B5EF4-FFF2-40B4-BE49-F238E27FC236}">
                <a16:creationId xmlns:a16="http://schemas.microsoft.com/office/drawing/2014/main" id="{0398EDD4-58DC-4E72-9DF8-89BDA2116D62}"/>
              </a:ext>
            </a:extLst>
          </p:cNvPr>
          <p:cNvSpPr txBox="1"/>
          <p:nvPr/>
        </p:nvSpPr>
        <p:spPr>
          <a:xfrm>
            <a:off x="11103265" y="2415905"/>
            <a:ext cx="724028"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経営陣</a:t>
            </a:r>
            <a:endParaRPr kumimoji="1" lang="en-US" altLang="ja-JP" b="1" dirty="0">
              <a:latin typeface="Meiryo UI" panose="020B0604030504040204" pitchFamily="50" charset="-128"/>
              <a:ea typeface="Meiryo UI" panose="020B0604030504040204" pitchFamily="50" charset="-128"/>
            </a:endParaRPr>
          </a:p>
        </p:txBody>
      </p:sp>
      <p:sp>
        <p:nvSpPr>
          <p:cNvPr id="276" name="テキスト ボックス 275">
            <a:extLst>
              <a:ext uri="{FF2B5EF4-FFF2-40B4-BE49-F238E27FC236}">
                <a16:creationId xmlns:a16="http://schemas.microsoft.com/office/drawing/2014/main" id="{F19AD545-979D-479A-889F-6615D9662665}"/>
              </a:ext>
            </a:extLst>
          </p:cNvPr>
          <p:cNvSpPr txBox="1"/>
          <p:nvPr/>
        </p:nvSpPr>
        <p:spPr>
          <a:xfrm>
            <a:off x="4546056" y="5895291"/>
            <a:ext cx="507070"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集計</a:t>
            </a:r>
            <a:endParaRPr kumimoji="1" lang="en-US" altLang="ja-JP" b="1" dirty="0">
              <a:latin typeface="Meiryo UI" panose="020B0604030504040204" pitchFamily="50" charset="-128"/>
              <a:ea typeface="Meiryo UI" panose="020B0604030504040204" pitchFamily="50" charset="-128"/>
            </a:endParaRPr>
          </a:p>
        </p:txBody>
      </p:sp>
      <p:sp>
        <p:nvSpPr>
          <p:cNvPr id="277" name="テキスト ボックス 276">
            <a:extLst>
              <a:ext uri="{FF2B5EF4-FFF2-40B4-BE49-F238E27FC236}">
                <a16:creationId xmlns:a16="http://schemas.microsoft.com/office/drawing/2014/main" id="{062A51F3-1AF0-421C-9347-5095D00BD3CA}"/>
              </a:ext>
            </a:extLst>
          </p:cNvPr>
          <p:cNvSpPr txBox="1"/>
          <p:nvPr/>
        </p:nvSpPr>
        <p:spPr>
          <a:xfrm>
            <a:off x="2956557" y="5588165"/>
            <a:ext cx="693749" cy="553998"/>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報告</a:t>
            </a:r>
            <a:endParaRPr kumimoji="1" lang="en-US" altLang="ja-JP" b="1" dirty="0">
              <a:latin typeface="Meiryo UI" panose="020B0604030504040204" pitchFamily="50" charset="-128"/>
              <a:ea typeface="Meiryo UI" panose="020B0604030504040204" pitchFamily="50" charset="-128"/>
            </a:endParaRPr>
          </a:p>
        </p:txBody>
      </p:sp>
      <p:cxnSp>
        <p:nvCxnSpPr>
          <p:cNvPr id="279" name="直線矢印コネクタ 278">
            <a:extLst>
              <a:ext uri="{FF2B5EF4-FFF2-40B4-BE49-F238E27FC236}">
                <a16:creationId xmlns:a16="http://schemas.microsoft.com/office/drawing/2014/main" id="{6590C2CE-D320-4044-96F2-7BCB814F5AB6}"/>
              </a:ext>
            </a:extLst>
          </p:cNvPr>
          <p:cNvCxnSpPr>
            <a:stCxn id="259" idx="3"/>
          </p:cNvCxnSpPr>
          <p:nvPr/>
        </p:nvCxnSpPr>
        <p:spPr>
          <a:xfrm flipV="1">
            <a:off x="2815199" y="5488190"/>
            <a:ext cx="934425" cy="7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0" name="直線矢印コネクタ 279">
            <a:extLst>
              <a:ext uri="{FF2B5EF4-FFF2-40B4-BE49-F238E27FC236}">
                <a16:creationId xmlns:a16="http://schemas.microsoft.com/office/drawing/2014/main" id="{FCC3F43C-74D6-4C16-8C2B-1A9A6019A47D}"/>
              </a:ext>
            </a:extLst>
          </p:cNvPr>
          <p:cNvCxnSpPr>
            <a:cxnSpLocks/>
            <a:stCxn id="261" idx="3"/>
            <a:endCxn id="265" idx="1"/>
          </p:cNvCxnSpPr>
          <p:nvPr/>
        </p:nvCxnSpPr>
        <p:spPr>
          <a:xfrm flipV="1">
            <a:off x="2799430" y="5887107"/>
            <a:ext cx="992235" cy="29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3" name="直線矢印コネクタ 282">
            <a:extLst>
              <a:ext uri="{FF2B5EF4-FFF2-40B4-BE49-F238E27FC236}">
                <a16:creationId xmlns:a16="http://schemas.microsoft.com/office/drawing/2014/main" id="{74D25A3A-B871-47A6-A5B6-A0CE835C4D8B}"/>
              </a:ext>
            </a:extLst>
          </p:cNvPr>
          <p:cNvCxnSpPr>
            <a:cxnSpLocks/>
          </p:cNvCxnSpPr>
          <p:nvPr/>
        </p:nvCxnSpPr>
        <p:spPr>
          <a:xfrm flipV="1">
            <a:off x="2783661" y="6286024"/>
            <a:ext cx="992235" cy="29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7" name="楕円 286">
            <a:extLst>
              <a:ext uri="{FF2B5EF4-FFF2-40B4-BE49-F238E27FC236}">
                <a16:creationId xmlns:a16="http://schemas.microsoft.com/office/drawing/2014/main" id="{7882A73F-1BA8-4115-A7EB-060F67D43F64}"/>
              </a:ext>
            </a:extLst>
          </p:cNvPr>
          <p:cNvSpPr/>
          <p:nvPr/>
        </p:nvSpPr>
        <p:spPr>
          <a:xfrm>
            <a:off x="10820387" y="2058298"/>
            <a:ext cx="132877" cy="1559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楕円 287">
            <a:extLst>
              <a:ext uri="{FF2B5EF4-FFF2-40B4-BE49-F238E27FC236}">
                <a16:creationId xmlns:a16="http://schemas.microsoft.com/office/drawing/2014/main" id="{DDE3DBFB-93C6-42CF-AD59-484B4A6F300B}"/>
              </a:ext>
            </a:extLst>
          </p:cNvPr>
          <p:cNvSpPr/>
          <p:nvPr/>
        </p:nvSpPr>
        <p:spPr>
          <a:xfrm>
            <a:off x="10957807" y="2049622"/>
            <a:ext cx="120797" cy="1417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楕円 288">
            <a:extLst>
              <a:ext uri="{FF2B5EF4-FFF2-40B4-BE49-F238E27FC236}">
                <a16:creationId xmlns:a16="http://schemas.microsoft.com/office/drawing/2014/main" id="{AC187F39-9034-4D30-88BB-BED282AFF0D6}"/>
              </a:ext>
            </a:extLst>
          </p:cNvPr>
          <p:cNvSpPr/>
          <p:nvPr/>
        </p:nvSpPr>
        <p:spPr>
          <a:xfrm>
            <a:off x="11099697" y="2019281"/>
            <a:ext cx="120797" cy="1288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フリーフォーム: 図形 299">
            <a:extLst>
              <a:ext uri="{FF2B5EF4-FFF2-40B4-BE49-F238E27FC236}">
                <a16:creationId xmlns:a16="http://schemas.microsoft.com/office/drawing/2014/main" id="{C5AE071A-BDFD-4AA9-8EFC-17FF0D0B1A1C}"/>
              </a:ext>
            </a:extLst>
          </p:cNvPr>
          <p:cNvSpPr/>
          <p:nvPr/>
        </p:nvSpPr>
        <p:spPr>
          <a:xfrm>
            <a:off x="5719338" y="5280382"/>
            <a:ext cx="532638" cy="478732"/>
          </a:xfrm>
          <a:custGeom>
            <a:avLst/>
            <a:gdLst>
              <a:gd name="connsiteX0" fmla="*/ 266319 w 532638"/>
              <a:gd name="connsiteY0" fmla="*/ 279712 h 478732"/>
              <a:gd name="connsiteX1" fmla="*/ 532638 w 532638"/>
              <a:gd name="connsiteY1" fmla="*/ 478732 h 478732"/>
              <a:gd name="connsiteX2" fmla="*/ 0 w 532638"/>
              <a:gd name="connsiteY2" fmla="*/ 478732 h 478732"/>
              <a:gd name="connsiteX3" fmla="*/ 266319 w 532638"/>
              <a:gd name="connsiteY3" fmla="*/ 279712 h 478732"/>
              <a:gd name="connsiteX4" fmla="*/ 255811 w 532638"/>
              <a:gd name="connsiteY4" fmla="*/ 0 h 478732"/>
              <a:gd name="connsiteX5" fmla="*/ 392446 w 532638"/>
              <a:gd name="connsiteY5" fmla="*/ 138500 h 478732"/>
              <a:gd name="connsiteX6" fmla="*/ 255811 w 532638"/>
              <a:gd name="connsiteY6" fmla="*/ 277000 h 478732"/>
              <a:gd name="connsiteX7" fmla="*/ 119176 w 532638"/>
              <a:gd name="connsiteY7" fmla="*/ 138500 h 478732"/>
              <a:gd name="connsiteX8" fmla="*/ 255811 w 532638"/>
              <a:gd name="connsiteY8" fmla="*/ 0 h 47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638" h="478732">
                <a:moveTo>
                  <a:pt x="266319" y="279712"/>
                </a:moveTo>
                <a:cubicBezTo>
                  <a:pt x="413403" y="279712"/>
                  <a:pt x="532638" y="368816"/>
                  <a:pt x="532638" y="478732"/>
                </a:cubicBezTo>
                <a:lnTo>
                  <a:pt x="0" y="478732"/>
                </a:lnTo>
                <a:cubicBezTo>
                  <a:pt x="0" y="368816"/>
                  <a:pt x="119235" y="279712"/>
                  <a:pt x="266319" y="279712"/>
                </a:cubicBezTo>
                <a:close/>
                <a:moveTo>
                  <a:pt x="255811" y="0"/>
                </a:moveTo>
                <a:cubicBezTo>
                  <a:pt x="331272" y="0"/>
                  <a:pt x="392446" y="62009"/>
                  <a:pt x="392446" y="138500"/>
                </a:cubicBezTo>
                <a:cubicBezTo>
                  <a:pt x="392446" y="214991"/>
                  <a:pt x="331272" y="277000"/>
                  <a:pt x="255811" y="277000"/>
                </a:cubicBezTo>
                <a:cubicBezTo>
                  <a:pt x="180350" y="277000"/>
                  <a:pt x="119176" y="214991"/>
                  <a:pt x="119176" y="138500"/>
                </a:cubicBezTo>
                <a:cubicBezTo>
                  <a:pt x="119176" y="62009"/>
                  <a:pt x="180350" y="0"/>
                  <a:pt x="255811" y="0"/>
                </a:cubicBezTo>
                <a:close/>
              </a:path>
            </a:pathLst>
          </a:custGeom>
          <a:gradFill flip="none" rotWithShape="1">
            <a:gsLst>
              <a:gs pos="0">
                <a:srgbClr val="FF0000"/>
              </a:gs>
              <a:gs pos="50000">
                <a:schemeClr val="accent5">
                  <a:lumMod val="60000"/>
                  <a:lumOff val="40000"/>
                </a:schemeClr>
              </a:gs>
              <a:gs pos="100000">
                <a:schemeClr val="accent2">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2" name="テキスト ボックス 291">
            <a:extLst>
              <a:ext uri="{FF2B5EF4-FFF2-40B4-BE49-F238E27FC236}">
                <a16:creationId xmlns:a16="http://schemas.microsoft.com/office/drawing/2014/main" id="{AA9FCEA3-C565-4011-A6CB-F2897456A10E}"/>
              </a:ext>
            </a:extLst>
          </p:cNvPr>
          <p:cNvSpPr txBox="1"/>
          <p:nvPr/>
        </p:nvSpPr>
        <p:spPr>
          <a:xfrm>
            <a:off x="5685199" y="5773951"/>
            <a:ext cx="1041424"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購買部門</a:t>
            </a:r>
            <a:endParaRPr kumimoji="1" lang="en-US" altLang="ja-JP" b="1" dirty="0">
              <a:latin typeface="Meiryo UI" panose="020B0604030504040204" pitchFamily="50" charset="-128"/>
              <a:ea typeface="Meiryo UI" panose="020B0604030504040204" pitchFamily="50" charset="-128"/>
            </a:endParaRPr>
          </a:p>
        </p:txBody>
      </p:sp>
      <p:sp>
        <p:nvSpPr>
          <p:cNvPr id="293" name="楕円 292">
            <a:extLst>
              <a:ext uri="{FF2B5EF4-FFF2-40B4-BE49-F238E27FC236}">
                <a16:creationId xmlns:a16="http://schemas.microsoft.com/office/drawing/2014/main" id="{6855D572-F4CF-4092-8079-4CC81B6B6208}"/>
              </a:ext>
            </a:extLst>
          </p:cNvPr>
          <p:cNvSpPr/>
          <p:nvPr/>
        </p:nvSpPr>
        <p:spPr>
          <a:xfrm>
            <a:off x="5307728" y="5416344"/>
            <a:ext cx="132877" cy="1559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楕円 293">
            <a:extLst>
              <a:ext uri="{FF2B5EF4-FFF2-40B4-BE49-F238E27FC236}">
                <a16:creationId xmlns:a16="http://schemas.microsoft.com/office/drawing/2014/main" id="{F9113340-978F-4C2E-A623-EEDDFB50D1E6}"/>
              </a:ext>
            </a:extLst>
          </p:cNvPr>
          <p:cNvSpPr/>
          <p:nvPr/>
        </p:nvSpPr>
        <p:spPr>
          <a:xfrm>
            <a:off x="5445148" y="5407668"/>
            <a:ext cx="120797" cy="1417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楕円 294">
            <a:extLst>
              <a:ext uri="{FF2B5EF4-FFF2-40B4-BE49-F238E27FC236}">
                <a16:creationId xmlns:a16="http://schemas.microsoft.com/office/drawing/2014/main" id="{EE3B2B5C-56F5-4C5A-A8A0-D9580F003CFB}"/>
              </a:ext>
            </a:extLst>
          </p:cNvPr>
          <p:cNvSpPr/>
          <p:nvPr/>
        </p:nvSpPr>
        <p:spPr>
          <a:xfrm>
            <a:off x="5587038" y="5377327"/>
            <a:ext cx="120797" cy="1288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6" name="直線矢印コネクタ 295">
            <a:extLst>
              <a:ext uri="{FF2B5EF4-FFF2-40B4-BE49-F238E27FC236}">
                <a16:creationId xmlns:a16="http://schemas.microsoft.com/office/drawing/2014/main" id="{FB31E33E-DFDC-47D8-A082-D44C647C25F8}"/>
              </a:ext>
            </a:extLst>
          </p:cNvPr>
          <p:cNvCxnSpPr>
            <a:cxnSpLocks/>
          </p:cNvCxnSpPr>
          <p:nvPr/>
        </p:nvCxnSpPr>
        <p:spPr>
          <a:xfrm>
            <a:off x="4305758" y="5669447"/>
            <a:ext cx="2401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9" name="テキスト ボックス 298">
            <a:extLst>
              <a:ext uri="{FF2B5EF4-FFF2-40B4-BE49-F238E27FC236}">
                <a16:creationId xmlns:a16="http://schemas.microsoft.com/office/drawing/2014/main" id="{779F4BA3-1175-47DF-932F-5416711542F3}"/>
              </a:ext>
            </a:extLst>
          </p:cNvPr>
          <p:cNvSpPr txBox="1"/>
          <p:nvPr/>
        </p:nvSpPr>
        <p:spPr>
          <a:xfrm>
            <a:off x="6714707" y="5258539"/>
            <a:ext cx="3825251"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上流サプライチェーンの</a:t>
            </a:r>
            <a:r>
              <a:rPr kumimoji="1" lang="en-US" altLang="ja-JP" b="1" dirty="0">
                <a:latin typeface="Meiryo UI" panose="020B0604030504040204" pitchFamily="50" charset="-128"/>
                <a:ea typeface="Meiryo UI" panose="020B0604030504040204" pitchFamily="50" charset="-128"/>
              </a:rPr>
              <a:t>Tier-n</a:t>
            </a:r>
            <a:r>
              <a:rPr kumimoji="1" lang="ja-JP" altLang="en-US" b="1" dirty="0">
                <a:latin typeface="Meiryo UI" panose="020B0604030504040204" pitchFamily="50" charset="-128"/>
                <a:ea typeface="Meiryo UI" panose="020B0604030504040204" pitchFamily="50" charset="-128"/>
              </a:rPr>
              <a:t>からまで</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個々の排出量報告をもらって、自社関連分として集計するのは、非常に困難</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4795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温室効果ガス</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排出状況の開示</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理想系と現実的</a:t>
            </a:r>
            <a:r>
              <a:rPr lang="en-US" altLang="ja-JP" sz="28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8" y="739453"/>
            <a:ext cx="11749887" cy="1107996"/>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ではどうするか？ そのための現実的手法が認められています。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現実的な手法では、自社の購入額</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場合によっては購入量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活動量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に、所定の排出量原単位</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排出原単位データベースとして値が公開済み</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を掛けた値を排出量とみなしてよいとされています。ゆえに、購買部門に話が来ることなく、経理部門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経営企画部門などで排出量を算出すれば事足りていたという状況にありました。しかし今後は</a:t>
            </a:r>
            <a:r>
              <a:rPr lang="en-US" altLang="ja-JP"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E76A3A48-7E41-4D57-B2B6-770B6299D837}"/>
              </a:ext>
            </a:extLst>
          </p:cNvPr>
          <p:cNvSpPr txBox="1"/>
          <p:nvPr/>
        </p:nvSpPr>
        <p:spPr>
          <a:xfrm>
            <a:off x="841505" y="6355800"/>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より引用・加筆</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コンテンツ プレースホルダー 2">
            <a:extLst>
              <a:ext uri="{FF2B5EF4-FFF2-40B4-BE49-F238E27FC236}">
                <a16:creationId xmlns:a16="http://schemas.microsoft.com/office/drawing/2014/main" id="{02D6279D-9378-4258-890A-19FFE16EEDAA}"/>
              </a:ext>
            </a:extLst>
          </p:cNvPr>
          <p:cNvSpPr txBox="1">
            <a:spLocks/>
          </p:cNvSpPr>
          <p:nvPr/>
        </p:nvSpPr>
        <p:spPr>
          <a:xfrm>
            <a:off x="757832" y="2076045"/>
            <a:ext cx="6734509" cy="312397"/>
          </a:xfrm>
          <a:prstGeom prst="rect">
            <a:avLst/>
          </a:prstGeom>
          <a:ln w="19050">
            <a:solidFill>
              <a:schemeClr val="tx2"/>
            </a:solidFill>
          </a:ln>
        </p:spPr>
        <p:txBody>
          <a:bodyPr wrap="square" lIns="18000" tIns="18000" rIns="18000" bIns="18000" anchor="t" anchorCtr="0">
            <a:noAutofit/>
          </a:bodyPr>
          <a:lstStyle>
            <a:defPPr>
              <a:defRPr lang="ja-JP"/>
            </a:defPPr>
            <a:lvl1pPr marL="273050" indent="-273050" defTabSz="1007943">
              <a:lnSpc>
                <a:spcPct val="100000"/>
              </a:lnSpc>
              <a:spcBef>
                <a:spcPts val="600"/>
              </a:spcBef>
              <a:spcAft>
                <a:spcPts val="0"/>
              </a:spcAft>
              <a:buFont typeface="Wingdings" panose="05000000000000000000" pitchFamily="2" charset="2"/>
              <a:buChar char="n"/>
              <a:defRPr sz="2000" b="0">
                <a:latin typeface="Meiryo UI" panose="020B0604030504040204" pitchFamily="50" charset="-128"/>
                <a:ea typeface="Meiryo UI" panose="020B0604030504040204" pitchFamily="50" charset="-128"/>
              </a:defRPr>
            </a:lvl1pPr>
            <a:lvl2pPr marL="0" indent="0" defTabSz="1007943">
              <a:lnSpc>
                <a:spcPct val="90000"/>
              </a:lnSpc>
              <a:spcBef>
                <a:spcPts val="551"/>
              </a:spcBef>
              <a:buFontTx/>
              <a:buNone/>
              <a:defRPr sz="2646"/>
            </a:lvl2pPr>
            <a:lvl3pPr marL="0" indent="0" defTabSz="1007943">
              <a:lnSpc>
                <a:spcPct val="90000"/>
              </a:lnSpc>
              <a:spcBef>
                <a:spcPts val="551"/>
              </a:spcBef>
              <a:buFontTx/>
              <a:buNone/>
              <a:defRPr sz="2205"/>
            </a:lvl3pPr>
            <a:lvl4pPr marL="0" indent="0" defTabSz="1007943">
              <a:lnSpc>
                <a:spcPct val="90000"/>
              </a:lnSpc>
              <a:spcBef>
                <a:spcPts val="551"/>
              </a:spcBef>
              <a:buFontTx/>
              <a:buNone/>
              <a:defRPr sz="1984"/>
            </a:lvl4pPr>
            <a:lvl5pPr marL="0" indent="0" defTabSz="1007943">
              <a:lnSpc>
                <a:spcPct val="90000"/>
              </a:lnSpc>
              <a:spcBef>
                <a:spcPts val="551"/>
              </a:spcBef>
              <a:buFontTx/>
              <a:buNone/>
              <a:defRPr sz="1984"/>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algn="ctr"/>
            <a:r>
              <a:rPr lang="en-US" altLang="ja-JP" sz="1400" dirty="0"/>
              <a:t>CO2</a:t>
            </a:r>
            <a:r>
              <a:rPr lang="ja-JP" altLang="en-US" sz="1400" dirty="0"/>
              <a:t>排出量は、活動量に排出原単位を乗じることで算定可能</a:t>
            </a:r>
          </a:p>
        </p:txBody>
      </p:sp>
      <p:pic>
        <p:nvPicPr>
          <p:cNvPr id="76" name="Picture 15">
            <a:extLst>
              <a:ext uri="{FF2B5EF4-FFF2-40B4-BE49-F238E27FC236}">
                <a16:creationId xmlns:a16="http://schemas.microsoft.com/office/drawing/2014/main" id="{83DF44D2-6767-4B98-98DB-A1F61B52A3C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51878" y="3671151"/>
            <a:ext cx="3240463" cy="254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5">
            <a:extLst>
              <a:ext uri="{FF2B5EF4-FFF2-40B4-BE49-F238E27FC236}">
                <a16:creationId xmlns:a16="http://schemas.microsoft.com/office/drawing/2014/main" id="{E9702C08-10C3-460E-96FF-F4C06E693B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7833" y="3671150"/>
            <a:ext cx="3187047" cy="254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乗算記号 77">
            <a:extLst>
              <a:ext uri="{FF2B5EF4-FFF2-40B4-BE49-F238E27FC236}">
                <a16:creationId xmlns:a16="http://schemas.microsoft.com/office/drawing/2014/main" id="{C27BE252-968D-4F95-A5B1-6C1500675697}"/>
              </a:ext>
            </a:extLst>
          </p:cNvPr>
          <p:cNvSpPr/>
          <p:nvPr/>
        </p:nvSpPr>
        <p:spPr bwMode="auto">
          <a:xfrm>
            <a:off x="3654445" y="2703409"/>
            <a:ext cx="875720" cy="883204"/>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円/楕円 3">
            <a:extLst>
              <a:ext uri="{FF2B5EF4-FFF2-40B4-BE49-F238E27FC236}">
                <a16:creationId xmlns:a16="http://schemas.microsoft.com/office/drawing/2014/main" id="{A08CF902-EDDD-4599-9F84-E34D101F79CB}"/>
              </a:ext>
            </a:extLst>
          </p:cNvPr>
          <p:cNvSpPr>
            <a:spLocks noChangeArrowheads="1"/>
          </p:cNvSpPr>
          <p:nvPr/>
        </p:nvSpPr>
        <p:spPr bwMode="auto">
          <a:xfrm>
            <a:off x="2392216" y="2514310"/>
            <a:ext cx="1252291" cy="126140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Picture 16">
            <a:extLst>
              <a:ext uri="{FF2B5EF4-FFF2-40B4-BE49-F238E27FC236}">
                <a16:creationId xmlns:a16="http://schemas.microsoft.com/office/drawing/2014/main" id="{51AF69C4-4D8E-4D51-9FE8-A530F2E21D2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04273" y="3753464"/>
            <a:ext cx="1339531" cy="245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1" name="直線コネクタ 80">
            <a:extLst>
              <a:ext uri="{FF2B5EF4-FFF2-40B4-BE49-F238E27FC236}">
                <a16:creationId xmlns:a16="http://schemas.microsoft.com/office/drawing/2014/main" id="{7D636403-FCF9-4C1F-B42D-77B78170BC07}"/>
              </a:ext>
            </a:extLst>
          </p:cNvPr>
          <p:cNvCxnSpPr/>
          <p:nvPr/>
        </p:nvCxnSpPr>
        <p:spPr>
          <a:xfrm>
            <a:off x="2386694" y="3782386"/>
            <a:ext cx="0" cy="2017798"/>
          </a:xfrm>
          <a:prstGeom prst="line">
            <a:avLst/>
          </a:prstGeom>
          <a:noFill/>
          <a:ln w="25400" cap="flat" cmpd="sng" algn="ctr">
            <a:solidFill>
              <a:srgbClr val="05B7B3"/>
            </a:solidFill>
            <a:prstDash val="solid"/>
          </a:ln>
          <a:effectLst/>
        </p:spPr>
      </p:cxnSp>
      <p:sp>
        <p:nvSpPr>
          <p:cNvPr id="82" name="テキスト ボックス 3">
            <a:extLst>
              <a:ext uri="{FF2B5EF4-FFF2-40B4-BE49-F238E27FC236}">
                <a16:creationId xmlns:a16="http://schemas.microsoft.com/office/drawing/2014/main" id="{B99AA763-9598-41DC-BFA0-E86AD2600543}"/>
              </a:ext>
            </a:extLst>
          </p:cNvPr>
          <p:cNvSpPr txBox="1">
            <a:spLocks noChangeArrowheads="1"/>
          </p:cNvSpPr>
          <p:nvPr/>
        </p:nvSpPr>
        <p:spPr bwMode="auto">
          <a:xfrm>
            <a:off x="870473" y="3671151"/>
            <a:ext cx="1529473" cy="32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914400" fontAlgn="base">
              <a:lnSpc>
                <a:spcPct val="120000"/>
              </a:lnSpc>
              <a:spcBef>
                <a:spcPct val="0"/>
              </a:spcBef>
              <a:spcAft>
                <a:spcPct val="70000"/>
              </a:spcAft>
              <a:buFontTx/>
              <a:buNone/>
            </a:pPr>
            <a:r>
              <a:rPr lang="ja-JP" altLang="en-US" sz="1400" b="1" dirty="0">
                <a:solidFill>
                  <a:srgbClr val="05A39F"/>
                </a:solidFill>
                <a:latin typeface="Meiryo UI" panose="020B0604030504040204" pitchFamily="50" charset="-128"/>
                <a:ea typeface="Meiryo UI" panose="020B0604030504040204" pitchFamily="50" charset="-128"/>
                <a:cs typeface="Meiryo UI" panose="020B0604030504040204" pitchFamily="50" charset="-128"/>
              </a:rPr>
              <a:t>活動量</a:t>
            </a:r>
          </a:p>
        </p:txBody>
      </p:sp>
      <p:sp>
        <p:nvSpPr>
          <p:cNvPr id="83" name="テキスト ボックス 14">
            <a:extLst>
              <a:ext uri="{FF2B5EF4-FFF2-40B4-BE49-F238E27FC236}">
                <a16:creationId xmlns:a16="http://schemas.microsoft.com/office/drawing/2014/main" id="{BB238C27-5650-49F4-9002-3F46C3339040}"/>
              </a:ext>
            </a:extLst>
          </p:cNvPr>
          <p:cNvSpPr txBox="1">
            <a:spLocks noChangeArrowheads="1"/>
          </p:cNvSpPr>
          <p:nvPr/>
        </p:nvSpPr>
        <p:spPr bwMode="auto">
          <a:xfrm>
            <a:off x="5914395" y="3671151"/>
            <a:ext cx="1264027" cy="32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r" defTabSz="914400" fontAlgn="base">
              <a:lnSpc>
                <a:spcPct val="120000"/>
              </a:lnSpc>
              <a:spcBef>
                <a:spcPct val="0"/>
              </a:spcBef>
              <a:spcAft>
                <a:spcPct val="70000"/>
              </a:spcAft>
              <a:buFontTx/>
              <a:buNone/>
            </a:pPr>
            <a:r>
              <a:rPr lang="ja-JP" altLang="en-US" sz="1400" b="1" dirty="0">
                <a:solidFill>
                  <a:srgbClr val="05A39F"/>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84" name="テキスト ボックス 1">
            <a:extLst>
              <a:ext uri="{FF2B5EF4-FFF2-40B4-BE49-F238E27FC236}">
                <a16:creationId xmlns:a16="http://schemas.microsoft.com/office/drawing/2014/main" id="{D81D52DA-C162-4352-9707-AB0F7256CECD}"/>
              </a:ext>
            </a:extLst>
          </p:cNvPr>
          <p:cNvSpPr txBox="1">
            <a:spLocks noChangeArrowheads="1"/>
          </p:cNvSpPr>
          <p:nvPr/>
        </p:nvSpPr>
        <p:spPr bwMode="auto">
          <a:xfrm>
            <a:off x="861638" y="4015979"/>
            <a:ext cx="1530577" cy="185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914400" fontAlgn="base">
              <a:spcBef>
                <a:spcPct val="0"/>
              </a:spcBef>
              <a:buFontTx/>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事業者の活動の規模に関する量。</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spcBef>
                <a:spcPct val="0"/>
              </a:spcBef>
              <a:buFontTx/>
              <a:buNone/>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spcBef>
                <a:spcPct val="0"/>
              </a:spcBef>
              <a:buFontTx/>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社内の各種データや、文献データ、業界平均データ、製品の設計値等から収集する。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Picture 14">
            <a:extLst>
              <a:ext uri="{FF2B5EF4-FFF2-40B4-BE49-F238E27FC236}">
                <a16:creationId xmlns:a16="http://schemas.microsoft.com/office/drawing/2014/main" id="{2F1BCE1A-2339-4106-B22A-4D7DF898B7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2096" y="3782385"/>
            <a:ext cx="1182719" cy="236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6" name="直線コネクタ 85">
            <a:extLst>
              <a:ext uri="{FF2B5EF4-FFF2-40B4-BE49-F238E27FC236}">
                <a16:creationId xmlns:a16="http://schemas.microsoft.com/office/drawing/2014/main" id="{048537A7-8B5E-4BA8-BF11-4EE6A7E90EF8}"/>
              </a:ext>
            </a:extLst>
          </p:cNvPr>
          <p:cNvCxnSpPr/>
          <p:nvPr/>
        </p:nvCxnSpPr>
        <p:spPr>
          <a:xfrm>
            <a:off x="5800125" y="3756802"/>
            <a:ext cx="0" cy="2017798"/>
          </a:xfrm>
          <a:prstGeom prst="line">
            <a:avLst/>
          </a:prstGeom>
          <a:noFill/>
          <a:ln w="25400" cap="flat" cmpd="sng" algn="ctr">
            <a:solidFill>
              <a:srgbClr val="05B7B3"/>
            </a:solidFill>
            <a:prstDash val="solid"/>
          </a:ln>
          <a:effectLst/>
        </p:spPr>
      </p:cxnSp>
      <p:sp>
        <p:nvSpPr>
          <p:cNvPr id="87" name="テキスト ボックス 20">
            <a:extLst>
              <a:ext uri="{FF2B5EF4-FFF2-40B4-BE49-F238E27FC236}">
                <a16:creationId xmlns:a16="http://schemas.microsoft.com/office/drawing/2014/main" id="{71D7B6F5-3B35-4979-AE7C-350BE8E8DCD7}"/>
              </a:ext>
            </a:extLst>
          </p:cNvPr>
          <p:cNvSpPr txBox="1">
            <a:spLocks noChangeArrowheads="1"/>
          </p:cNvSpPr>
          <p:nvPr/>
        </p:nvSpPr>
        <p:spPr bwMode="auto">
          <a:xfrm>
            <a:off x="5818299" y="4015979"/>
            <a:ext cx="1627756" cy="207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914400" fontAlgn="base">
              <a:spcBef>
                <a:spcPct val="0"/>
              </a:spcBef>
              <a:buFontTx/>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活動量あたりの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spcBef>
                <a:spcPct val="0"/>
              </a:spcBef>
              <a:buFontTx/>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基本的には既存の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から選択して使用するが、排出量を実測する方法や取引先から排出量情報の提供を受ける方法もある。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13">
            <a:extLst>
              <a:ext uri="{FF2B5EF4-FFF2-40B4-BE49-F238E27FC236}">
                <a16:creationId xmlns:a16="http://schemas.microsoft.com/office/drawing/2014/main" id="{6E093095-BE51-4920-AADC-22548DD2145C}"/>
              </a:ext>
            </a:extLst>
          </p:cNvPr>
          <p:cNvSpPr>
            <a:spLocks noChangeArrowheads="1"/>
          </p:cNvSpPr>
          <p:nvPr/>
        </p:nvSpPr>
        <p:spPr bwMode="auto">
          <a:xfrm>
            <a:off x="4540104" y="2514310"/>
            <a:ext cx="1252291" cy="1261402"/>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6210" tIns="43105" rIns="86210" bIns="43105"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fontAlgn="base">
              <a:lnSpc>
                <a:spcPct val="120000"/>
              </a:lnSpc>
              <a:spcBef>
                <a:spcPct val="0"/>
              </a:spcBef>
              <a:spcAft>
                <a:spcPct val="70000"/>
              </a:spcAft>
              <a:buFontTx/>
              <a:buNone/>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排出原単位</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乗算記号 88">
            <a:extLst>
              <a:ext uri="{FF2B5EF4-FFF2-40B4-BE49-F238E27FC236}">
                <a16:creationId xmlns:a16="http://schemas.microsoft.com/office/drawing/2014/main" id="{13B3D43D-0B7C-4686-A588-9FA18A9C4AEB}"/>
              </a:ext>
            </a:extLst>
          </p:cNvPr>
          <p:cNvSpPr/>
          <p:nvPr/>
        </p:nvSpPr>
        <p:spPr bwMode="auto">
          <a:xfrm>
            <a:off x="3654445" y="4370817"/>
            <a:ext cx="875720" cy="883204"/>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86210" tIns="43105" rIns="86210" bIns="43105" anchor="ctr"/>
          <a:lstStyle/>
          <a:p>
            <a:pPr algn="ctr" defTabSz="862013" fontAlgn="base">
              <a:lnSpc>
                <a:spcPct val="120000"/>
              </a:lnSpc>
              <a:spcBef>
                <a:spcPct val="0"/>
              </a:spcBef>
              <a:spcAft>
                <a:spcPct val="70000"/>
              </a:spcAft>
              <a:defRPr/>
            </a:pP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矢印: 右 4">
            <a:extLst>
              <a:ext uri="{FF2B5EF4-FFF2-40B4-BE49-F238E27FC236}">
                <a16:creationId xmlns:a16="http://schemas.microsoft.com/office/drawing/2014/main" id="{4689970B-530B-4F5B-8A37-B4153CB5AFF0}"/>
              </a:ext>
            </a:extLst>
          </p:cNvPr>
          <p:cNvSpPr/>
          <p:nvPr/>
        </p:nvSpPr>
        <p:spPr>
          <a:xfrm>
            <a:off x="7796981" y="3687560"/>
            <a:ext cx="280752" cy="1159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5BFD6893-67BB-4FB8-8D9E-B819DBD882BA}"/>
              </a:ext>
            </a:extLst>
          </p:cNvPr>
          <p:cNvSpPr txBox="1"/>
          <p:nvPr/>
        </p:nvSpPr>
        <p:spPr>
          <a:xfrm>
            <a:off x="8387938" y="2343801"/>
            <a:ext cx="3559277" cy="1107996"/>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公表用の排出量集計だけであれば、社内の活動量データの値を公開済みの排出量原単位と掛け合わせれば算出できました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購買部門が関与不要でした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93" name="テキスト ボックス 92">
            <a:extLst>
              <a:ext uri="{FF2B5EF4-FFF2-40B4-BE49-F238E27FC236}">
                <a16:creationId xmlns:a16="http://schemas.microsoft.com/office/drawing/2014/main" id="{E33A968C-8371-4485-A411-B1E6C72A4F7B}"/>
              </a:ext>
            </a:extLst>
          </p:cNvPr>
          <p:cNvSpPr txBox="1"/>
          <p:nvPr/>
        </p:nvSpPr>
        <p:spPr>
          <a:xfrm>
            <a:off x="8422351" y="3744899"/>
            <a:ext cx="3559277" cy="2492990"/>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しかし今後は改善に視点が向きます。</a:t>
            </a:r>
            <a:r>
              <a:rPr kumimoji="1" lang="ja-JP" altLang="en-US" dirty="0">
                <a:latin typeface="Meiryo UI" panose="020B0604030504040204" pitchFamily="50" charset="-128"/>
                <a:ea typeface="Meiryo UI" panose="020B0604030504040204" pitchFamily="50" charset="-128"/>
              </a:rPr>
              <a:t>何をどう改善し、どの規模の成果を上げたのかを問われるようになってきます。</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そうなると、サプライヤー窓口の購買部門</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供給</a:t>
            </a:r>
            <a:r>
              <a:rPr kumimoji="1" lang="en-US" altLang="ja-JP" dirty="0">
                <a:latin typeface="Meiryo UI" panose="020B0604030504040204" pitchFamily="50" charset="-128"/>
                <a:ea typeface="Meiryo UI" panose="020B0604030504040204" pitchFamily="50" charset="-128"/>
              </a:rPr>
              <a:t>(Inbound)</a:t>
            </a:r>
            <a:r>
              <a:rPr kumimoji="1" lang="ja-JP" altLang="en-US" dirty="0">
                <a:latin typeface="Meiryo UI" panose="020B0604030504040204" pitchFamily="50" charset="-128"/>
                <a:ea typeface="Meiryo UI" panose="020B0604030504040204" pitchFamily="50" charset="-128"/>
              </a:rPr>
              <a:t>サプライチェーン部門も無関係で入られません。</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自社把握値の概算計算だけでは済まなくなる</a:t>
            </a:r>
            <a:r>
              <a:rPr kumimoji="1" lang="ja-JP" altLang="en-US" dirty="0">
                <a:latin typeface="Meiryo UI" panose="020B0604030504040204" pitchFamily="50" charset="-128"/>
                <a:ea typeface="Meiryo UI" panose="020B0604030504040204" pitchFamily="50" charset="-128"/>
              </a:rPr>
              <a:t>可能性があります。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66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4462771" y="2608757"/>
            <a:ext cx="3633107" cy="1288144"/>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6238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GHG</a:t>
            </a:r>
            <a:r>
              <a:rPr kumimoji="1" lang="ja-JP" altLang="en-US" sz="2800" dirty="0">
                <a:latin typeface="Meiryo UI" panose="020B0604030504040204" pitchFamily="50" charset="-128"/>
                <a:ea typeface="Meiryo UI" panose="020B0604030504040204" pitchFamily="50" charset="-128"/>
              </a:rPr>
              <a:t>排出量削減の制度・動向</a:t>
            </a: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9" y="739453"/>
            <a:ext cx="11897032" cy="1200329"/>
          </a:xfrm>
          <a:prstGeom prst="rect">
            <a:avLst/>
          </a:prstGeom>
          <a:noFill/>
        </p:spPr>
        <p:txBody>
          <a:bodyPr wrap="square" lIns="0" tIns="0" rIns="0" bIns="0" rtlCol="0">
            <a:spAutoFit/>
          </a:bodyPr>
          <a:lstStyle/>
          <a:p>
            <a:r>
              <a:rPr kumimoji="1" lang="en-US" altLang="ja-JP" sz="2400" b="1" dirty="0">
                <a:latin typeface="Meiryo UI" panose="020B0604030504040204" pitchFamily="50" charset="-128"/>
                <a:ea typeface="Meiryo UI" panose="020B0604030504040204" pitchFamily="50" charset="-128"/>
              </a:rPr>
              <a:t>GHG</a:t>
            </a:r>
            <a:r>
              <a:rPr kumimoji="1" lang="ja-JP" altLang="en-US" sz="2400" b="1" dirty="0">
                <a:latin typeface="Meiryo UI" panose="020B0604030504040204" pitchFamily="50" charset="-128"/>
                <a:ea typeface="Meiryo UI" panose="020B0604030504040204" pitchFamily="50" charset="-128"/>
              </a:rPr>
              <a:t>プロトコルとは、温室効果ガス</a:t>
            </a:r>
            <a:r>
              <a:rPr kumimoji="1" lang="en-US" altLang="ja-JP" sz="2400" b="1" dirty="0">
                <a:latin typeface="Meiryo UI" panose="020B0604030504040204" pitchFamily="50" charset="-128"/>
                <a:ea typeface="Meiryo UI" panose="020B0604030504040204" pitchFamily="50" charset="-128"/>
              </a:rPr>
              <a:t>(Greenhouse </a:t>
            </a:r>
            <a:r>
              <a:rPr kumimoji="1" lang="en-US" altLang="ja-JP" sz="2400" b="1" dirty="0" err="1">
                <a:latin typeface="Meiryo UI" panose="020B0604030504040204" pitchFamily="50" charset="-128"/>
                <a:ea typeface="Meiryo UI" panose="020B0604030504040204" pitchFamily="50" charset="-128"/>
              </a:rPr>
              <a:t>Gas</a:t>
            </a:r>
            <a:r>
              <a:rPr lang="en-US" altLang="ja-JP" sz="2400" b="1" dirty="0" err="1">
                <a:latin typeface="Meiryo UI" panose="020B0604030504040204" pitchFamily="50" charset="-128"/>
                <a:ea typeface="Meiryo UI" panose="020B0604030504040204" pitchFamily="50" charset="-128"/>
              </a:rPr>
              <a:t>:</a:t>
            </a:r>
            <a:r>
              <a:rPr kumimoji="1" lang="en-US" altLang="ja-JP" sz="2400" b="1" dirty="0" err="1">
                <a:latin typeface="Meiryo UI" panose="020B0604030504040204" pitchFamily="50" charset="-128"/>
                <a:ea typeface="Meiryo UI" panose="020B0604030504040204" pitchFamily="50" charset="-128"/>
              </a:rPr>
              <a:t>GHG</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排出量算定</a:t>
            </a:r>
            <a:r>
              <a:rPr lang="ja-JP" altLang="en-US"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報告の基準</a:t>
            </a:r>
            <a:br>
              <a:rPr kumimoji="1" lang="en-US" altLang="ja-JP" sz="2000" b="1"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プロトコルは、</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プロトコルイニシアティブという組織によって策定されました。</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プロトコルイニシアティブ</a:t>
            </a:r>
            <a:r>
              <a:rPr kumimoji="1" lang="en-US" altLang="ja-JP"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hlinkClick r:id="rId3"/>
              </a:rPr>
              <a:t>https://ghgprotocol.org/</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1998</a:t>
            </a:r>
            <a:r>
              <a:rPr kumimoji="1" lang="ja-JP" altLang="en-US" dirty="0">
                <a:latin typeface="Meiryo UI" panose="020B0604030504040204" pitchFamily="50" charset="-128"/>
                <a:ea typeface="Meiryo UI" panose="020B0604030504040204" pitchFamily="50" charset="-128"/>
              </a:rPr>
              <a:t>年に</a:t>
            </a:r>
            <a:r>
              <a:rPr kumimoji="1" lang="en-US" altLang="ja-JP" dirty="0">
                <a:latin typeface="Meiryo UI" panose="020B0604030504040204" pitchFamily="50" charset="-128"/>
                <a:ea typeface="Meiryo UI" panose="020B0604030504040204" pitchFamily="50" charset="-128"/>
              </a:rPr>
              <a:t>WRI(</a:t>
            </a:r>
            <a:r>
              <a:rPr kumimoji="1" lang="ja-JP" altLang="en-US" dirty="0">
                <a:latin typeface="Meiryo UI" panose="020B0604030504040204" pitchFamily="50" charset="-128"/>
                <a:ea typeface="Meiryo UI" panose="020B0604030504040204" pitchFamily="50" charset="-128"/>
              </a:rPr>
              <a:t>世界資源研究所</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a:t>
            </a:r>
            <a:r>
              <a:rPr kumimoji="1" lang="en-US" altLang="ja-JP" dirty="0">
                <a:latin typeface="Meiryo UI" panose="020B0604030504040204" pitchFamily="50" charset="-128"/>
                <a:ea typeface="Meiryo UI" panose="020B0604030504040204" pitchFamily="50" charset="-128"/>
              </a:rPr>
              <a:t>WBCSD(</a:t>
            </a:r>
            <a:r>
              <a:rPr kumimoji="1" lang="ja-JP" altLang="en-US" dirty="0">
                <a:latin typeface="Meiryo UI" panose="020B0604030504040204" pitchFamily="50" charset="-128"/>
                <a:ea typeface="Meiryo UI" panose="020B0604030504040204" pitchFamily="50" charset="-128"/>
              </a:rPr>
              <a:t>持続可能な開発のための世界経済人会議が主導して設立した組織体で、</a:t>
            </a:r>
            <a:r>
              <a:rPr kumimoji="1" lang="zh-TW" altLang="en-US" dirty="0">
                <a:latin typeface="Meiryo UI" panose="020B0604030504040204" pitchFamily="50" charset="-128"/>
                <a:ea typeface="Meiryo UI" panose="020B0604030504040204" pitchFamily="50" charset="-128"/>
              </a:rPr>
              <a:t>企業、政府機関、</a:t>
            </a:r>
            <a:r>
              <a:rPr kumimoji="1" lang="en-US" altLang="zh-TW" dirty="0">
                <a:latin typeface="Meiryo UI" panose="020B0604030504040204" pitchFamily="50" charset="-128"/>
                <a:ea typeface="Meiryo UI" panose="020B0604030504040204" pitchFamily="50" charset="-128"/>
              </a:rPr>
              <a:t>NGO</a:t>
            </a:r>
            <a:r>
              <a:rPr kumimoji="1" lang="zh-TW" altLang="en-US" dirty="0">
                <a:latin typeface="Meiryo UI" panose="020B0604030504040204" pitchFamily="50" charset="-128"/>
                <a:ea typeface="Meiryo UI" panose="020B0604030504040204" pitchFamily="50" charset="-128"/>
              </a:rPr>
              <a:t>等</a:t>
            </a:r>
            <a:r>
              <a:rPr kumimoji="1" lang="ja-JP" altLang="en-US" dirty="0">
                <a:latin typeface="Meiryo UI" panose="020B0604030504040204" pitchFamily="50" charset="-128"/>
                <a:ea typeface="Meiryo UI" panose="020B0604030504040204" pitchFamily="50" charset="-128"/>
              </a:rPr>
              <a:t>が参加しています。 </a:t>
            </a:r>
            <a:endParaRPr kumimoji="1" lang="en-US" altLang="ja-JP"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D9A3169-7527-460D-801D-2B027595AE74}"/>
              </a:ext>
            </a:extLst>
          </p:cNvPr>
          <p:cNvPicPr>
            <a:picLocks noChangeAspect="1"/>
          </p:cNvPicPr>
          <p:nvPr/>
        </p:nvPicPr>
        <p:blipFill>
          <a:blip r:embed="rId4"/>
          <a:stretch>
            <a:fillRect/>
          </a:stretch>
        </p:blipFill>
        <p:spPr>
          <a:xfrm>
            <a:off x="2340429" y="2146273"/>
            <a:ext cx="6738257" cy="4407375"/>
          </a:xfrm>
          <a:prstGeom prst="rect">
            <a:avLst/>
          </a:prstGeom>
        </p:spPr>
      </p:pic>
    </p:spTree>
    <p:extLst>
      <p:ext uri="{BB962C8B-B14F-4D97-AF65-F5344CB8AC3E}">
        <p14:creationId xmlns:p14="http://schemas.microsoft.com/office/powerpoint/2010/main" val="165935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F83A51E-CACC-4410-96D6-B06162B24801}"/>
              </a:ext>
            </a:extLst>
          </p:cNvPr>
          <p:cNvSpPr/>
          <p:nvPr/>
        </p:nvSpPr>
        <p:spPr>
          <a:xfrm>
            <a:off x="435429" y="2318657"/>
            <a:ext cx="10907484" cy="695559"/>
          </a:xfrm>
          <a:prstGeom prst="rect">
            <a:avLst/>
          </a:prstGeom>
          <a:solidFill>
            <a:srgbClr val="FFF2CC">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GHG</a:t>
            </a:r>
            <a:r>
              <a:rPr kumimoji="1" lang="ja-JP" altLang="en-US" sz="2800" dirty="0">
                <a:latin typeface="Meiryo UI" panose="020B0604030504040204" pitchFamily="50" charset="-128"/>
                <a:ea typeface="Meiryo UI" panose="020B0604030504040204" pitchFamily="50" charset="-128"/>
              </a:rPr>
              <a:t>排出量削減の制度・動向</a:t>
            </a: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9" y="739453"/>
            <a:ext cx="11897032" cy="5878532"/>
          </a:xfrm>
          <a:prstGeom prst="rect">
            <a:avLst/>
          </a:prstGeom>
          <a:noFill/>
        </p:spPr>
        <p:txBody>
          <a:bodyPr wrap="square" lIns="0" tIns="0" rIns="0" bIns="0" rtlCol="0">
            <a:spAutoFit/>
          </a:bodyPr>
          <a:lstStyle/>
          <a:p>
            <a:r>
              <a:rPr kumimoji="1" lang="en-US" altLang="ja-JP" sz="2400" b="1" dirty="0">
                <a:latin typeface="Meiryo UI" panose="020B0604030504040204" pitchFamily="50" charset="-128"/>
                <a:ea typeface="Meiryo UI" panose="020B0604030504040204" pitchFamily="50" charset="-128"/>
              </a:rPr>
              <a:t>GHG</a:t>
            </a:r>
            <a:r>
              <a:rPr kumimoji="1" lang="ja-JP" altLang="en-US" sz="2400" b="1" dirty="0">
                <a:latin typeface="Meiryo UI" panose="020B0604030504040204" pitchFamily="50" charset="-128"/>
                <a:ea typeface="Meiryo UI" panose="020B0604030504040204" pitchFamily="50" charset="-128"/>
              </a:rPr>
              <a:t>プロトコルには、４つの基準、およびガイダンス類がある</a:t>
            </a:r>
            <a:br>
              <a:rPr kumimoji="1" lang="en-US" altLang="ja-JP" sz="2400" b="1" dirty="0">
                <a:latin typeface="Meiryo UI" panose="020B0604030504040204" pitchFamily="50" charset="-128"/>
                <a:ea typeface="Meiryo UI" panose="020B0604030504040204" pitchFamily="50" charset="-128"/>
              </a:rPr>
            </a:br>
            <a:r>
              <a:rPr lang="ja-JP" altLang="en-US" sz="2000" b="1" i="0" dirty="0">
                <a:effectLst/>
                <a:latin typeface="Meiryo UI" panose="020B0604030504040204" pitchFamily="50" charset="-128"/>
                <a:ea typeface="Meiryo UI" panose="020B0604030504040204" pitchFamily="50" charset="-128"/>
              </a:rPr>
              <a:t>これらのうち、サプライチェーンを担当する購買部門に特に関係するのは、スコープ</a:t>
            </a:r>
            <a:r>
              <a:rPr lang="en-US" altLang="ja-JP" sz="2000" b="1" i="0" dirty="0">
                <a:effectLst/>
                <a:latin typeface="Meiryo UI" panose="020B0604030504040204" pitchFamily="50" charset="-128"/>
                <a:ea typeface="Meiryo UI" panose="020B0604030504040204" pitchFamily="50" charset="-128"/>
              </a:rPr>
              <a:t>3</a:t>
            </a:r>
            <a:r>
              <a:rPr lang="ja-JP" altLang="en-US" sz="2000" b="1" i="0" dirty="0">
                <a:effectLst/>
                <a:latin typeface="Meiryo UI" panose="020B0604030504040204" pitchFamily="50" charset="-128"/>
                <a:ea typeface="Meiryo UI" panose="020B0604030504040204" pitchFamily="50" charset="-128"/>
              </a:rPr>
              <a:t>基準とスコープ</a:t>
            </a:r>
            <a:r>
              <a:rPr lang="en-US" altLang="ja-JP" sz="2000" b="1" i="0" dirty="0">
                <a:effectLst/>
                <a:latin typeface="Meiryo UI" panose="020B0604030504040204" pitchFamily="50" charset="-128"/>
                <a:ea typeface="Meiryo UI" panose="020B0604030504040204" pitchFamily="50" charset="-128"/>
              </a:rPr>
              <a:t>3</a:t>
            </a:r>
            <a:r>
              <a:rPr lang="ja-JP" altLang="en-US" sz="2000" b="1" i="0" dirty="0">
                <a:effectLst/>
                <a:latin typeface="Meiryo UI" panose="020B0604030504040204" pitchFamily="50" charset="-128"/>
                <a:ea typeface="Meiryo UI" panose="020B0604030504040204" pitchFamily="50" charset="-128"/>
              </a:rPr>
              <a:t>算定ガイダンス</a:t>
            </a:r>
            <a:br>
              <a:rPr kumimoji="1" lang="en-US" altLang="ja-JP" sz="2000" b="1" dirty="0">
                <a:latin typeface="Meiryo UI" panose="020B0604030504040204" pitchFamily="50" charset="-128"/>
                <a:ea typeface="Meiryo UI" panose="020B0604030504040204" pitchFamily="50" charset="-128"/>
              </a:rPr>
            </a:br>
            <a:endParaRPr kumimoji="1" lang="en-US" altLang="ja-JP"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◆基準</a:t>
            </a:r>
            <a:r>
              <a:rPr kumimoji="1" lang="en-US" altLang="ja-JP" sz="2000" b="1" dirty="0">
                <a:latin typeface="Meiryo UI" panose="020B0604030504040204" pitchFamily="50" charset="-128"/>
                <a:ea typeface="Meiryo UI" panose="020B0604030504040204" pitchFamily="50" charset="-128"/>
              </a:rPr>
              <a:t>(Standard)</a:t>
            </a:r>
            <a:r>
              <a:rPr kumimoji="1" lang="en-US" altLang="ja-JP" sz="2000" dirty="0">
                <a:latin typeface="Meiryo UI" panose="020B0604030504040204" pitchFamily="50" charset="-128"/>
                <a:ea typeface="Meiryo UI" panose="020B0604030504040204" pitchFamily="50" charset="-128"/>
              </a:rPr>
              <a:t>:</a:t>
            </a:r>
          </a:p>
          <a:p>
            <a:pPr marL="446088" indent="-271463">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コーポレート基準 </a:t>
            </a:r>
            <a:r>
              <a:rPr lang="en-US" altLang="ja-JP"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hlinkClick r:id="rId3"/>
              </a:rPr>
              <a:t>Corporate Standard</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主に企業自身</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自社</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からの</a:t>
            </a:r>
            <a:r>
              <a:rPr kumimoji="1" lang="en-US" altLang="ja-JP" sz="2000" dirty="0">
                <a:latin typeface="Meiryo UI" panose="020B0604030504040204" pitchFamily="50" charset="-128"/>
                <a:ea typeface="Meiryo UI" panose="020B0604030504040204" pitchFamily="50" charset="-128"/>
              </a:rPr>
              <a:t>GHG</a:t>
            </a:r>
            <a:r>
              <a:rPr kumimoji="1" lang="ja-JP" altLang="en-US" sz="2000" dirty="0">
                <a:latin typeface="Meiryo UI" panose="020B0604030504040204" pitchFamily="50" charset="-128"/>
                <a:ea typeface="Meiryo UI" panose="020B0604030504040204" pitchFamily="50" charset="-128"/>
              </a:rPr>
              <a:t>排出量を対象</a:t>
            </a:r>
            <a:br>
              <a:rPr kumimoji="1" lang="en-US" altLang="ja-JP" sz="2000" dirty="0">
                <a:latin typeface="Meiryo UI" panose="020B0604030504040204" pitchFamily="50" charset="-128"/>
                <a:ea typeface="Meiryo UI" panose="020B0604030504040204" pitchFamily="50" charset="-128"/>
              </a:rPr>
            </a:br>
            <a:endParaRPr kumimoji="1" lang="ja-JP" altLang="en-US" sz="500" dirty="0">
              <a:latin typeface="Meiryo UI" panose="020B0604030504040204" pitchFamily="50" charset="-128"/>
              <a:ea typeface="Meiryo UI" panose="020B0604030504040204" pitchFamily="50" charset="-128"/>
            </a:endParaRPr>
          </a:p>
          <a:p>
            <a:pPr marL="446088" indent="-271463">
              <a:buFont typeface="Wingdings" panose="05000000000000000000" pitchFamily="2" charset="2"/>
              <a:buChar char="Ø"/>
            </a:pPr>
            <a:r>
              <a:rPr kumimoji="1" lang="ja-JP" altLang="en-US" sz="2000" b="1" dirty="0">
                <a:solidFill>
                  <a:srgbClr val="FF0000"/>
                </a:solidFill>
                <a:latin typeface="Meiryo UI" panose="020B0604030504040204" pitchFamily="50" charset="-128"/>
                <a:ea typeface="Meiryo UI" panose="020B0604030504040204" pitchFamily="50" charset="-128"/>
              </a:rPr>
              <a:t>スコープ</a:t>
            </a:r>
            <a:r>
              <a:rPr kumimoji="1" lang="en-US" altLang="ja-JP" sz="2000" b="1" dirty="0">
                <a:solidFill>
                  <a:srgbClr val="FF0000"/>
                </a:solidFill>
                <a:latin typeface="Meiryo UI" panose="020B0604030504040204" pitchFamily="50" charset="-128"/>
                <a:ea typeface="Meiryo UI" panose="020B0604030504040204" pitchFamily="50" charset="-128"/>
              </a:rPr>
              <a:t>3</a:t>
            </a:r>
            <a:r>
              <a:rPr kumimoji="1" lang="ja-JP" altLang="en-US" sz="2000" b="1" dirty="0">
                <a:solidFill>
                  <a:srgbClr val="FF0000"/>
                </a:solidFill>
                <a:latin typeface="Meiryo UI" panose="020B0604030504040204" pitchFamily="50" charset="-128"/>
                <a:ea typeface="Meiryo UI" panose="020B0604030504040204" pitchFamily="50" charset="-128"/>
              </a:rPr>
              <a:t>基準 </a:t>
            </a:r>
            <a:r>
              <a:rPr kumimoji="1" lang="en-US" altLang="ja-JP"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hlinkClick r:id="rId4"/>
              </a:rPr>
              <a:t>Corporate Value Chain (Scope 3) Standard</a:t>
            </a:r>
            <a:r>
              <a:rPr kumimoji="1" lang="en-US" altLang="ja-JP" sz="2000" b="1" dirty="0">
                <a:latin typeface="Meiryo UI" panose="020B0604030504040204" pitchFamily="50" charset="-128"/>
                <a:ea typeface="Meiryo UI" panose="020B0604030504040204" pitchFamily="50" charset="-128"/>
              </a:rPr>
              <a:t>):</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上流～下流のバリューチェーンの</a:t>
            </a:r>
            <a:r>
              <a:rPr kumimoji="1" lang="en-US" altLang="ja-JP" sz="2000" b="1" dirty="0">
                <a:latin typeface="Meiryo UI" panose="020B0604030504040204" pitchFamily="50" charset="-128"/>
                <a:ea typeface="Meiryo UI" panose="020B0604030504040204" pitchFamily="50" charset="-128"/>
              </a:rPr>
              <a:t>GHG</a:t>
            </a:r>
            <a:r>
              <a:rPr kumimoji="1" lang="ja-JP" altLang="en-US" sz="2000" b="1" dirty="0">
                <a:latin typeface="Meiryo UI" panose="020B0604030504040204" pitchFamily="50" charset="-128"/>
                <a:ea typeface="Meiryo UI" panose="020B0604030504040204" pitchFamily="50" charset="-128"/>
              </a:rPr>
              <a:t>排出量を対象</a:t>
            </a:r>
            <a:br>
              <a:rPr kumimoji="1" lang="en-US" altLang="ja-JP" sz="2000" b="1" dirty="0">
                <a:latin typeface="Meiryo UI" panose="020B0604030504040204" pitchFamily="50" charset="-128"/>
                <a:ea typeface="Meiryo UI" panose="020B0604030504040204" pitchFamily="50" charset="-128"/>
              </a:rPr>
            </a:br>
            <a:endParaRPr kumimoji="1" lang="en-US" altLang="ja-JP" sz="500" b="1" dirty="0">
              <a:latin typeface="Meiryo UI" panose="020B0604030504040204" pitchFamily="50" charset="-128"/>
              <a:ea typeface="Meiryo UI" panose="020B0604030504040204" pitchFamily="50" charset="-128"/>
            </a:endParaRPr>
          </a:p>
          <a:p>
            <a:pPr marL="446088" indent="-271463">
              <a:buFont typeface="Wingdings" panose="05000000000000000000" pitchFamily="2" charset="2"/>
              <a:buChar char="Ø"/>
            </a:pPr>
            <a:r>
              <a:rPr kumimoji="1" lang="ja-JP" altLang="en-US" sz="2000" dirty="0">
                <a:latin typeface="Meiryo UI" panose="020B0604030504040204" pitchFamily="50" charset="-128"/>
                <a:ea typeface="Meiryo UI" panose="020B0604030504040204" pitchFamily="50" charset="-128"/>
              </a:rPr>
              <a:t>製品基準 </a:t>
            </a:r>
            <a:r>
              <a:rPr kumimoji="1" lang="en-US" altLang="ja-JP"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hlinkClick r:id="rId5"/>
              </a:rPr>
              <a:t>Product Standard</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製品ライフサイクルでの</a:t>
            </a:r>
            <a:r>
              <a:rPr kumimoji="1" lang="en-US" altLang="ja-JP" sz="2000" dirty="0">
                <a:latin typeface="Meiryo UI" panose="020B0604030504040204" pitchFamily="50" charset="-128"/>
                <a:ea typeface="Meiryo UI" panose="020B0604030504040204" pitchFamily="50" charset="-128"/>
              </a:rPr>
              <a:t>GHG</a:t>
            </a:r>
            <a:r>
              <a:rPr kumimoji="1" lang="ja-JP" altLang="en-US" sz="2000" dirty="0">
                <a:latin typeface="Meiryo UI" panose="020B0604030504040204" pitchFamily="50" charset="-128"/>
                <a:ea typeface="Meiryo UI" panose="020B0604030504040204" pitchFamily="50" charset="-128"/>
              </a:rPr>
              <a:t>排出量を対象</a:t>
            </a:r>
            <a:endParaRPr kumimoji="1" lang="en-US" altLang="ja-JP" sz="2000" dirty="0">
              <a:latin typeface="Meiryo UI" panose="020B0604030504040204" pitchFamily="50" charset="-128"/>
              <a:ea typeface="Meiryo UI" panose="020B0604030504040204" pitchFamily="50" charset="-128"/>
            </a:endParaRPr>
          </a:p>
          <a:p>
            <a:pPr marL="446088" indent="-271463">
              <a:buFont typeface="Wingdings" panose="05000000000000000000" pitchFamily="2" charset="2"/>
              <a:buChar char="Ø"/>
            </a:pPr>
            <a:r>
              <a:rPr kumimoji="1" lang="ja-JP" altLang="en-US" sz="2000" dirty="0">
                <a:latin typeface="Meiryo UI" panose="020B0604030504040204" pitchFamily="50" charset="-128"/>
                <a:ea typeface="Meiryo UI" panose="020B0604030504040204" pitchFamily="50" charset="-128"/>
              </a:rPr>
              <a:t>プロジェクトプロトコル </a:t>
            </a:r>
            <a:r>
              <a:rPr kumimoji="1" lang="en-US" altLang="ja-JP"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hlinkClick r:id="rId6"/>
              </a:rPr>
              <a:t>Project Protocol</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削減</a:t>
            </a:r>
            <a:r>
              <a:rPr lang="ja-JP" altLang="en-US" sz="2000" dirty="0">
                <a:latin typeface="Meiryo UI" panose="020B0604030504040204" pitchFamily="50" charset="-128"/>
                <a:ea typeface="Meiryo UI" panose="020B0604030504040204" pitchFamily="50" charset="-128"/>
              </a:rPr>
              <a:t>プロジェクト活動での算出・報告方式</a:t>
            </a:r>
            <a:endParaRPr lang="en-US" altLang="ja-JP" sz="2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ガイダンス</a:t>
            </a:r>
            <a:r>
              <a:rPr lang="en-US" altLang="ja-JP" sz="2000" b="1" dirty="0">
                <a:latin typeface="Meiryo UI" panose="020B0604030504040204" pitchFamily="50" charset="-128"/>
                <a:ea typeface="Meiryo UI" panose="020B0604030504040204" pitchFamily="50" charset="-128"/>
              </a:rPr>
              <a:t>(Guidance)</a:t>
            </a:r>
            <a:r>
              <a:rPr lang="ja-JP" altLang="en-US" sz="2000" b="1" dirty="0">
                <a:latin typeface="Meiryo UI" panose="020B0604030504040204" pitchFamily="50" charset="-128"/>
                <a:ea typeface="Meiryo UI" panose="020B0604030504040204" pitchFamily="50" charset="-128"/>
              </a:rPr>
              <a:t>類</a:t>
            </a:r>
            <a:r>
              <a:rPr lang="en-US" altLang="ja-JP" sz="2000" dirty="0">
                <a:latin typeface="Meiryo UI" panose="020B0604030504040204" pitchFamily="50" charset="-128"/>
                <a:ea typeface="Meiryo UI" panose="020B0604030504040204" pitchFamily="50" charset="-128"/>
              </a:rPr>
              <a:t>:</a:t>
            </a:r>
          </a:p>
          <a:p>
            <a:pPr marL="446088" indent="-271463">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スコープ２ガイダンス </a:t>
            </a:r>
            <a:r>
              <a:rPr kumimoji="1" lang="en-US" altLang="ja-JP" sz="2000" dirty="0">
                <a:latin typeface="Meiryo UI" panose="020B0604030504040204" pitchFamily="50" charset="-128"/>
                <a:ea typeface="Meiryo UI" panose="020B0604030504040204" pitchFamily="50" charset="-128"/>
                <a:hlinkClick r:id="rId7"/>
              </a:rPr>
              <a:t>Scope 2 Guidance</a:t>
            </a:r>
            <a:r>
              <a:rPr kumimoji="1" lang="en-US" altLang="ja-JP" sz="2000" dirty="0">
                <a:latin typeface="Meiryo UI" panose="020B0604030504040204" pitchFamily="50" charset="-128"/>
                <a:ea typeface="Meiryo UI" panose="020B0604030504040204" pitchFamily="50" charset="-128"/>
              </a:rPr>
              <a:t>:</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スコープ</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排出量</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外部から調達した電力・蒸気・温冷熱に伴う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の標準手順</a:t>
            </a:r>
            <a:br>
              <a:rPr kumimoji="1" lang="en-US" altLang="ja-JP" sz="2000" dirty="0">
                <a:latin typeface="Meiryo UI" panose="020B0604030504040204" pitchFamily="50" charset="-128"/>
                <a:ea typeface="Meiryo UI" panose="020B0604030504040204" pitchFamily="50" charset="-128"/>
              </a:rPr>
            </a:br>
            <a:endParaRPr kumimoji="1" lang="en-US" altLang="ja-JP" sz="500" dirty="0">
              <a:latin typeface="Meiryo UI" panose="020B0604030504040204" pitchFamily="50" charset="-128"/>
              <a:ea typeface="Meiryo UI" panose="020B0604030504040204" pitchFamily="50" charset="-128"/>
            </a:endParaRPr>
          </a:p>
          <a:p>
            <a:pPr marL="446088" indent="-271463">
              <a:buFont typeface="Wingdings" panose="05000000000000000000" pitchFamily="2" charset="2"/>
              <a:buChar char="Ø"/>
            </a:pPr>
            <a:r>
              <a:rPr kumimoji="1" lang="ja-JP" altLang="en-US" sz="2000" b="1" dirty="0">
                <a:solidFill>
                  <a:srgbClr val="FF0000"/>
                </a:solidFill>
                <a:latin typeface="Meiryo UI" panose="020B0604030504040204" pitchFamily="50" charset="-128"/>
                <a:ea typeface="Meiryo UI" panose="020B0604030504040204" pitchFamily="50" charset="-128"/>
              </a:rPr>
              <a:t>スコープ</a:t>
            </a:r>
            <a:r>
              <a:rPr kumimoji="1" lang="en-US" altLang="ja-JP" sz="2000" b="1" dirty="0">
                <a:solidFill>
                  <a:srgbClr val="FF0000"/>
                </a:solidFill>
                <a:latin typeface="Meiryo UI" panose="020B0604030504040204" pitchFamily="50" charset="-128"/>
                <a:ea typeface="Meiryo UI" panose="020B0604030504040204" pitchFamily="50" charset="-128"/>
              </a:rPr>
              <a:t>3</a:t>
            </a:r>
            <a:r>
              <a:rPr kumimoji="1" lang="ja-JP" altLang="en-US" sz="2000" b="1" dirty="0">
                <a:solidFill>
                  <a:srgbClr val="FF0000"/>
                </a:solidFill>
                <a:latin typeface="Meiryo UI" panose="020B0604030504040204" pitchFamily="50" charset="-128"/>
                <a:ea typeface="Meiryo UI" panose="020B0604030504040204" pitchFamily="50" charset="-128"/>
              </a:rPr>
              <a:t>算定ガイダンス </a:t>
            </a:r>
            <a:r>
              <a:rPr lang="en-US" altLang="ja-JP" sz="2000" b="1" i="0" u="none" strike="noStrike" dirty="0">
                <a:solidFill>
                  <a:srgbClr val="545456"/>
                </a:solidFill>
                <a:effectLst/>
                <a:latin typeface="Meiryo UI" panose="020B0604030504040204" pitchFamily="50" charset="-128"/>
                <a:ea typeface="Meiryo UI" panose="020B0604030504040204" pitchFamily="50" charset="-128"/>
                <a:hlinkClick r:id="rId8"/>
              </a:rPr>
              <a:t>Scope 3 Calculation Guidance</a:t>
            </a:r>
            <a:r>
              <a:rPr lang="en-US" altLang="ja-JP" sz="2000" b="1" dirty="0">
                <a:solidFill>
                  <a:srgbClr val="545456"/>
                </a:solidFill>
                <a:latin typeface="Meiryo UI" panose="020B0604030504040204" pitchFamily="50" charset="-128"/>
                <a:ea typeface="Meiryo UI" panose="020B0604030504040204" pitchFamily="50" charset="-128"/>
              </a:rPr>
              <a:t>: </a:t>
            </a:r>
            <a:r>
              <a:rPr lang="ja-JP" altLang="en-US" sz="2000" b="1" dirty="0">
                <a:solidFill>
                  <a:srgbClr val="545456"/>
                </a:solidFill>
                <a:latin typeface="Meiryo UI" panose="020B0604030504040204" pitchFamily="50" charset="-128"/>
                <a:ea typeface="Meiryo UI" panose="020B0604030504040204" pitchFamily="50" charset="-128"/>
              </a:rPr>
              <a:t>スコープ</a:t>
            </a:r>
            <a:r>
              <a:rPr lang="en-US" altLang="ja-JP" sz="2000" b="1" dirty="0">
                <a:solidFill>
                  <a:srgbClr val="545456"/>
                </a:solidFill>
                <a:latin typeface="Meiryo UI" panose="020B0604030504040204" pitchFamily="50" charset="-128"/>
                <a:ea typeface="Meiryo UI" panose="020B0604030504040204" pitchFamily="50" charset="-128"/>
              </a:rPr>
              <a:t>3</a:t>
            </a:r>
            <a:r>
              <a:rPr lang="ja-JP" altLang="en-US" sz="2000" b="1" dirty="0">
                <a:solidFill>
                  <a:srgbClr val="545456"/>
                </a:solidFill>
                <a:latin typeface="Meiryo UI" panose="020B0604030504040204" pitchFamily="50" charset="-128"/>
                <a:ea typeface="Meiryo UI" panose="020B0604030504040204" pitchFamily="50" charset="-128"/>
              </a:rPr>
              <a:t>排出量算定の標準手順</a:t>
            </a:r>
            <a:br>
              <a:rPr lang="en-US" altLang="ja-JP" sz="2000" dirty="0">
                <a:solidFill>
                  <a:srgbClr val="545456"/>
                </a:solidFill>
                <a:latin typeface="Meiryo UI" panose="020B0604030504040204" pitchFamily="50" charset="-128"/>
                <a:ea typeface="Meiryo UI" panose="020B0604030504040204" pitchFamily="50" charset="-128"/>
              </a:rPr>
            </a:br>
            <a:endParaRPr lang="en-US" altLang="ja-JP" sz="500" dirty="0">
              <a:solidFill>
                <a:srgbClr val="545456"/>
              </a:solidFill>
              <a:latin typeface="Meiryo UI" panose="020B0604030504040204" pitchFamily="50" charset="-128"/>
              <a:ea typeface="Meiryo UI" panose="020B0604030504040204" pitchFamily="50" charset="-128"/>
            </a:endParaRPr>
          </a:p>
          <a:p>
            <a:pPr marL="446088" indent="-271463">
              <a:buFont typeface="Wingdings" panose="05000000000000000000" pitchFamily="2" charset="2"/>
              <a:buChar char="Ø"/>
            </a:pPr>
            <a:r>
              <a:rPr lang="ja-JP" altLang="en-US" sz="2000" b="0" i="0" dirty="0">
                <a:solidFill>
                  <a:srgbClr val="545456"/>
                </a:solidFill>
                <a:effectLst/>
                <a:latin typeface="Meiryo UI" panose="020B0604030504040204" pitchFamily="50" charset="-128"/>
                <a:ea typeface="Meiryo UI" panose="020B0604030504040204" pitchFamily="50" charset="-128"/>
              </a:rPr>
              <a:t>農業ガイダンス </a:t>
            </a:r>
            <a:r>
              <a:rPr lang="en-US" altLang="ja-JP" sz="2000" b="0" i="0" dirty="0">
                <a:solidFill>
                  <a:srgbClr val="545456"/>
                </a:solidFill>
                <a:effectLst/>
                <a:latin typeface="Meiryo UI" panose="020B0604030504040204" pitchFamily="50" charset="-128"/>
                <a:ea typeface="Meiryo UI" panose="020B0604030504040204" pitchFamily="50" charset="-128"/>
              </a:rPr>
              <a:t>(</a:t>
            </a:r>
            <a:r>
              <a:rPr lang="en-US" altLang="ja-JP" sz="2000" b="0" i="0" dirty="0">
                <a:solidFill>
                  <a:srgbClr val="545456"/>
                </a:solidFill>
                <a:effectLst/>
                <a:latin typeface="Meiryo UI" panose="020B0604030504040204" pitchFamily="50" charset="-128"/>
                <a:ea typeface="Meiryo UI" panose="020B0604030504040204" pitchFamily="50" charset="-128"/>
                <a:hlinkClick r:id="rId9"/>
              </a:rPr>
              <a:t>Agriculture Guidance</a:t>
            </a:r>
            <a:r>
              <a:rPr lang="en-US" altLang="ja-JP" sz="2000" b="0" i="0" dirty="0">
                <a:solidFill>
                  <a:srgbClr val="545456"/>
                </a:solidFill>
                <a:effectLst/>
                <a:latin typeface="Meiryo UI" panose="020B0604030504040204" pitchFamily="50" charset="-128"/>
                <a:ea typeface="Meiryo UI" panose="020B0604030504040204" pitchFamily="50" charset="-128"/>
              </a:rPr>
              <a:t>): </a:t>
            </a:r>
            <a:r>
              <a:rPr lang="ja-JP" altLang="en-US" sz="2000" b="0" i="0" dirty="0">
                <a:solidFill>
                  <a:srgbClr val="545456"/>
                </a:solidFill>
                <a:effectLst/>
                <a:latin typeface="Meiryo UI" panose="020B0604030504040204" pitchFamily="50" charset="-128"/>
                <a:ea typeface="Meiryo UI" panose="020B0604030504040204" pitchFamily="50" charset="-128"/>
              </a:rPr>
              <a:t>農業分野での排出量の標準手順   など</a:t>
            </a:r>
            <a:endParaRPr lang="en-US" altLang="ja-JP" sz="2000" b="0" i="0" dirty="0">
              <a:solidFill>
                <a:srgbClr val="545456"/>
              </a:solidFill>
              <a:effectLst/>
              <a:latin typeface="Meiryo UI" panose="020B0604030504040204" pitchFamily="50" charset="-128"/>
              <a:ea typeface="Meiryo UI" panose="020B0604030504040204" pitchFamily="50" charset="-128"/>
            </a:endParaRPr>
          </a:p>
          <a:p>
            <a:endParaRPr lang="en-US" altLang="ja-JP" b="0" i="0" dirty="0">
              <a:solidFill>
                <a:srgbClr val="545456"/>
              </a:solidFill>
              <a:effectLst/>
              <a:latin typeface="Meiryo UI" panose="020B0604030504040204" pitchFamily="50" charset="-128"/>
              <a:ea typeface="Meiryo UI" panose="020B0604030504040204" pitchFamily="50" charset="-128"/>
            </a:endParaRPr>
          </a:p>
          <a:p>
            <a:endParaRPr lang="en-US" altLang="ja-JP" b="0" i="0" dirty="0">
              <a:solidFill>
                <a:srgbClr val="545456"/>
              </a:solidFill>
              <a:effectLst/>
              <a:latin typeface="Meiryo UI" panose="020B0604030504040204" pitchFamily="50" charset="-128"/>
              <a:ea typeface="Meiryo UI" panose="020B0604030504040204" pitchFamily="50" charset="-128"/>
            </a:endParaRPr>
          </a:p>
          <a:p>
            <a:r>
              <a:rPr lang="ja-JP" altLang="en-US" sz="2400" b="0" i="0" dirty="0">
                <a:effectLst/>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但し環境省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経済産業省が対応する基準を公開しているので、通常はそちらを参照で</a:t>
            </a:r>
            <a:r>
              <a:rPr lang="en-US" altLang="ja-JP" sz="2400" b="1" dirty="0">
                <a:latin typeface="Meiryo UI" panose="020B0604030504040204" pitchFamily="50" charset="-128"/>
                <a:ea typeface="Meiryo UI" panose="020B0604030504040204" pitchFamily="50" charset="-128"/>
              </a:rPr>
              <a:t>OK</a:t>
            </a:r>
            <a:endParaRPr kumimoji="1" lang="en-US" altLang="ja-JP" sz="2400" b="1" dirty="0">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B865D8C7-1585-4678-9A71-75340D632EBD}"/>
              </a:ext>
            </a:extLst>
          </p:cNvPr>
          <p:cNvSpPr/>
          <p:nvPr/>
        </p:nvSpPr>
        <p:spPr>
          <a:xfrm>
            <a:off x="5432322" y="5743815"/>
            <a:ext cx="1061884" cy="255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9E2AA92-5879-41A6-8179-52F777E10192}"/>
              </a:ext>
            </a:extLst>
          </p:cNvPr>
          <p:cNvSpPr/>
          <p:nvPr/>
        </p:nvSpPr>
        <p:spPr>
          <a:xfrm>
            <a:off x="446314" y="4919407"/>
            <a:ext cx="10907485" cy="425479"/>
          </a:xfrm>
          <a:prstGeom prst="rect">
            <a:avLst/>
          </a:prstGeom>
          <a:solidFill>
            <a:srgbClr val="FFF2CC">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794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604157" y="1122858"/>
            <a:ext cx="3633107" cy="1326429"/>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793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GHG</a:t>
            </a:r>
            <a:r>
              <a:rPr kumimoji="1" lang="ja-JP" altLang="en-US" dirty="0"/>
              <a:t>プロトコルの概要</a:t>
            </a:r>
          </a:p>
        </p:txBody>
      </p:sp>
      <p:sp>
        <p:nvSpPr>
          <p:cNvPr id="6" name="コンテンツ プレースホルダー 2"/>
          <p:cNvSpPr>
            <a:spLocks noGrp="1"/>
          </p:cNvSpPr>
          <p:nvPr>
            <p:ph sz="quarter" idx="12"/>
          </p:nvPr>
        </p:nvSpPr>
        <p:spPr>
          <a:xfrm>
            <a:off x="1393187" y="953729"/>
            <a:ext cx="9405628" cy="2020132"/>
          </a:xfrm>
        </p:spPr>
        <p:txBody>
          <a:bodyPr tIns="144000"/>
          <a:lstStyle/>
          <a:p>
            <a:pPr marL="247711" indent="-247711"/>
            <a:r>
              <a:rPr lang="en-US" altLang="ja-JP" dirty="0"/>
              <a:t>GHG</a:t>
            </a:r>
            <a:r>
              <a:rPr lang="ja-JP" altLang="en-US" dirty="0"/>
              <a:t>プロトコルは企業、</a:t>
            </a:r>
            <a:r>
              <a:rPr lang="en-US" altLang="ja-JP" dirty="0"/>
              <a:t>NGO</a:t>
            </a:r>
            <a:r>
              <a:rPr lang="ja-JP" altLang="en-US" dirty="0" err="1"/>
              <a:t>、</a:t>
            </a:r>
            <a:r>
              <a:rPr lang="ja-JP" altLang="en-US" dirty="0"/>
              <a:t>政府機関の集合体。政府機関も深く関与している</a:t>
            </a:r>
          </a:p>
          <a:p>
            <a:pPr marL="564551" indent="-311079">
              <a:lnSpc>
                <a:spcPts val="1089"/>
              </a:lnSpc>
              <a:buFont typeface="Wingdings" panose="05000000000000000000" pitchFamily="2" charset="2"/>
              <a:buChar char="Ø"/>
            </a:pPr>
            <a:r>
              <a:rPr lang="ja-JP" altLang="en-US" sz="1270" dirty="0"/>
              <a:t>英国：</a:t>
            </a:r>
            <a:r>
              <a:rPr lang="en-US" altLang="ja-JP" sz="1270" dirty="0"/>
              <a:t>Defra</a:t>
            </a:r>
            <a:r>
              <a:rPr lang="ja-JP" altLang="en-US" sz="1270" dirty="0"/>
              <a:t>（環境・食糧・農村地域省）／米国：</a:t>
            </a:r>
            <a:r>
              <a:rPr lang="en-US" altLang="ja-JP" sz="1270" dirty="0"/>
              <a:t>EPA</a:t>
            </a:r>
            <a:r>
              <a:rPr lang="ja-JP" altLang="en-US" sz="1270" dirty="0"/>
              <a:t>（環境保護庁）／中国：国家発展改革委員会　など</a:t>
            </a:r>
          </a:p>
          <a:p>
            <a:pPr marL="247711" indent="-247711"/>
            <a:r>
              <a:rPr lang="ja-JP" altLang="en-US" dirty="0"/>
              <a:t>中でも、米国の環境シンクタンク</a:t>
            </a:r>
            <a:r>
              <a:rPr lang="en-US" altLang="ja-JP" dirty="0"/>
              <a:t>WRI</a:t>
            </a:r>
            <a:r>
              <a:rPr lang="ja-JP" altLang="en-US" dirty="0"/>
              <a:t>（世界資源研究所）と、持続可能な発展を目指す企業連合体である</a:t>
            </a:r>
            <a:r>
              <a:rPr lang="en-US" altLang="ja-JP" dirty="0"/>
              <a:t>WBCSD</a:t>
            </a:r>
            <a:r>
              <a:rPr lang="ja-JP" altLang="en-US" dirty="0"/>
              <a:t>（持続可能な開発のための世界経済人会議）が主導的な立場にある</a:t>
            </a:r>
          </a:p>
          <a:p>
            <a:pPr marL="247711" indent="-247711"/>
            <a:r>
              <a:rPr lang="ja-JP" altLang="en-US" dirty="0"/>
              <a:t>国際的な利用促進を目指すためオープンなプロセスによって基準の開発を実施。検討結果である基準及びガイダンス等を</a:t>
            </a:r>
            <a:r>
              <a:rPr lang="en-US" altLang="ja-JP" dirty="0"/>
              <a:t>HP</a:t>
            </a:r>
            <a:r>
              <a:rPr lang="ja-JP" altLang="en-US" dirty="0"/>
              <a:t>で公開している</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3525" y="2964266"/>
            <a:ext cx="3824950" cy="34392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a:extLst>
              <a:ext uri="{FF2B5EF4-FFF2-40B4-BE49-F238E27FC236}">
                <a16:creationId xmlns:a16="http://schemas.microsoft.com/office/drawing/2014/main" id="{32C46421-65EE-404F-B9CA-23C1F5CE348B}"/>
              </a:ext>
            </a:extLst>
          </p:cNvPr>
          <p:cNvSpPr txBox="1"/>
          <p:nvPr/>
        </p:nvSpPr>
        <p:spPr>
          <a:xfrm>
            <a:off x="841505" y="6355800"/>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BDC38F99-4147-46AB-9C3B-42EA223B9A46}"/>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70575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サプライチェーン排出量をめぐる外部環境</a:t>
            </a:r>
          </a:p>
        </p:txBody>
      </p:sp>
      <p:sp>
        <p:nvSpPr>
          <p:cNvPr id="4" name="コンテンツ プレースホルダー 3"/>
          <p:cNvSpPr>
            <a:spLocks noGrp="1"/>
          </p:cNvSpPr>
          <p:nvPr>
            <p:ph sz="quarter" idx="11"/>
          </p:nvPr>
        </p:nvSpPr>
        <p:spPr/>
        <p:txBody>
          <a:bodyPr/>
          <a:lstStyle/>
          <a:p>
            <a:r>
              <a:rPr kumimoji="1" lang="ja-JP" altLang="en-US" dirty="0"/>
              <a:t>なぜサプライチェーン排出量を算定するのか？④</a:t>
            </a:r>
          </a:p>
        </p:txBody>
      </p:sp>
      <p:sp>
        <p:nvSpPr>
          <p:cNvPr id="6" name="コンテンツ プレースホルダー 4"/>
          <p:cNvSpPr>
            <a:spLocks noGrp="1"/>
          </p:cNvSpPr>
          <p:nvPr>
            <p:ph sz="quarter" idx="12"/>
          </p:nvPr>
        </p:nvSpPr>
        <p:spPr>
          <a:xfrm>
            <a:off x="1393187" y="1007808"/>
            <a:ext cx="9405628" cy="606343"/>
          </a:xfrm>
        </p:spPr>
        <p:txBody>
          <a:bodyPr/>
          <a:lstStyle/>
          <a:p>
            <a:pPr marL="247711" indent="-247711"/>
            <a:r>
              <a:rPr lang="ja-JP" altLang="en-US" dirty="0"/>
              <a:t>世界的に、サプライチェーン排出量の算定・削減を求める外部環境が固まりつつある</a:t>
            </a:r>
          </a:p>
        </p:txBody>
      </p:sp>
      <p:sp>
        <p:nvSpPr>
          <p:cNvPr id="11" name="Rectangle 39"/>
          <p:cNvSpPr>
            <a:spLocks noChangeArrowheads="1"/>
          </p:cNvSpPr>
          <p:nvPr/>
        </p:nvSpPr>
        <p:spPr bwMode="auto">
          <a:xfrm>
            <a:off x="1671699" y="1790179"/>
            <a:ext cx="8720801" cy="405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03" tIns="39101" rIns="78203" bIns="39101"/>
          <a:lstStyle>
            <a:lvl1pPr marL="323850" indent="-323850" defTabSz="862013">
              <a:lnSpc>
                <a:spcPct val="110000"/>
              </a:lnSpc>
              <a:spcBef>
                <a:spcPct val="20000"/>
              </a:spcBef>
              <a:buClr>
                <a:srgbClr val="140078"/>
              </a:buClr>
              <a:buFont typeface="Wingdings" panose="05000000000000000000" pitchFamily="2" charset="2"/>
              <a:buChar char="l"/>
              <a:tabLst>
                <a:tab pos="1524000" algn="l"/>
              </a:tabLst>
              <a:defRPr kumimoji="1">
                <a:solidFill>
                  <a:srgbClr val="140078"/>
                </a:solidFill>
                <a:latin typeface="Arial" panose="020B0604020202020204" pitchFamily="34" charset="0"/>
                <a:ea typeface="HGSｺﾞｼｯｸM" panose="020B0600000000000000" pitchFamily="50" charset="-128"/>
              </a:defRPr>
            </a:lvl1pPr>
            <a:lvl2pPr marL="884238" indent="-452438" defTabSz="862013">
              <a:lnSpc>
                <a:spcPct val="110000"/>
              </a:lnSpc>
              <a:spcBef>
                <a:spcPct val="20000"/>
              </a:spcBef>
              <a:buClr>
                <a:schemeClr val="tx1"/>
              </a:buClr>
              <a:buFont typeface="Wingdings" panose="05000000000000000000" pitchFamily="2" charset="2"/>
              <a:buChar char="£"/>
              <a:tabLst>
                <a:tab pos="1524000" algn="l"/>
              </a:tabLst>
              <a:defRPr sz="1600">
                <a:solidFill>
                  <a:schemeClr val="tx1"/>
                </a:solidFill>
                <a:latin typeface="Arial" panose="020B0604020202020204" pitchFamily="34" charset="0"/>
                <a:ea typeface="HGSｺﾞｼｯｸM" panose="020B0600000000000000" pitchFamily="50" charset="-128"/>
              </a:defRPr>
            </a:lvl2pPr>
            <a:lvl3pPr marL="1524000" indent="-355600" defTabSz="862013">
              <a:lnSpc>
                <a:spcPct val="110000"/>
              </a:lnSpc>
              <a:spcBef>
                <a:spcPct val="20000"/>
              </a:spcBef>
              <a:buClr>
                <a:schemeClr val="tx1"/>
              </a:buClr>
              <a:buChar char="•"/>
              <a:tabLst>
                <a:tab pos="1524000" algn="l"/>
              </a:tabLst>
              <a:defRPr kumimoji="1" sz="1400">
                <a:solidFill>
                  <a:schemeClr val="tx1"/>
                </a:solidFill>
                <a:latin typeface="Arial" panose="020B0604020202020204" pitchFamily="34" charset="0"/>
                <a:ea typeface="HGSｺﾞｼｯｸM" panose="020B0600000000000000" pitchFamily="50" charset="-128"/>
              </a:defRPr>
            </a:lvl3pPr>
            <a:lvl4pPr marL="1931988"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4pPr>
            <a:lvl5pPr marL="2339975"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9pPr>
          </a:lstStyle>
          <a:p>
            <a:pPr fontAlgn="base">
              <a:spcBef>
                <a:spcPct val="10000"/>
              </a:spcBef>
              <a:spcAft>
                <a:spcPct val="10000"/>
              </a:spcAft>
              <a:buClr>
                <a:prstClr val="black"/>
              </a:buClr>
              <a:defRPr/>
            </a:pPr>
            <a:r>
              <a:rPr lang="en-US" altLang="ja-JP" sz="2540" dirty="0">
                <a:latin typeface="Meiryo UI" panose="020B0604030504040204" pitchFamily="50" charset="-128"/>
                <a:ea typeface="Meiryo UI" panose="020B0604030504040204" pitchFamily="50" charset="-128"/>
              </a:rPr>
              <a:t>GHG</a:t>
            </a:r>
            <a:r>
              <a:rPr lang="ja-JP" altLang="en-US" sz="2540" dirty="0">
                <a:latin typeface="Meiryo UI" panose="020B0604030504040204" pitchFamily="50" charset="-128"/>
                <a:ea typeface="Meiryo UI" panose="020B0604030504040204" pitchFamily="50" charset="-128"/>
              </a:rPr>
              <a:t>プロトコルに</a:t>
            </a:r>
            <a:r>
              <a:rPr lang="ja-JP" altLang="en-US" sz="2540" dirty="0">
                <a:solidFill>
                  <a:srgbClr val="002060"/>
                </a:solidFill>
                <a:latin typeface="Meiryo UI" panose="020B0604030504040204" pitchFamily="50" charset="-128"/>
                <a:ea typeface="Meiryo UI" panose="020B0604030504040204" pitchFamily="50" charset="-128"/>
              </a:rPr>
              <a:t>よる「</a:t>
            </a:r>
            <a:r>
              <a:rPr lang="en-US" altLang="ja-JP" sz="2540" dirty="0">
                <a:solidFill>
                  <a:srgbClr val="002060"/>
                </a:solidFill>
                <a:latin typeface="Meiryo UI" panose="020B0604030504040204" pitchFamily="50" charset="-128"/>
                <a:ea typeface="Meiryo UI" panose="020B0604030504040204" pitchFamily="50" charset="-128"/>
              </a:rPr>
              <a:t>Scope3</a:t>
            </a:r>
            <a:r>
              <a:rPr lang="ja-JP" altLang="en-US" sz="2540" dirty="0">
                <a:solidFill>
                  <a:srgbClr val="002060"/>
                </a:solidFill>
                <a:latin typeface="Meiryo UI" panose="020B0604030504040204" pitchFamily="50" charset="-128"/>
                <a:ea typeface="Meiryo UI" panose="020B0604030504040204" pitchFamily="50" charset="-128"/>
              </a:rPr>
              <a:t>基準」</a:t>
            </a:r>
            <a:r>
              <a:rPr lang="ja-JP" altLang="en-US" sz="2540" dirty="0">
                <a:latin typeface="Meiryo UI" panose="020B0604030504040204" pitchFamily="50" charset="-128"/>
                <a:ea typeface="Meiryo UI" panose="020B0604030504040204" pitchFamily="50" charset="-128"/>
              </a:rPr>
              <a:t>の策定</a:t>
            </a:r>
            <a:endParaRPr lang="en-US" altLang="ja-JP" sz="2540" dirty="0">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ja-JP" altLang="en-US" sz="2540" dirty="0">
                <a:solidFill>
                  <a:prstClr val="black"/>
                </a:solidFill>
                <a:latin typeface="Meiryo UI" panose="020B0604030504040204" pitchFamily="50" charset="-128"/>
                <a:ea typeface="Meiryo UI" panose="020B0604030504040204" pitchFamily="50" charset="-128"/>
              </a:rPr>
              <a:t>サプライチェーン排出量が、各社の“勝手ルール”で算定された時代から、“グローバルスタンダード”が登場し、皆が同じルールで算定する時代へ</a:t>
            </a:r>
            <a:endParaRPr lang="en-US" altLang="ja-JP" sz="2540" dirty="0">
              <a:solidFill>
                <a:prstClr val="black"/>
              </a:solidFill>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endParaRPr lang="en-US" altLang="ja-JP" sz="1633" dirty="0">
              <a:solidFill>
                <a:prstClr val="black"/>
              </a:solidFill>
              <a:latin typeface="Meiryo UI" panose="020B0604030504040204" pitchFamily="50" charset="-128"/>
              <a:ea typeface="Meiryo UI" panose="020B0604030504040204" pitchFamily="50" charset="-128"/>
            </a:endParaRPr>
          </a:p>
          <a:p>
            <a:pPr fontAlgn="base">
              <a:spcBef>
                <a:spcPct val="10000"/>
              </a:spcBef>
              <a:spcAft>
                <a:spcPct val="10000"/>
              </a:spcAft>
              <a:buClr>
                <a:prstClr val="black"/>
              </a:buClr>
              <a:defRPr/>
            </a:pPr>
            <a:r>
              <a:rPr lang="en-US" altLang="ja-JP" sz="2540" dirty="0">
                <a:latin typeface="Meiryo UI" panose="020B0604030504040204" pitchFamily="50" charset="-128"/>
                <a:ea typeface="Meiryo UI" panose="020B0604030504040204" pitchFamily="50" charset="-128"/>
              </a:rPr>
              <a:t>CDP</a:t>
            </a:r>
            <a:r>
              <a:rPr lang="ja-JP" altLang="en-US" sz="2540" dirty="0">
                <a:latin typeface="Meiryo UI" panose="020B0604030504040204" pitchFamily="50" charset="-128"/>
                <a:ea typeface="Meiryo UI" panose="020B0604030504040204" pitchFamily="50" charset="-128"/>
              </a:rPr>
              <a:t>など、企業の環境評価における</a:t>
            </a:r>
            <a:r>
              <a:rPr lang="en-US" altLang="ja-JP" sz="2540" dirty="0">
                <a:latin typeface="Meiryo UI" panose="020B0604030504040204" pitchFamily="50" charset="-128"/>
                <a:ea typeface="Meiryo UI" panose="020B0604030504040204" pitchFamily="50" charset="-128"/>
              </a:rPr>
              <a:t>Scope3</a:t>
            </a:r>
            <a:r>
              <a:rPr lang="ja-JP" altLang="en-US" sz="2540" dirty="0">
                <a:latin typeface="Meiryo UI" panose="020B0604030504040204" pitchFamily="50" charset="-128"/>
                <a:ea typeface="Meiryo UI" panose="020B0604030504040204" pitchFamily="50" charset="-128"/>
              </a:rPr>
              <a:t>設問の定着。</a:t>
            </a:r>
            <a:r>
              <a:rPr lang="en-US" altLang="ja-JP" sz="2540" dirty="0">
                <a:latin typeface="Meiryo UI" panose="020B0604030504040204" pitchFamily="50" charset="-128"/>
                <a:ea typeface="Meiryo UI" panose="020B0604030504040204" pitchFamily="50" charset="-128"/>
              </a:rPr>
              <a:t>CDP</a:t>
            </a:r>
            <a:r>
              <a:rPr lang="ja-JP" altLang="en-US" sz="2540" dirty="0" err="1">
                <a:latin typeface="Meiryo UI" panose="020B0604030504040204" pitchFamily="50" charset="-128"/>
                <a:ea typeface="Meiryo UI" panose="020B0604030504040204" pitchFamily="50" charset="-128"/>
              </a:rPr>
              <a:t>、</a:t>
            </a:r>
            <a:r>
              <a:rPr lang="en-US" altLang="ja-JP" sz="2540" dirty="0">
                <a:latin typeface="Meiryo UI" panose="020B0604030504040204" pitchFamily="50" charset="-128"/>
                <a:ea typeface="Meiryo UI" panose="020B0604030504040204" pitchFamily="50" charset="-128"/>
              </a:rPr>
              <a:t>GRI</a:t>
            </a:r>
            <a:r>
              <a:rPr lang="ja-JP" altLang="en-US" sz="2540" dirty="0">
                <a:latin typeface="Meiryo UI" panose="020B0604030504040204" pitchFamily="50" charset="-128"/>
                <a:ea typeface="Meiryo UI" panose="020B0604030504040204" pitchFamily="50" charset="-128"/>
              </a:rPr>
              <a:t>による</a:t>
            </a:r>
            <a:r>
              <a:rPr lang="en-US" altLang="ja-JP" sz="2540" dirty="0">
                <a:latin typeface="Meiryo UI" panose="020B0604030504040204" pitchFamily="50" charset="-128"/>
                <a:ea typeface="Meiryo UI" panose="020B0604030504040204" pitchFamily="50" charset="-128"/>
              </a:rPr>
              <a:t>Scope3</a:t>
            </a:r>
            <a:r>
              <a:rPr lang="ja-JP" altLang="en-US" sz="2540" dirty="0">
                <a:latin typeface="Meiryo UI" panose="020B0604030504040204" pitchFamily="50" charset="-128"/>
                <a:ea typeface="Meiryo UI" panose="020B0604030504040204" pitchFamily="50" charset="-128"/>
              </a:rPr>
              <a:t>の開示要求</a:t>
            </a:r>
            <a:endParaRPr lang="en-US" altLang="ja-JP" sz="2540" dirty="0">
              <a:latin typeface="Meiryo UI" panose="020B0604030504040204" pitchFamily="50" charset="-128"/>
              <a:ea typeface="Meiryo UI" panose="020B0604030504040204" pitchFamily="50" charset="-128"/>
            </a:endParaRPr>
          </a:p>
          <a:p>
            <a:pPr lvl="1" fontAlgn="base">
              <a:spcBef>
                <a:spcPct val="10000"/>
              </a:spcBef>
              <a:spcAft>
                <a:spcPct val="10000"/>
              </a:spcAft>
              <a:buClr>
                <a:prstClr val="black"/>
              </a:buClr>
              <a:defRPr/>
            </a:pPr>
            <a:r>
              <a:rPr lang="ja-JP" altLang="en-US" sz="2540" dirty="0">
                <a:solidFill>
                  <a:prstClr val="black"/>
                </a:solidFill>
                <a:latin typeface="Meiryo UI" panose="020B0604030504040204" pitchFamily="50" charset="-128"/>
                <a:ea typeface="Meiryo UI" panose="020B0604030504040204" pitchFamily="50" charset="-128"/>
              </a:rPr>
              <a:t>企業評価、情報開示の世界でも、</a:t>
            </a:r>
            <a:r>
              <a:rPr lang="en-US" altLang="ja-JP" sz="2540" b="1" dirty="0">
                <a:solidFill>
                  <a:srgbClr val="FF0000"/>
                </a:solidFill>
                <a:latin typeface="Meiryo UI" panose="020B0604030504040204" pitchFamily="50" charset="-128"/>
                <a:ea typeface="Meiryo UI" panose="020B0604030504040204" pitchFamily="50" charset="-128"/>
              </a:rPr>
              <a:t>Scope3</a:t>
            </a:r>
            <a:r>
              <a:rPr lang="ja-JP" altLang="en-US" sz="2540" b="1" dirty="0">
                <a:solidFill>
                  <a:srgbClr val="FF0000"/>
                </a:solidFill>
                <a:latin typeface="Meiryo UI" panose="020B0604030504040204" pitchFamily="50" charset="-128"/>
                <a:ea typeface="Meiryo UI" panose="020B0604030504040204" pitchFamily="50" charset="-128"/>
              </a:rPr>
              <a:t>排出量の算定と開示は当たり前に</a:t>
            </a:r>
            <a:endParaRPr lang="en-US" altLang="ja-JP" sz="1633"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0F1D9C8-79E8-4431-9018-735EEAA1CB91}"/>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F95E2C2B-F07B-4B5C-8628-F5A0FC4E305D}"/>
              </a:ext>
            </a:extLst>
          </p:cNvPr>
          <p:cNvSpPr txBox="1"/>
          <p:nvPr/>
        </p:nvSpPr>
        <p:spPr>
          <a:xfrm>
            <a:off x="841505" y="6355800"/>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07742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GHG</a:t>
            </a:r>
            <a:r>
              <a:rPr kumimoji="1" lang="ja-JP" altLang="en-US" sz="2800" dirty="0">
                <a:latin typeface="Meiryo UI" panose="020B0604030504040204" pitchFamily="50" charset="-128"/>
                <a:ea typeface="Meiryo UI" panose="020B0604030504040204" pitchFamily="50" charset="-128"/>
              </a:rPr>
              <a:t>排出量削減の制度・動向</a:t>
            </a: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486356" y="1519517"/>
            <a:ext cx="2916064"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基準</a:t>
            </a:r>
            <a:endParaRPr kumimoji="1" lang="en-US" altLang="ja-JP" sz="24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826BB7B-2B0F-4B15-BF95-2FB9634DB224}"/>
              </a:ext>
            </a:extLst>
          </p:cNvPr>
          <p:cNvPicPr>
            <a:picLocks noChangeAspect="1"/>
          </p:cNvPicPr>
          <p:nvPr/>
        </p:nvPicPr>
        <p:blipFill>
          <a:blip r:embed="rId3"/>
          <a:stretch>
            <a:fillRect/>
          </a:stretch>
        </p:blipFill>
        <p:spPr>
          <a:xfrm>
            <a:off x="700678" y="1837558"/>
            <a:ext cx="1484207" cy="2117754"/>
          </a:xfrm>
          <a:prstGeom prst="rect">
            <a:avLst/>
          </a:prstGeom>
          <a:ln>
            <a:solidFill>
              <a:schemeClr val="bg1">
                <a:lumMod val="50000"/>
              </a:schemeClr>
            </a:solidFill>
          </a:ln>
        </p:spPr>
      </p:pic>
      <p:sp>
        <p:nvSpPr>
          <p:cNvPr id="7" name="テキスト ボックス 6">
            <a:extLst>
              <a:ext uri="{FF2B5EF4-FFF2-40B4-BE49-F238E27FC236}">
                <a16:creationId xmlns:a16="http://schemas.microsoft.com/office/drawing/2014/main" id="{9E1DCFD2-27C6-4497-A398-0DA3A06515F2}"/>
              </a:ext>
            </a:extLst>
          </p:cNvPr>
          <p:cNvSpPr txBox="1"/>
          <p:nvPr/>
        </p:nvSpPr>
        <p:spPr>
          <a:xfrm>
            <a:off x="341042" y="732359"/>
            <a:ext cx="11450465" cy="369332"/>
          </a:xfrm>
          <a:prstGeom prst="rect">
            <a:avLst/>
          </a:prstGeom>
          <a:noFill/>
        </p:spPr>
        <p:txBody>
          <a:bodyPr wrap="square" lIns="0" tIns="0" rIns="0" bIns="0" rtlCol="0">
            <a:spAutoFit/>
          </a:bodyPr>
          <a:lstStyle/>
          <a:p>
            <a:r>
              <a:rPr kumimoji="1" lang="ja-JP" altLang="en-US" sz="2400" b="1" dirty="0">
                <a:latin typeface="Meiryo UI" panose="020B0604030504040204" pitchFamily="50" charset="-128"/>
                <a:ea typeface="Meiryo UI" panose="020B0604030504040204" pitchFamily="50" charset="-128"/>
              </a:rPr>
              <a:t>環境省が</a:t>
            </a:r>
            <a:r>
              <a:rPr kumimoji="1" lang="en-US" altLang="ja-JP" sz="2400" b="1" dirty="0">
                <a:latin typeface="Meiryo UI" panose="020B0604030504040204" pitchFamily="50" charset="-128"/>
                <a:ea typeface="Meiryo UI" panose="020B0604030504040204" pitchFamily="50" charset="-128"/>
              </a:rPr>
              <a:t>GHG</a:t>
            </a:r>
            <a:r>
              <a:rPr kumimoji="1" lang="ja-JP" altLang="en-US" sz="2400" b="1" dirty="0">
                <a:latin typeface="Meiryo UI" panose="020B0604030504040204" pitchFamily="50" charset="-128"/>
                <a:ea typeface="Meiryo UI" panose="020B0604030504040204" pitchFamily="50" charset="-128"/>
              </a:rPr>
              <a:t>プロトコルに対応したガイドラインを公表</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通常はこれを見ればよい</a:t>
            </a:r>
            <a:r>
              <a:rPr kumimoji="1" lang="en-US" altLang="ja-JP" sz="2400" dirty="0">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BBE25EC4-7701-42D2-A2B4-58331EA202F3}"/>
              </a:ext>
            </a:extLst>
          </p:cNvPr>
          <p:cNvSpPr txBox="1"/>
          <p:nvPr/>
        </p:nvSpPr>
        <p:spPr>
          <a:xfrm>
            <a:off x="443549" y="4189087"/>
            <a:ext cx="2916064"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算定ガイダンス</a:t>
            </a:r>
            <a:endParaRPr kumimoji="1" lang="en-US" altLang="ja-JP" sz="24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45E1F1E-459E-4F24-BD30-B0E86B4EFDA0}"/>
              </a:ext>
            </a:extLst>
          </p:cNvPr>
          <p:cNvPicPr>
            <a:picLocks noChangeAspect="1"/>
          </p:cNvPicPr>
          <p:nvPr/>
        </p:nvPicPr>
        <p:blipFill>
          <a:blip r:embed="rId3"/>
          <a:stretch>
            <a:fillRect/>
          </a:stretch>
        </p:blipFill>
        <p:spPr>
          <a:xfrm>
            <a:off x="657871" y="4507128"/>
            <a:ext cx="1484207" cy="2117754"/>
          </a:xfrm>
          <a:prstGeom prst="rect">
            <a:avLst/>
          </a:prstGeom>
          <a:ln>
            <a:solidFill>
              <a:schemeClr val="bg1">
                <a:lumMod val="50000"/>
              </a:schemeClr>
            </a:solidFill>
          </a:ln>
        </p:spPr>
      </p:pic>
      <p:sp>
        <p:nvSpPr>
          <p:cNvPr id="10" name="テキスト ボックス 9">
            <a:extLst>
              <a:ext uri="{FF2B5EF4-FFF2-40B4-BE49-F238E27FC236}">
                <a16:creationId xmlns:a16="http://schemas.microsoft.com/office/drawing/2014/main" id="{FACD1526-FB56-4D37-A3A2-0131515D190B}"/>
              </a:ext>
            </a:extLst>
          </p:cNvPr>
          <p:cNvSpPr txBox="1"/>
          <p:nvPr/>
        </p:nvSpPr>
        <p:spPr>
          <a:xfrm>
            <a:off x="3818693" y="6422832"/>
            <a:ext cx="78117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公開先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1400" dirty="0">
                <a:hlinkClick r:id="rId4"/>
              </a:rPr>
              <a:t>https://www.env.go.jp/earth/ondanka/supply_chain/gvc/estimate_tool.html#no01</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 name="グループ化 14">
            <a:extLst>
              <a:ext uri="{FF2B5EF4-FFF2-40B4-BE49-F238E27FC236}">
                <a16:creationId xmlns:a16="http://schemas.microsoft.com/office/drawing/2014/main" id="{031CB5BD-5524-456F-A6E5-1EDF4C504692}"/>
              </a:ext>
            </a:extLst>
          </p:cNvPr>
          <p:cNvGrpSpPr/>
          <p:nvPr/>
        </p:nvGrpSpPr>
        <p:grpSpPr>
          <a:xfrm>
            <a:off x="4183085" y="1837588"/>
            <a:ext cx="2096529" cy="4103423"/>
            <a:chOff x="4590710" y="1837589"/>
            <a:chExt cx="1740313" cy="3601068"/>
          </a:xfrm>
        </p:grpSpPr>
        <p:sp>
          <p:nvSpPr>
            <p:cNvPr id="11" name="フローチャート: 書類 10">
              <a:extLst>
                <a:ext uri="{FF2B5EF4-FFF2-40B4-BE49-F238E27FC236}">
                  <a16:creationId xmlns:a16="http://schemas.microsoft.com/office/drawing/2014/main" id="{DD60F28F-A4B7-499C-8DBF-C94BFABF1F87}"/>
                </a:ext>
              </a:extLst>
            </p:cNvPr>
            <p:cNvSpPr/>
            <p:nvPr/>
          </p:nvSpPr>
          <p:spPr>
            <a:xfrm>
              <a:off x="4592548" y="1837589"/>
              <a:ext cx="1731134" cy="1070863"/>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サプライチェーン</a:t>
              </a:r>
              <a:br>
                <a:rPr lang="en-US" altLang="ja-JP" sz="1600" b="1" i="0" dirty="0">
                  <a:solidFill>
                    <a:srgbClr val="000000"/>
                  </a:solidFill>
                  <a:effectLst/>
                  <a:latin typeface="Meiryo UI" panose="020B0604030504040204" pitchFamily="50" charset="-128"/>
                  <a:ea typeface="Meiryo UI" panose="020B0604030504040204" pitchFamily="50" charset="-128"/>
                </a:rPr>
              </a:br>
              <a:r>
                <a:rPr lang="ja-JP" altLang="en-US" sz="1600" b="1" i="0" dirty="0">
                  <a:solidFill>
                    <a:srgbClr val="000000"/>
                  </a:solidFill>
                  <a:effectLst/>
                  <a:latin typeface="Meiryo UI" panose="020B0604030504040204" pitchFamily="50" charset="-128"/>
                  <a:ea typeface="Meiryo UI" panose="020B0604030504040204" pitchFamily="50" charset="-128"/>
                </a:rPr>
                <a:t>排出量 概要資料</a:t>
              </a:r>
              <a:br>
                <a:rPr lang="en-US" altLang="ja-JP" sz="1600" b="1" i="0" dirty="0">
                  <a:solidFill>
                    <a:srgbClr val="000000"/>
                  </a:solidFill>
                  <a:effectLst/>
                  <a:latin typeface="Meiryo UI" panose="020B0604030504040204" pitchFamily="50" charset="-128"/>
                  <a:ea typeface="Meiryo UI" panose="020B0604030504040204" pitchFamily="50" charset="-128"/>
                </a:rPr>
              </a:br>
              <a:r>
                <a:rPr lang="en-US" altLang="ja-JP" sz="1400" b="1" i="0" dirty="0">
                  <a:solidFill>
                    <a:srgbClr val="000000"/>
                  </a:solidFill>
                  <a:effectLst/>
                  <a:latin typeface="Meiryo UI" panose="020B0604030504040204" pitchFamily="50" charset="-128"/>
                  <a:ea typeface="Meiryo UI" panose="020B0604030504040204" pitchFamily="50" charset="-128"/>
                </a:rPr>
                <a:t>(2021</a:t>
              </a:r>
              <a:r>
                <a:rPr lang="ja-JP" altLang="en-US" sz="1400" b="1" i="0" dirty="0">
                  <a:solidFill>
                    <a:srgbClr val="000000"/>
                  </a:solidFill>
                  <a:effectLst/>
                  <a:latin typeface="Meiryo UI" panose="020B0604030504040204" pitchFamily="50" charset="-128"/>
                  <a:ea typeface="Meiryo UI" panose="020B0604030504040204" pitchFamily="50" charset="-128"/>
                </a:rPr>
                <a:t>年</a:t>
              </a:r>
              <a:r>
                <a:rPr lang="en-US" altLang="ja-JP" sz="1400" b="1" i="0" dirty="0">
                  <a:solidFill>
                    <a:srgbClr val="000000"/>
                  </a:solidFill>
                  <a:effectLst/>
                  <a:latin typeface="Meiryo UI" panose="020B0604030504040204" pitchFamily="50" charset="-128"/>
                  <a:ea typeface="Meiryo UI" panose="020B0604030504040204" pitchFamily="50" charset="-128"/>
                </a:rPr>
                <a:t>7</a:t>
              </a:r>
              <a:r>
                <a:rPr lang="ja-JP" altLang="en-US" sz="1400" b="1" i="0" dirty="0">
                  <a:solidFill>
                    <a:srgbClr val="000000"/>
                  </a:solidFill>
                  <a:effectLst/>
                  <a:latin typeface="Meiryo UI" panose="020B0604030504040204" pitchFamily="50" charset="-128"/>
                  <a:ea typeface="Meiryo UI" panose="020B0604030504040204" pitchFamily="50" charset="-128"/>
                </a:rPr>
                <a:t>月</a:t>
              </a:r>
              <a:r>
                <a:rPr lang="en-US" altLang="ja-JP" sz="1400" b="1" i="0" dirty="0">
                  <a:solidFill>
                    <a:srgbClr val="000000"/>
                  </a:solidFill>
                  <a:effectLst/>
                  <a:latin typeface="Meiryo UI" panose="020B0604030504040204" pitchFamily="50" charset="-128"/>
                  <a:ea typeface="Meiryo UI" panose="020B0604030504040204" pitchFamily="50" charset="-128"/>
                </a:rPr>
                <a:t>27</a:t>
              </a:r>
              <a:r>
                <a:rPr lang="ja-JP" altLang="en-US" sz="1400" b="1" i="0" dirty="0">
                  <a:solidFill>
                    <a:srgbClr val="000000"/>
                  </a:solidFill>
                  <a:effectLst/>
                  <a:latin typeface="Meiryo UI" panose="020B0604030504040204" pitchFamily="50" charset="-128"/>
                  <a:ea typeface="Meiryo UI" panose="020B0604030504040204" pitchFamily="50" charset="-128"/>
                </a:rPr>
                <a:t>日</a:t>
              </a:r>
              <a:r>
                <a:rPr lang="en-US" altLang="ja-JP" sz="1400" b="1" i="0" dirty="0">
                  <a:solidFill>
                    <a:srgbClr val="000000"/>
                  </a:solidFill>
                  <a:effectLst/>
                  <a:latin typeface="Meiryo UI" panose="020B0604030504040204" pitchFamily="50" charset="-128"/>
                  <a:ea typeface="Meiryo UI" panose="020B0604030504040204" pitchFamily="50" charset="-128"/>
                </a:rPr>
                <a:t>)</a:t>
              </a:r>
              <a:endParaRPr lang="ja-JP" altLang="en-US" sz="1600" b="1" i="0" dirty="0">
                <a:solidFill>
                  <a:srgbClr val="000000"/>
                </a:solidFill>
                <a:effectLst/>
                <a:latin typeface="Meiryo UI" panose="020B0604030504040204" pitchFamily="50" charset="-128"/>
                <a:ea typeface="Meiryo UI" panose="020B0604030504040204" pitchFamily="50" charset="-128"/>
              </a:endParaRPr>
            </a:p>
          </p:txBody>
        </p:sp>
        <p:sp>
          <p:nvSpPr>
            <p:cNvPr id="13" name="フローチャート: 書類 12">
              <a:extLst>
                <a:ext uri="{FF2B5EF4-FFF2-40B4-BE49-F238E27FC236}">
                  <a16:creationId xmlns:a16="http://schemas.microsoft.com/office/drawing/2014/main" id="{C97FFEF0-0D27-4E37-B199-6DDB70363B0A}"/>
                </a:ext>
              </a:extLst>
            </p:cNvPr>
            <p:cNvSpPr/>
            <p:nvPr/>
          </p:nvSpPr>
          <p:spPr>
            <a:xfrm>
              <a:off x="4590710" y="3113708"/>
              <a:ext cx="1731134" cy="1070863"/>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サプライチェーン</a:t>
              </a:r>
              <a:br>
                <a:rPr lang="en-US" altLang="ja-JP" sz="1600" b="1" i="0" dirty="0">
                  <a:solidFill>
                    <a:srgbClr val="000000"/>
                  </a:solidFill>
                  <a:effectLst/>
                  <a:latin typeface="Meiryo UI" panose="020B0604030504040204" pitchFamily="50" charset="-128"/>
                  <a:ea typeface="Meiryo UI" panose="020B0604030504040204" pitchFamily="50" charset="-128"/>
                </a:rPr>
              </a:br>
              <a:r>
                <a:rPr lang="ja-JP" altLang="en-US" sz="1600" b="1" i="0" dirty="0">
                  <a:solidFill>
                    <a:srgbClr val="000000"/>
                  </a:solidFill>
                  <a:effectLst/>
                  <a:latin typeface="Meiryo UI" panose="020B0604030504040204" pitchFamily="50" charset="-128"/>
                  <a:ea typeface="Meiryo UI" panose="020B0604030504040204" pitchFamily="50" charset="-128"/>
                </a:rPr>
                <a:t>排出量 詳細資料</a:t>
              </a:r>
              <a:br>
                <a:rPr lang="en-US" altLang="ja-JP" sz="1600" b="1" i="0" dirty="0">
                  <a:solidFill>
                    <a:srgbClr val="000000"/>
                  </a:solidFill>
                  <a:effectLst/>
                  <a:latin typeface="Meiryo UI" panose="020B0604030504040204" pitchFamily="50" charset="-128"/>
                  <a:ea typeface="Meiryo UI" panose="020B0604030504040204" pitchFamily="50" charset="-128"/>
                </a:rPr>
              </a:br>
              <a:r>
                <a:rPr lang="en-US" altLang="ja-JP" sz="1400" b="1" i="0" dirty="0">
                  <a:solidFill>
                    <a:srgbClr val="000000"/>
                  </a:solidFill>
                  <a:effectLst/>
                  <a:latin typeface="Meiryo UI" panose="020B0604030504040204" pitchFamily="50" charset="-128"/>
                  <a:ea typeface="Meiryo UI" panose="020B0604030504040204" pitchFamily="50" charset="-128"/>
                </a:rPr>
                <a:t>(2021</a:t>
              </a:r>
              <a:r>
                <a:rPr lang="ja-JP" altLang="en-US" sz="1400" b="1" i="0" dirty="0">
                  <a:solidFill>
                    <a:srgbClr val="000000"/>
                  </a:solidFill>
                  <a:effectLst/>
                  <a:latin typeface="Meiryo UI" panose="020B0604030504040204" pitchFamily="50" charset="-128"/>
                  <a:ea typeface="Meiryo UI" panose="020B0604030504040204" pitchFamily="50" charset="-128"/>
                </a:rPr>
                <a:t>年</a:t>
              </a:r>
              <a:r>
                <a:rPr lang="en-US" altLang="ja-JP" sz="1400" b="1" i="0" dirty="0">
                  <a:solidFill>
                    <a:srgbClr val="000000"/>
                  </a:solidFill>
                  <a:effectLst/>
                  <a:latin typeface="Meiryo UI" panose="020B0604030504040204" pitchFamily="50" charset="-128"/>
                  <a:ea typeface="Meiryo UI" panose="020B0604030504040204" pitchFamily="50" charset="-128"/>
                </a:rPr>
                <a:t>7</a:t>
              </a:r>
              <a:r>
                <a:rPr lang="ja-JP" altLang="en-US" sz="1400" b="1" i="0" dirty="0">
                  <a:solidFill>
                    <a:srgbClr val="000000"/>
                  </a:solidFill>
                  <a:effectLst/>
                  <a:latin typeface="Meiryo UI" panose="020B0604030504040204" pitchFamily="50" charset="-128"/>
                  <a:ea typeface="Meiryo UI" panose="020B0604030504040204" pitchFamily="50" charset="-128"/>
                </a:rPr>
                <a:t>月</a:t>
              </a:r>
              <a:r>
                <a:rPr lang="en-US" altLang="ja-JP" sz="1400" b="1" i="0" dirty="0">
                  <a:solidFill>
                    <a:srgbClr val="000000"/>
                  </a:solidFill>
                  <a:effectLst/>
                  <a:latin typeface="Meiryo UI" panose="020B0604030504040204" pitchFamily="50" charset="-128"/>
                  <a:ea typeface="Meiryo UI" panose="020B0604030504040204" pitchFamily="50" charset="-128"/>
                </a:rPr>
                <a:t>27</a:t>
              </a:r>
              <a:r>
                <a:rPr lang="ja-JP" altLang="en-US" sz="1400" b="1" i="0" dirty="0">
                  <a:solidFill>
                    <a:srgbClr val="000000"/>
                  </a:solidFill>
                  <a:effectLst/>
                  <a:latin typeface="Meiryo UI" panose="020B0604030504040204" pitchFamily="50" charset="-128"/>
                  <a:ea typeface="Meiryo UI" panose="020B0604030504040204" pitchFamily="50" charset="-128"/>
                </a:rPr>
                <a:t>日</a:t>
              </a:r>
              <a:r>
                <a:rPr lang="en-US" altLang="ja-JP" sz="1400" b="1" i="0" dirty="0">
                  <a:solidFill>
                    <a:srgbClr val="000000"/>
                  </a:solidFill>
                  <a:effectLst/>
                  <a:latin typeface="Meiryo UI" panose="020B0604030504040204" pitchFamily="50" charset="-128"/>
                  <a:ea typeface="Meiryo UI" panose="020B0604030504040204" pitchFamily="50" charset="-128"/>
                </a:rPr>
                <a:t>)</a:t>
              </a:r>
              <a:endParaRPr lang="ja-JP" altLang="en-US" sz="1600" b="1" i="0" dirty="0">
                <a:solidFill>
                  <a:srgbClr val="000000"/>
                </a:solidFill>
                <a:effectLst/>
                <a:latin typeface="Meiryo UI" panose="020B0604030504040204" pitchFamily="50" charset="-128"/>
                <a:ea typeface="Meiryo UI" panose="020B0604030504040204" pitchFamily="50" charset="-128"/>
              </a:endParaRPr>
            </a:p>
          </p:txBody>
        </p:sp>
        <p:sp>
          <p:nvSpPr>
            <p:cNvPr id="14" name="フローチャート: 書類 13">
              <a:extLst>
                <a:ext uri="{FF2B5EF4-FFF2-40B4-BE49-F238E27FC236}">
                  <a16:creationId xmlns:a16="http://schemas.microsoft.com/office/drawing/2014/main" id="{BDB6D9F8-9168-4AC3-8787-B0D4150794FF}"/>
                </a:ext>
              </a:extLst>
            </p:cNvPr>
            <p:cNvSpPr/>
            <p:nvPr/>
          </p:nvSpPr>
          <p:spPr>
            <a:xfrm>
              <a:off x="4599889" y="4367794"/>
              <a:ext cx="1731134" cy="1070863"/>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サプライチェーンを通じた温室効果ガス排出量算定に関する基本ガイドライン</a:t>
              </a:r>
              <a:r>
                <a:rPr lang="en-US" altLang="ja-JP" sz="1600" b="1" i="0" dirty="0">
                  <a:solidFill>
                    <a:srgbClr val="000000"/>
                  </a:solidFill>
                  <a:effectLst/>
                  <a:latin typeface="Meiryo UI" panose="020B0604030504040204" pitchFamily="50" charset="-128"/>
                  <a:ea typeface="Meiryo UI" panose="020B0604030504040204" pitchFamily="50" charset="-128"/>
                </a:rPr>
                <a:t>(Ver2.3)</a:t>
              </a:r>
              <a:endParaRPr lang="ja-JP" altLang="en-US" sz="1600" b="1" i="0" dirty="0">
                <a:solidFill>
                  <a:srgbClr val="000000"/>
                </a:solidFill>
                <a:effectLst/>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B7E86DCF-2C75-41D6-B214-A3D7571A5013}"/>
              </a:ext>
            </a:extLst>
          </p:cNvPr>
          <p:cNvSpPr txBox="1"/>
          <p:nvPr/>
        </p:nvSpPr>
        <p:spPr>
          <a:xfrm>
            <a:off x="6499950" y="1867117"/>
            <a:ext cx="5045725" cy="553998"/>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サプライチェーン排出量の概要や算定のポイントを</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スライドにまとめたもの。</a:t>
            </a:r>
            <a:endParaRPr kumimoji="1" lang="en-US" altLang="ja-JP"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EF21310-0139-46D7-B075-6B48580AC274}"/>
              </a:ext>
            </a:extLst>
          </p:cNvPr>
          <p:cNvSpPr txBox="1"/>
          <p:nvPr/>
        </p:nvSpPr>
        <p:spPr>
          <a:xfrm>
            <a:off x="6498112" y="3319506"/>
            <a:ext cx="5045725" cy="553998"/>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サプライチェーン排出量の算定の他、削減対策や事例、</a:t>
            </a:r>
            <a:r>
              <a:rPr kumimoji="1" lang="en-US" altLang="ja-JP" dirty="0">
                <a:latin typeface="Meiryo UI" panose="020B0604030504040204" pitchFamily="50" charset="-128"/>
                <a:ea typeface="Meiryo UI" panose="020B0604030504040204" pitchFamily="50" charset="-128"/>
              </a:rPr>
              <a:t>CDP</a:t>
            </a:r>
            <a:r>
              <a:rPr kumimoji="1" lang="ja-JP" altLang="en-US" dirty="0">
                <a:latin typeface="Meiryo UI" panose="020B0604030504040204" pitchFamily="50" charset="-128"/>
                <a:ea typeface="Meiryo UI" panose="020B0604030504040204" pitchFamily="50" charset="-128"/>
              </a:rPr>
              <a:t>など外部の評価、日本企業の取組事例などを紹介。</a:t>
            </a:r>
            <a:endParaRPr kumimoji="1"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6792B6F3-F9B1-4C56-A4B6-AC45C9731F2D}"/>
              </a:ext>
            </a:extLst>
          </p:cNvPr>
          <p:cNvSpPr txBox="1"/>
          <p:nvPr/>
        </p:nvSpPr>
        <p:spPr>
          <a:xfrm>
            <a:off x="6496274" y="4738845"/>
            <a:ext cx="5045725" cy="1384995"/>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サプライチェーン排出量に関する国際的基準である</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プロトコル「</a:t>
            </a:r>
            <a:r>
              <a:rPr kumimoji="1" lang="en-US" altLang="ja-JP" dirty="0">
                <a:latin typeface="Meiryo UI" panose="020B0604030504040204" pitchFamily="50" charset="-128"/>
                <a:ea typeface="Meiryo UI" panose="020B0604030504040204" pitchFamily="50" charset="-128"/>
              </a:rPr>
              <a:t>Scope3</a:t>
            </a:r>
            <a:r>
              <a:rPr kumimoji="1" lang="ja-JP" altLang="en-US" dirty="0">
                <a:latin typeface="Meiryo UI" panose="020B0604030504040204" pitchFamily="50" charset="-128"/>
                <a:ea typeface="Meiryo UI" panose="020B0604030504040204" pitchFamily="50" charset="-128"/>
              </a:rPr>
              <a:t>基準」等との整合を図るとともに、国内の実態をふまえて環境省と経済産業省が策定した我が国のガイドライン。サプライチェーン排出量算定の基本的な考え方と算定方法を紹介。</a:t>
            </a:r>
            <a:endParaRPr kumimoji="1" lang="en-US" altLang="ja-JP" dirty="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D84F8B49-5A12-42AD-8CE6-15A0C168E94C}"/>
              </a:ext>
            </a:extLst>
          </p:cNvPr>
          <p:cNvSpPr/>
          <p:nvPr/>
        </p:nvSpPr>
        <p:spPr>
          <a:xfrm>
            <a:off x="341043" y="1519517"/>
            <a:ext cx="2677580" cy="5200831"/>
          </a:xfrm>
          <a:prstGeom prst="roundRect">
            <a:avLst>
              <a:gd name="adj" fmla="val 2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BE34CFEE-678B-4B05-B7B2-AE2970D1C11A}"/>
              </a:ext>
            </a:extLst>
          </p:cNvPr>
          <p:cNvSpPr/>
          <p:nvPr/>
        </p:nvSpPr>
        <p:spPr>
          <a:xfrm>
            <a:off x="3818690" y="1519517"/>
            <a:ext cx="7965681" cy="5200831"/>
          </a:xfrm>
          <a:prstGeom prst="roundRect">
            <a:avLst>
              <a:gd name="adj" fmla="val 2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E9AB1DE-B9C0-493A-824B-7D50006118FD}"/>
              </a:ext>
            </a:extLst>
          </p:cNvPr>
          <p:cNvSpPr txBox="1"/>
          <p:nvPr/>
        </p:nvSpPr>
        <p:spPr>
          <a:xfrm>
            <a:off x="385365" y="1231240"/>
            <a:ext cx="2677580"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GHG</a:t>
            </a:r>
            <a:r>
              <a:rPr kumimoji="1" lang="ja-JP" altLang="en-US" sz="2000" b="1" dirty="0">
                <a:latin typeface="Meiryo UI" panose="020B0604030504040204" pitchFamily="50" charset="-128"/>
                <a:ea typeface="Meiryo UI" panose="020B0604030504040204" pitchFamily="50" charset="-128"/>
              </a:rPr>
              <a:t>プロトコル</a:t>
            </a:r>
            <a:endParaRPr kumimoji="1" lang="en-US" altLang="ja-JP" sz="20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43BFF7B-0F44-4C78-97A3-A84EB1C5F69E}"/>
              </a:ext>
            </a:extLst>
          </p:cNvPr>
          <p:cNvSpPr txBox="1"/>
          <p:nvPr/>
        </p:nvSpPr>
        <p:spPr>
          <a:xfrm>
            <a:off x="3765714" y="1207369"/>
            <a:ext cx="7939929"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グリーン・バリューチェーンプラットフォーム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環境省・経済産業省</a:t>
            </a:r>
            <a:r>
              <a:rPr kumimoji="1" lang="en-US" altLang="ja-JP" sz="2000" b="1" dirty="0">
                <a:latin typeface="Meiryo UI" panose="020B0604030504040204" pitchFamily="50" charset="-128"/>
                <a:ea typeface="Meiryo UI" panose="020B0604030504040204" pitchFamily="50" charset="-128"/>
              </a:rPr>
              <a:t>)</a:t>
            </a:r>
          </a:p>
        </p:txBody>
      </p:sp>
      <p:sp>
        <p:nvSpPr>
          <p:cNvPr id="24" name="二等辺三角形 23">
            <a:extLst>
              <a:ext uri="{FF2B5EF4-FFF2-40B4-BE49-F238E27FC236}">
                <a16:creationId xmlns:a16="http://schemas.microsoft.com/office/drawing/2014/main" id="{BD6FB05F-6CEE-46AA-AD3D-FB19F84E4C86}"/>
              </a:ext>
            </a:extLst>
          </p:cNvPr>
          <p:cNvSpPr/>
          <p:nvPr/>
        </p:nvSpPr>
        <p:spPr>
          <a:xfrm rot="5400000">
            <a:off x="1541354" y="4006551"/>
            <a:ext cx="3631888" cy="2780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3004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環境省 基本ガイドライン</a:t>
            </a:r>
          </a:p>
        </p:txBody>
      </p:sp>
      <p:sp>
        <p:nvSpPr>
          <p:cNvPr id="6" name="コンテンツ プレースホルダー 2"/>
          <p:cNvSpPr>
            <a:spLocks noGrp="1"/>
          </p:cNvSpPr>
          <p:nvPr>
            <p:ph sz="quarter" idx="12"/>
          </p:nvPr>
        </p:nvSpPr>
        <p:spPr>
          <a:xfrm>
            <a:off x="1393187" y="1007807"/>
            <a:ext cx="9405628" cy="885522"/>
          </a:xfrm>
        </p:spPr>
        <p:txBody>
          <a:bodyPr/>
          <a:lstStyle/>
          <a:p>
            <a:pPr marL="247711" indent="-247711"/>
            <a:r>
              <a:rPr lang="ja-JP" altLang="en-US" dirty="0"/>
              <a:t>グローバルスタンダードである</a:t>
            </a:r>
            <a:r>
              <a:rPr lang="en-US" altLang="ja-JP" dirty="0"/>
              <a:t>GHG</a:t>
            </a:r>
            <a:r>
              <a:rPr lang="ja-JP" altLang="en-US" dirty="0"/>
              <a:t>プロトコル「</a:t>
            </a:r>
            <a:r>
              <a:rPr lang="en-US" altLang="ja-JP" dirty="0"/>
              <a:t>Scope3</a:t>
            </a:r>
            <a:r>
              <a:rPr lang="ja-JP" altLang="en-US" dirty="0"/>
              <a:t>基準」に整合したガイドラインとして、環境省は「</a:t>
            </a:r>
            <a:r>
              <a:rPr lang="ja-JP" altLang="en-US" b="1" dirty="0">
                <a:solidFill>
                  <a:srgbClr val="FF0000"/>
                </a:solidFill>
              </a:rPr>
              <a:t>サプライチェーンを通じた温室効果ガス排出量算定に関する基本ガイドライン</a:t>
            </a:r>
            <a:r>
              <a:rPr lang="ja-JP" altLang="en-US" dirty="0"/>
              <a:t>」を作成</a:t>
            </a:r>
          </a:p>
        </p:txBody>
      </p:sp>
      <p:sp>
        <p:nvSpPr>
          <p:cNvPr id="5" name="正方形/長方形 4"/>
          <p:cNvSpPr/>
          <p:nvPr/>
        </p:nvSpPr>
        <p:spPr>
          <a:xfrm>
            <a:off x="1968871" y="5675052"/>
            <a:ext cx="3331542" cy="762773"/>
          </a:xfrm>
          <a:prstGeom prst="rect">
            <a:avLst/>
          </a:prstGeom>
        </p:spPr>
        <p:txBody>
          <a:bodyPr wrap="square">
            <a:spAutoFit/>
          </a:bodyPr>
          <a:lstStyle/>
          <a:p>
            <a:r>
              <a:rPr lang="en-US" altLang="ja-JP" sz="1089" dirty="0">
                <a:solidFill>
                  <a:prstClr val="black"/>
                </a:solidFill>
                <a:latin typeface="+mn-ea"/>
              </a:rPr>
              <a:t>[</a:t>
            </a:r>
            <a:r>
              <a:rPr lang="ja-JP" altLang="en-US" sz="1089" dirty="0">
                <a:solidFill>
                  <a:prstClr val="black"/>
                </a:solidFill>
                <a:latin typeface="+mn-ea"/>
              </a:rPr>
              <a:t>出所</a:t>
            </a:r>
            <a:r>
              <a:rPr lang="en-US" altLang="ja-JP" sz="1089" dirty="0">
                <a:solidFill>
                  <a:prstClr val="black"/>
                </a:solidFill>
                <a:latin typeface="+mn-ea"/>
              </a:rPr>
              <a:t>]</a:t>
            </a:r>
            <a:r>
              <a:rPr lang="ja-JP" altLang="en-US" sz="1089" dirty="0">
                <a:solidFill>
                  <a:prstClr val="black"/>
                </a:solidFill>
                <a:latin typeface="+mn-ea"/>
              </a:rPr>
              <a:t>環境省「グリーン・バリューチェーンプラットフォーム」</a:t>
            </a:r>
            <a:endParaRPr lang="en-US" altLang="ja-JP" sz="1089" dirty="0">
              <a:solidFill>
                <a:prstClr val="black"/>
              </a:solidFill>
              <a:latin typeface="+mn-ea"/>
            </a:endParaRPr>
          </a:p>
          <a:p>
            <a:pPr marL="400370"/>
            <a:r>
              <a:rPr lang="en-US" altLang="ja-JP" sz="1089" dirty="0">
                <a:solidFill>
                  <a:prstClr val="black"/>
                </a:solidFill>
                <a:latin typeface="+mn-ea"/>
              </a:rPr>
              <a:t>https://www.env.go.jp/earth/ondanka/supply_chain/gvc/files/tools/GuideLine_ver2.3.pdf</a:t>
            </a:r>
            <a:endParaRPr lang="ja-JP" altLang="en-US" sz="1089" dirty="0">
              <a:solidFill>
                <a:prstClr val="black"/>
              </a:solidFill>
              <a:latin typeface="+mn-ea"/>
            </a:endParaRPr>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t="9979" b="7256"/>
          <a:stretch/>
        </p:blipFill>
        <p:spPr>
          <a:xfrm>
            <a:off x="2120899" y="2299751"/>
            <a:ext cx="2900096" cy="3356218"/>
          </a:xfrm>
          <a:prstGeom prst="rect">
            <a:avLst/>
          </a:prstGeom>
          <a:ln>
            <a:solidFill>
              <a:schemeClr val="tx1"/>
            </a:solidFill>
          </a:ln>
        </p:spPr>
      </p:pic>
      <p:sp>
        <p:nvSpPr>
          <p:cNvPr id="8" name="1 つの角を丸めた四角形 7"/>
          <p:cNvSpPr/>
          <p:nvPr/>
        </p:nvSpPr>
        <p:spPr bwMode="auto">
          <a:xfrm>
            <a:off x="5321679" y="4885252"/>
            <a:ext cx="4768678" cy="1227988"/>
          </a:xfrm>
          <a:prstGeom prst="round1Rect">
            <a:avLst>
              <a:gd name="adj" fmla="val 0"/>
            </a:avLst>
          </a:prstGeom>
          <a:noFill/>
          <a:ln w="57150" cap="flat" cmpd="sng" algn="ctr">
            <a:solidFill>
              <a:srgbClr val="FFC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08" tIns="39104" rIns="78208" bIns="39104" numCol="1" rtlCol="0" anchor="ctr" anchorCtr="0" compatLnSpc="1">
            <a:prstTxWarp prst="textNoShape">
              <a:avLst/>
            </a:prstTxWarp>
          </a:bodyPr>
          <a:lstStyle/>
          <a:p>
            <a:pPr algn="ctr" defTabSz="782018" fontAlgn="base">
              <a:spcBef>
                <a:spcPct val="0"/>
              </a:spcBef>
              <a:spcAft>
                <a:spcPct val="0"/>
              </a:spcAft>
            </a:pPr>
            <a:endParaRPr lang="ja-JP" altLang="en-US" sz="1724">
              <a:latin typeface="HGP創英角ｺﾞｼｯｸUB" pitchFamily="50" charset="-128"/>
              <a:ea typeface="HGP創英角ｺﾞｼｯｸUB" pitchFamily="50" charset="-128"/>
            </a:endParaRPr>
          </a:p>
        </p:txBody>
      </p:sp>
      <p:sp>
        <p:nvSpPr>
          <p:cNvPr id="9" name="1 つの角を丸めた四角形 8"/>
          <p:cNvSpPr/>
          <p:nvPr/>
        </p:nvSpPr>
        <p:spPr bwMode="auto">
          <a:xfrm>
            <a:off x="5321679" y="2224538"/>
            <a:ext cx="4768678" cy="2394917"/>
          </a:xfrm>
          <a:prstGeom prst="round1Rect">
            <a:avLst>
              <a:gd name="adj" fmla="val 0"/>
            </a:avLst>
          </a:prstGeom>
          <a:noFill/>
          <a:ln w="57150" cap="flat" cmpd="sng" algn="ctr">
            <a:solidFill>
              <a:schemeClr val="bg2">
                <a:lumMod val="90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08" tIns="39104" rIns="78208" bIns="39104" numCol="1" rtlCol="0" anchor="ctr" anchorCtr="0" compatLnSpc="1">
            <a:prstTxWarp prst="textNoShape">
              <a:avLst/>
            </a:prstTxWarp>
          </a:bodyPr>
          <a:lstStyle/>
          <a:p>
            <a:pPr algn="ctr" defTabSz="782018" fontAlgn="base">
              <a:spcBef>
                <a:spcPct val="0"/>
              </a:spcBef>
              <a:spcAft>
                <a:spcPct val="0"/>
              </a:spcAft>
            </a:pPr>
            <a:endParaRPr lang="ja-JP" altLang="en-US" sz="1724">
              <a:latin typeface="HGP創英角ｺﾞｼｯｸUB" pitchFamily="50" charset="-128"/>
              <a:ea typeface="HGP創英角ｺﾞｼｯｸUB" pitchFamily="50" charset="-128"/>
            </a:endParaRPr>
          </a:p>
        </p:txBody>
      </p:sp>
      <p:sp>
        <p:nvSpPr>
          <p:cNvPr id="11" name="Rectangle 39"/>
          <p:cNvSpPr>
            <a:spLocks noChangeArrowheads="1"/>
          </p:cNvSpPr>
          <p:nvPr/>
        </p:nvSpPr>
        <p:spPr bwMode="auto">
          <a:xfrm>
            <a:off x="5387004" y="2299751"/>
            <a:ext cx="4768678" cy="24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03" tIns="39101" rIns="78203" bIns="39101"/>
          <a:lstStyle>
            <a:lvl1pPr marL="342900" indent="-342900" defTabSz="862013">
              <a:lnSpc>
                <a:spcPct val="110000"/>
              </a:lnSpc>
              <a:spcBef>
                <a:spcPct val="20000"/>
              </a:spcBef>
              <a:buClr>
                <a:srgbClr val="140078"/>
              </a:buClr>
              <a:buFont typeface="Wingdings" panose="05000000000000000000" pitchFamily="2" charset="2"/>
              <a:buChar char="l"/>
              <a:tabLst>
                <a:tab pos="1524000" algn="l"/>
              </a:tabLst>
              <a:defRPr kumimoji="1">
                <a:solidFill>
                  <a:srgbClr val="140078"/>
                </a:solidFill>
                <a:latin typeface="Arial" panose="020B0604020202020204" pitchFamily="34" charset="0"/>
                <a:ea typeface="HGSｺﾞｼｯｸM" panose="020B0600000000000000" pitchFamily="50" charset="-128"/>
              </a:defRPr>
            </a:lvl1pPr>
            <a:lvl2pPr marL="736600" indent="-304800" defTabSz="862013">
              <a:lnSpc>
                <a:spcPct val="110000"/>
              </a:lnSpc>
              <a:spcBef>
                <a:spcPct val="20000"/>
              </a:spcBef>
              <a:buClr>
                <a:schemeClr val="tx1"/>
              </a:buClr>
              <a:buFont typeface="Wingdings" panose="05000000000000000000" pitchFamily="2" charset="2"/>
              <a:buChar char="£"/>
              <a:tabLst>
                <a:tab pos="1524000" algn="l"/>
              </a:tabLst>
              <a:defRPr sz="1600">
                <a:solidFill>
                  <a:schemeClr val="tx1"/>
                </a:solidFill>
                <a:latin typeface="Arial" panose="020B0604020202020204" pitchFamily="34" charset="0"/>
                <a:ea typeface="HGSｺﾞｼｯｸM" panose="020B0600000000000000" pitchFamily="50" charset="-128"/>
              </a:defRPr>
            </a:lvl2pPr>
            <a:lvl3pPr marL="1524000" indent="-355600" defTabSz="862013">
              <a:lnSpc>
                <a:spcPct val="110000"/>
              </a:lnSpc>
              <a:spcBef>
                <a:spcPct val="20000"/>
              </a:spcBef>
              <a:buClr>
                <a:schemeClr val="tx1"/>
              </a:buClr>
              <a:buChar char="•"/>
              <a:tabLst>
                <a:tab pos="1524000" algn="l"/>
              </a:tabLst>
              <a:defRPr kumimoji="1" sz="1400">
                <a:solidFill>
                  <a:schemeClr val="tx1"/>
                </a:solidFill>
                <a:latin typeface="Arial" panose="020B0604020202020204" pitchFamily="34" charset="0"/>
                <a:ea typeface="HGSｺﾞｼｯｸM" panose="020B0600000000000000" pitchFamily="50" charset="-128"/>
              </a:defRPr>
            </a:lvl3pPr>
            <a:lvl4pPr marL="1931988"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4pPr>
            <a:lvl5pPr marL="2339975" indent="-228600" defTabSz="862013">
              <a:lnSpc>
                <a:spcPct val="110000"/>
              </a:lnSpc>
              <a:spcBef>
                <a:spcPct val="20000"/>
              </a:spcBef>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anose="020B0604020202020204" pitchFamily="34" charset="0"/>
                <a:ea typeface="HGSｺﾞｼｯｸM" panose="020B0600000000000000" pitchFamily="50" charset="-128"/>
              </a:defRPr>
            </a:lvl9pPr>
          </a:lstStyle>
          <a:p>
            <a:pPr eaLnBrk="1" hangingPunct="1">
              <a:spcBef>
                <a:spcPct val="10000"/>
              </a:spcBef>
              <a:spcAft>
                <a:spcPct val="10000"/>
              </a:spcAft>
              <a:buClr>
                <a:srgbClr val="0000CC"/>
              </a:buClr>
            </a:pPr>
            <a:r>
              <a:rPr lang="ja-JP" altLang="en-US" sz="2177"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2177" dirty="0">
                <a:latin typeface="Meiryo UI" panose="020B0604030504040204" pitchFamily="50" charset="-128"/>
                <a:ea typeface="Meiryo UI" panose="020B0604030504040204" pitchFamily="50" charset="-128"/>
                <a:cs typeface="Meiryo UI" panose="020B0604030504040204" pitchFamily="50" charset="-128"/>
              </a:rPr>
              <a:t>1</a:t>
            </a:r>
            <a:r>
              <a:rPr lang="ja-JP" altLang="en-US" sz="2177" dirty="0">
                <a:latin typeface="Meiryo UI" panose="020B0604030504040204" pitchFamily="50" charset="-128"/>
                <a:ea typeface="Meiryo UI" panose="020B0604030504040204" pitchFamily="50" charset="-128"/>
                <a:cs typeface="Meiryo UI" panose="020B0604030504040204" pitchFamily="50" charset="-128"/>
              </a:rPr>
              <a:t>部　算定の基本的考え方</a:t>
            </a:r>
          </a:p>
          <a:p>
            <a:pPr lvl="1">
              <a:spcBef>
                <a:spcPts val="0"/>
              </a:spcBef>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はじめに</a:t>
            </a:r>
          </a:p>
          <a:p>
            <a:pPr lvl="1">
              <a:spcBef>
                <a:spcPts val="0"/>
              </a:spcBef>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本文書の位置づけと使い方</a:t>
            </a:r>
          </a:p>
          <a:p>
            <a:pPr lvl="1">
              <a:spcBef>
                <a:spcPts val="0"/>
              </a:spcBef>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用語の定義</a:t>
            </a:r>
            <a:endParaRPr kumimoji="0" lang="en-US" altLang="ja-JP" sz="1814" dirty="0">
              <a:latin typeface="Meiryo UI" panose="020B0604030504040204" pitchFamily="50" charset="-128"/>
              <a:ea typeface="Meiryo UI" panose="020B0604030504040204" pitchFamily="50" charset="-128"/>
              <a:cs typeface="Meiryo UI" panose="020B0604030504040204" pitchFamily="50" charset="-128"/>
            </a:endParaRPr>
          </a:p>
          <a:p>
            <a:pPr lvl="1">
              <a:spcBef>
                <a:spcPts val="0"/>
              </a:spcBef>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サプライチェーン排出量算定の概要</a:t>
            </a:r>
          </a:p>
          <a:p>
            <a:pPr lvl="1">
              <a:spcBef>
                <a:spcPts val="0"/>
              </a:spcBef>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算定の基本的考え方</a:t>
            </a:r>
          </a:p>
          <a:p>
            <a:pPr lvl="1">
              <a:spcBef>
                <a:spcPts val="0"/>
              </a:spcBef>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算定結果の活用方法</a:t>
            </a:r>
            <a:endParaRPr kumimoji="0" lang="ja-JP" altLang="en-US" sz="21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364211" y="4981336"/>
            <a:ext cx="3921266" cy="1075103"/>
          </a:xfrm>
          <a:prstGeom prst="rect">
            <a:avLst/>
          </a:prstGeom>
          <a:noFill/>
        </p:spPr>
        <p:txBody>
          <a:bodyPr wrap="none" rtlCol="0">
            <a:spAutoFit/>
          </a:bodyPr>
          <a:lstStyle/>
          <a:p>
            <a:pPr marL="414772" indent="-414772">
              <a:spcBef>
                <a:spcPct val="10000"/>
              </a:spcBef>
              <a:spcAft>
                <a:spcPct val="10000"/>
              </a:spcAft>
              <a:buClr>
                <a:srgbClr val="0000CC"/>
              </a:buClr>
              <a:buFont typeface="Wingdings" panose="05000000000000000000" pitchFamily="2" charset="2"/>
              <a:buChar char="l"/>
            </a:pPr>
            <a:r>
              <a:rPr lang="ja-JP" altLang="en-US" sz="2177"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177"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177"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部　算定方法の解説</a:t>
            </a:r>
          </a:p>
          <a:p>
            <a:pPr lvl="1">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自社の排出（</a:t>
            </a:r>
            <a:r>
              <a:rPr kumimoji="0" lang="en-US" altLang="ja-JP" sz="1814" dirty="0">
                <a:latin typeface="Meiryo UI" panose="020B0604030504040204" pitchFamily="50" charset="-128"/>
                <a:ea typeface="Meiryo UI" panose="020B0604030504040204" pitchFamily="50" charset="-128"/>
                <a:cs typeface="Meiryo UI" panose="020B0604030504040204" pitchFamily="50" charset="-128"/>
              </a:rPr>
              <a:t>Scope1,2</a:t>
            </a: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a:t>
            </a:r>
          </a:p>
          <a:p>
            <a:pPr lvl="1">
              <a:buClr>
                <a:srgbClr val="0000CC"/>
              </a:buClr>
              <a:buFont typeface="Wingdings" panose="05000000000000000000" pitchFamily="2" charset="2"/>
              <a:buAutoNum type="arabicPeriod"/>
            </a:pPr>
            <a:r>
              <a:rPr kumimoji="0" lang="ja-JP" altLang="en-US" sz="1814" dirty="0">
                <a:latin typeface="Meiryo UI" panose="020B0604030504040204" pitchFamily="50" charset="-128"/>
                <a:ea typeface="Meiryo UI" panose="020B0604030504040204" pitchFamily="50" charset="-128"/>
                <a:cs typeface="Meiryo UI" panose="020B0604030504040204" pitchFamily="50" charset="-128"/>
              </a:rPr>
              <a:t>その他の間接排出（</a:t>
            </a:r>
            <a:r>
              <a:rPr kumimoji="0" lang="en-US" altLang="ja-JP" sz="1814" dirty="0">
                <a:latin typeface="Meiryo UI" panose="020B0604030504040204" pitchFamily="50" charset="-128"/>
                <a:ea typeface="Meiryo UI" panose="020B0604030504040204" pitchFamily="50" charset="-128"/>
                <a:cs typeface="Meiryo UI" panose="020B0604030504040204" pitchFamily="50" charset="-128"/>
              </a:rPr>
              <a:t>Scope3</a:t>
            </a:r>
            <a:r>
              <a:rPr kumimoji="0" lang="ja-JP" altLang="en-US" sz="2177"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33" dirty="0"/>
          </a:p>
        </p:txBody>
      </p:sp>
      <p:sp>
        <p:nvSpPr>
          <p:cNvPr id="10" name="テキスト ボックス 9">
            <a:extLst>
              <a:ext uri="{FF2B5EF4-FFF2-40B4-BE49-F238E27FC236}">
                <a16:creationId xmlns:a16="http://schemas.microsoft.com/office/drawing/2014/main" id="{CADDE15B-0A3A-4E39-9C70-D735B6C28FFF}"/>
              </a:ext>
            </a:extLst>
          </p:cNvPr>
          <p:cNvSpPr txBox="1"/>
          <p:nvPr/>
        </p:nvSpPr>
        <p:spPr>
          <a:xfrm>
            <a:off x="841505" y="6355800"/>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356813DB-FDE5-444F-A26A-DCA5B9A057E2}"/>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571756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latin typeface="Meiryo UI" panose="020B0604030504040204" pitchFamily="50" charset="-128"/>
                <a:ea typeface="Meiryo UI" panose="020B0604030504040204" pitchFamily="50" charset="-128"/>
              </a:rPr>
              <a:t>GHG</a:t>
            </a:r>
            <a:r>
              <a:rPr kumimoji="1" lang="ja-JP" altLang="en-US" sz="2800" dirty="0">
                <a:latin typeface="Meiryo UI" panose="020B0604030504040204" pitchFamily="50" charset="-128"/>
                <a:ea typeface="Meiryo UI" panose="020B0604030504040204" pitchFamily="50" charset="-128"/>
              </a:rPr>
              <a:t>排出量削減の制度・動向～</a:t>
            </a:r>
            <a:r>
              <a:rPr lang="en-US" altLang="ja-JP" sz="2800" dirty="0">
                <a:latin typeface="Meiryo UI" panose="020B0604030504040204" pitchFamily="50" charset="-128"/>
                <a:ea typeface="Meiryo UI" panose="020B0604030504040204" pitchFamily="50" charset="-128"/>
              </a:rPr>
              <a:t>(3)</a:t>
            </a:r>
            <a:r>
              <a:rPr kumimoji="1" lang="ja-JP" altLang="en-US" sz="2800" dirty="0">
                <a:latin typeface="Meiryo UI" panose="020B0604030504040204" pitchFamily="50" charset="-128"/>
                <a:ea typeface="Meiryo UI" panose="020B0604030504040204" pitchFamily="50" charset="-128"/>
              </a:rPr>
              <a:t>主要な国際</a:t>
            </a:r>
            <a:r>
              <a:rPr kumimoji="1" lang="en-US" altLang="ja-JP" sz="2800" dirty="0">
                <a:latin typeface="Meiryo UI" panose="020B0604030504040204" pitchFamily="50" charset="-128"/>
                <a:ea typeface="Meiryo UI" panose="020B0604030504040204" pitchFamily="50" charset="-128"/>
              </a:rPr>
              <a:t>NGO</a:t>
            </a:r>
            <a:r>
              <a:rPr kumimoji="1" lang="ja-JP" altLang="en-US" sz="2800" dirty="0">
                <a:latin typeface="Meiryo UI" panose="020B0604030504040204" pitchFamily="50" charset="-128"/>
                <a:ea typeface="Meiryo UI" panose="020B0604030504040204" pitchFamily="50" charset="-128"/>
              </a:rPr>
              <a:t>やイニシアチブ</a:t>
            </a:r>
          </a:p>
        </p:txBody>
      </p:sp>
      <p:sp>
        <p:nvSpPr>
          <p:cNvPr id="4" name="テキスト ボックス 3">
            <a:extLst>
              <a:ext uri="{FF2B5EF4-FFF2-40B4-BE49-F238E27FC236}">
                <a16:creationId xmlns:a16="http://schemas.microsoft.com/office/drawing/2014/main" id="{BF45F8DD-75D2-4DAF-9E22-0ABF7E40434F}"/>
              </a:ext>
            </a:extLst>
          </p:cNvPr>
          <p:cNvSpPr txBox="1"/>
          <p:nvPr/>
        </p:nvSpPr>
        <p:spPr>
          <a:xfrm>
            <a:off x="294969" y="739453"/>
            <a:ext cx="11897032" cy="738664"/>
          </a:xfrm>
          <a:prstGeom prst="rect">
            <a:avLst/>
          </a:prstGeom>
          <a:noFill/>
        </p:spPr>
        <p:txBody>
          <a:bodyPr wrap="square" lIns="0" tIns="0" rIns="0" bIns="0" rtlCol="0">
            <a:spAutoFit/>
          </a:bodyPr>
          <a:lstStyle/>
          <a:p>
            <a:r>
              <a:rPr lang="ja-JP" altLang="en-US" sz="2400" b="1" dirty="0">
                <a:latin typeface="Meiryo UI" panose="020B0604030504040204" pitchFamily="50" charset="-128"/>
                <a:ea typeface="Meiryo UI" panose="020B0604030504040204" pitchFamily="50" charset="-128"/>
              </a:rPr>
              <a:t>国際</a:t>
            </a:r>
            <a:r>
              <a:rPr kumimoji="1" lang="en-US" altLang="ja-JP" sz="2400" b="1" dirty="0">
                <a:latin typeface="Meiryo UI" panose="020B0604030504040204" pitchFamily="50" charset="-128"/>
                <a:ea typeface="Meiryo UI" panose="020B0604030504040204" pitchFamily="50" charset="-128"/>
              </a:rPr>
              <a:t>NGO</a:t>
            </a:r>
            <a:r>
              <a:rPr kumimoji="1" lang="ja-JP" altLang="en-US" sz="2400" b="1" dirty="0">
                <a:latin typeface="Meiryo UI" panose="020B0604030504040204" pitchFamily="50" charset="-128"/>
                <a:ea typeface="Meiryo UI" panose="020B0604030504040204" pitchFamily="50" charset="-128"/>
              </a:rPr>
              <a:t>やイニシアチブも、</a:t>
            </a:r>
            <a:r>
              <a:rPr kumimoji="1" lang="en-US" altLang="ja-JP" sz="2400" b="1" dirty="0">
                <a:latin typeface="Meiryo UI" panose="020B0604030504040204" pitchFamily="50" charset="-128"/>
                <a:ea typeface="Meiryo UI" panose="020B0604030504040204" pitchFamily="50" charset="-128"/>
              </a:rPr>
              <a:t>GHG</a:t>
            </a:r>
            <a:r>
              <a:rPr kumimoji="1" lang="ja-JP" altLang="en-US" sz="2400" b="1" dirty="0">
                <a:latin typeface="Meiryo UI" panose="020B0604030504040204" pitchFamily="50" charset="-128"/>
                <a:ea typeface="Meiryo UI" panose="020B0604030504040204" pitchFamily="50" charset="-128"/>
              </a:rPr>
              <a:t>プロトコルを</a:t>
            </a:r>
            <a:r>
              <a:rPr kumimoji="1" lang="en-US" altLang="ja-JP" sz="2400" b="1" dirty="0">
                <a:latin typeface="Meiryo UI" panose="020B0604030504040204" pitchFamily="50" charset="-128"/>
                <a:ea typeface="Meiryo UI" panose="020B0604030504040204" pitchFamily="50" charset="-128"/>
              </a:rPr>
              <a:t>GHG</a:t>
            </a:r>
            <a:r>
              <a:rPr kumimoji="1" lang="ja-JP" altLang="en-US" sz="2400" b="1" dirty="0">
                <a:latin typeface="Meiryo UI" panose="020B0604030504040204" pitchFamily="50" charset="-128"/>
                <a:ea typeface="Meiryo UI" panose="020B0604030504040204" pitchFamily="50" charset="-128"/>
              </a:rPr>
              <a:t>排出量の算定・報告の基準としている</a:t>
            </a:r>
            <a:br>
              <a:rPr kumimoji="1" lang="en-US" altLang="ja-JP" sz="2400" b="1" dirty="0">
                <a:latin typeface="Meiryo UI" panose="020B0604030504040204" pitchFamily="50" charset="-128"/>
                <a:ea typeface="Meiryo UI" panose="020B0604030504040204" pitchFamily="50" charset="-128"/>
              </a:rPr>
            </a:b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民間基準であるが、国際的デファクトスタンダードとなっている</a:t>
            </a:r>
            <a:r>
              <a:rPr kumimoji="1" lang="en-US" altLang="ja-JP" sz="2400"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537037D-68F6-4501-B05A-1112DC06FC4E}"/>
              </a:ext>
            </a:extLst>
          </p:cNvPr>
          <p:cNvSpPr txBox="1"/>
          <p:nvPr/>
        </p:nvSpPr>
        <p:spPr>
          <a:xfrm>
            <a:off x="158459" y="6118547"/>
            <a:ext cx="9483686"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我が国企業による国際的なイニシアティブへの対応に関する研究会 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資料</a:t>
            </a:r>
            <a:br>
              <a:rPr lang="en-US" altLang="ja-JP" sz="1400" dirty="0">
                <a:solidFill>
                  <a:prstClr val="black"/>
                </a:solidFill>
                <a:latin typeface="Meiryo UI" panose="020B0604030504040204" pitchFamily="50" charset="-128"/>
                <a:ea typeface="Meiryo UI" panose="020B0604030504040204" pitchFamily="50" charset="-128"/>
              </a:rPr>
            </a:b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「国際的なイニシアティブと⽇本の気候変動対策に係る国内諸制度</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みずほ情報総研株式会社</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https://www.meti.go.jp/shingikai/energy_environment/international_initiative/pdf/001_03_02.pdf</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を引用・加筆</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四角形: 角を丸くする 6">
            <a:extLst>
              <a:ext uri="{FF2B5EF4-FFF2-40B4-BE49-F238E27FC236}">
                <a16:creationId xmlns:a16="http://schemas.microsoft.com/office/drawing/2014/main" id="{EF405133-96BF-49ED-8E45-F8059E6984D0}"/>
              </a:ext>
            </a:extLst>
          </p:cNvPr>
          <p:cNvSpPr/>
          <p:nvPr/>
        </p:nvSpPr>
        <p:spPr>
          <a:xfrm>
            <a:off x="294968" y="1509647"/>
            <a:ext cx="11636299" cy="1491581"/>
          </a:xfrm>
          <a:prstGeom prst="roundRect">
            <a:avLst>
              <a:gd name="adj" fmla="val 2311"/>
            </a:avLst>
          </a:prstGeom>
          <a:no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kumimoji="1" lang="ja-JP" altLang="en-US"/>
          </a:p>
        </p:txBody>
      </p:sp>
      <p:sp>
        <p:nvSpPr>
          <p:cNvPr id="8" name="四角形: 角を丸くする 7">
            <a:extLst>
              <a:ext uri="{FF2B5EF4-FFF2-40B4-BE49-F238E27FC236}">
                <a16:creationId xmlns:a16="http://schemas.microsoft.com/office/drawing/2014/main" id="{FD972F67-0A4C-4C9D-98F2-EF59F40A39B5}"/>
              </a:ext>
            </a:extLst>
          </p:cNvPr>
          <p:cNvSpPr/>
          <p:nvPr/>
        </p:nvSpPr>
        <p:spPr>
          <a:xfrm>
            <a:off x="304147" y="3068306"/>
            <a:ext cx="11636299" cy="1491581"/>
          </a:xfrm>
          <a:prstGeom prst="roundRect">
            <a:avLst>
              <a:gd name="adj" fmla="val 2311"/>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CBAA4AC-1579-41AF-9C00-FEB9F2E33138}"/>
              </a:ext>
            </a:extLst>
          </p:cNvPr>
          <p:cNvSpPr/>
          <p:nvPr/>
        </p:nvSpPr>
        <p:spPr>
          <a:xfrm>
            <a:off x="313326" y="4626966"/>
            <a:ext cx="11636299" cy="1491581"/>
          </a:xfrm>
          <a:prstGeom prst="roundRect">
            <a:avLst>
              <a:gd name="adj" fmla="val 231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kumimoji="1" lang="ja-JP" altLang="en-US"/>
          </a:p>
        </p:txBody>
      </p:sp>
      <p:pic>
        <p:nvPicPr>
          <p:cNvPr id="12" name="図 11" descr="ロゴ, 会社名&#10;&#10;自動的に生成された説明">
            <a:extLst>
              <a:ext uri="{FF2B5EF4-FFF2-40B4-BE49-F238E27FC236}">
                <a16:creationId xmlns:a16="http://schemas.microsoft.com/office/drawing/2014/main" id="{89E90DEE-9F9D-45FB-82BC-3535EFB652FD}"/>
              </a:ext>
            </a:extLst>
          </p:cNvPr>
          <p:cNvPicPr>
            <a:picLocks noChangeAspect="1"/>
          </p:cNvPicPr>
          <p:nvPr/>
        </p:nvPicPr>
        <p:blipFill>
          <a:blip r:embed="rId4"/>
          <a:stretch>
            <a:fillRect/>
          </a:stretch>
        </p:blipFill>
        <p:spPr>
          <a:xfrm>
            <a:off x="370901" y="1587870"/>
            <a:ext cx="1289868" cy="584200"/>
          </a:xfrm>
          <a:prstGeom prst="rect">
            <a:avLst/>
          </a:prstGeom>
        </p:spPr>
      </p:pic>
      <p:sp>
        <p:nvSpPr>
          <p:cNvPr id="13" name="テキスト ボックス 12">
            <a:extLst>
              <a:ext uri="{FF2B5EF4-FFF2-40B4-BE49-F238E27FC236}">
                <a16:creationId xmlns:a16="http://schemas.microsoft.com/office/drawing/2014/main" id="{A73734CB-F242-40C6-8254-0943D76080BF}"/>
              </a:ext>
            </a:extLst>
          </p:cNvPr>
          <p:cNvSpPr txBox="1"/>
          <p:nvPr/>
        </p:nvSpPr>
        <p:spPr>
          <a:xfrm>
            <a:off x="1817783" y="1545195"/>
            <a:ext cx="10003316" cy="1384995"/>
          </a:xfrm>
          <a:prstGeom prst="rect">
            <a:avLst/>
          </a:prstGeom>
          <a:noFill/>
        </p:spPr>
        <p:txBody>
          <a:bodyPr wrap="square" lIns="0" tIns="0" rIns="0" bIns="0" rtlCol="0">
            <a:spAutoFit/>
          </a:bodyPr>
          <a:lstStyle/>
          <a:p>
            <a:pPr marL="176213" indent="-176213">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気候変動・⽔など環境分野に取り組む国際</a:t>
            </a:r>
            <a:r>
              <a:rPr kumimoji="1" lang="en-US" altLang="ja-JP" dirty="0">
                <a:latin typeface="Meiryo UI" panose="020B0604030504040204" pitchFamily="50" charset="-128"/>
                <a:ea typeface="Meiryo UI" panose="020B0604030504040204" pitchFamily="50" charset="-128"/>
              </a:rPr>
              <a:t>NGO(</a:t>
            </a:r>
            <a:r>
              <a:rPr kumimoji="1" lang="ja-JP" altLang="en-US" dirty="0">
                <a:latin typeface="Meiryo UI" panose="020B0604030504040204" pitchFamily="50" charset="-128"/>
                <a:ea typeface="Meiryo UI" panose="020B0604030504040204" pitchFamily="50" charset="-128"/>
              </a:rPr>
              <a:t>本拠地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英国</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176213" indent="-176213">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CDP</a:t>
            </a:r>
            <a:r>
              <a:rPr lang="ja-JP" altLang="en-US" dirty="0">
                <a:latin typeface="Meiryo UI" panose="020B0604030504040204" pitchFamily="50" charset="-128"/>
                <a:ea typeface="Meiryo UI" panose="020B0604030504040204" pitchFamily="50" charset="-128"/>
              </a:rPr>
              <a:t>グローバル・サプライチェーン・レポートを毎年発行。</a:t>
            </a:r>
            <a:endParaRPr lang="en-US" altLang="ja-JP" dirty="0">
              <a:latin typeface="Meiryo UI" panose="020B0604030504040204" pitchFamily="50" charset="-128"/>
              <a:ea typeface="Meiryo UI" panose="020B0604030504040204" pitchFamily="50" charset="-128"/>
            </a:endParaRPr>
          </a:p>
          <a:p>
            <a:pPr marL="176213" indent="-1762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企業自体の</a:t>
            </a:r>
            <a:r>
              <a:rPr lang="en-US" altLang="ja-JP" dirty="0">
                <a:latin typeface="Meiryo UI" panose="020B0604030504040204" pitchFamily="50" charset="-128"/>
                <a:ea typeface="Meiryo UI" panose="020B0604030504040204" pitchFamily="50" charset="-128"/>
              </a:rPr>
              <a:t>5.5</a:t>
            </a:r>
            <a:r>
              <a:rPr lang="ja-JP" altLang="en-US" dirty="0">
                <a:latin typeface="Meiryo UI" panose="020B0604030504040204" pitchFamily="50" charset="-128"/>
                <a:ea typeface="Meiryo UI" panose="020B0604030504040204" pitchFamily="50" charset="-128"/>
              </a:rPr>
              <a:t>倍の</a:t>
            </a:r>
            <a:r>
              <a:rPr lang="en-US" altLang="ja-JP" dirty="0">
                <a:latin typeface="Meiryo UI" panose="020B0604030504040204" pitchFamily="50" charset="-128"/>
                <a:ea typeface="Meiryo UI" panose="020B0604030504040204" pitchFamily="50" charset="-128"/>
              </a:rPr>
              <a:t>GHG</a:t>
            </a:r>
            <a:r>
              <a:rPr lang="ja-JP" altLang="en-US" dirty="0">
                <a:latin typeface="Meiryo UI" panose="020B0604030504040204" pitchFamily="50" charset="-128"/>
                <a:ea typeface="Meiryo UI" panose="020B0604030504040204" pitchFamily="50" charset="-128"/>
              </a:rPr>
              <a:t>がサプライチェーンからと指摘。</a:t>
            </a:r>
            <a:endParaRPr lang="en-US" altLang="ja-JP" dirty="0">
              <a:latin typeface="Meiryo UI" panose="020B0604030504040204" pitchFamily="50" charset="-128"/>
              <a:ea typeface="Meiryo UI" panose="020B0604030504040204" pitchFamily="50" charset="-128"/>
            </a:endParaRPr>
          </a:p>
          <a:p>
            <a:pPr marL="176213" indent="-1762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環境庁と共催で「サプライチェーン・アジア・サミット</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日に開催。日本企業メンバーも多数。</a:t>
            </a:r>
            <a:br>
              <a:rPr lang="en-US" altLang="ja-JP"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hlinkClick r:id="rId5"/>
              </a:rPr>
              <a:t>https://www.env.go.jp/earth/ondanka/supply_chain/gvc/dms_trends.html</a:t>
            </a:r>
            <a:r>
              <a:rPr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pic>
        <p:nvPicPr>
          <p:cNvPr id="15" name="図 14" descr="黒い背景に白い文字がある&#10;&#10;低い精度で自動的に生成された説明">
            <a:extLst>
              <a:ext uri="{FF2B5EF4-FFF2-40B4-BE49-F238E27FC236}">
                <a16:creationId xmlns:a16="http://schemas.microsoft.com/office/drawing/2014/main" id="{65040960-A0F2-4B65-82AA-6DE475F2FBE1}"/>
              </a:ext>
            </a:extLst>
          </p:cNvPr>
          <p:cNvPicPr>
            <a:picLocks noChangeAspect="1"/>
          </p:cNvPicPr>
          <p:nvPr/>
        </p:nvPicPr>
        <p:blipFill>
          <a:blip r:embed="rId6"/>
          <a:stretch>
            <a:fillRect/>
          </a:stretch>
        </p:blipFill>
        <p:spPr>
          <a:xfrm>
            <a:off x="370902" y="4687914"/>
            <a:ext cx="1446882" cy="523051"/>
          </a:xfrm>
          <a:prstGeom prst="rect">
            <a:avLst/>
          </a:prstGeom>
        </p:spPr>
      </p:pic>
      <p:sp>
        <p:nvSpPr>
          <p:cNvPr id="16" name="テキスト ボックス 15">
            <a:extLst>
              <a:ext uri="{FF2B5EF4-FFF2-40B4-BE49-F238E27FC236}">
                <a16:creationId xmlns:a16="http://schemas.microsoft.com/office/drawing/2014/main" id="{18B8517C-391C-4B75-8582-8130908777EC}"/>
              </a:ext>
            </a:extLst>
          </p:cNvPr>
          <p:cNvSpPr txBox="1"/>
          <p:nvPr/>
        </p:nvSpPr>
        <p:spPr>
          <a:xfrm>
            <a:off x="1839817" y="4696287"/>
            <a:ext cx="10003316" cy="1384995"/>
          </a:xfrm>
          <a:prstGeom prst="rect">
            <a:avLst/>
          </a:prstGeom>
          <a:noFill/>
        </p:spPr>
        <p:txBody>
          <a:bodyPr wrap="square" lIns="0" tIns="0" rIns="0" bIns="0" rtlCol="0">
            <a:spAutoFit/>
          </a:bodyPr>
          <a:lstStyle/>
          <a:p>
            <a:pPr marL="176213" indent="-176213">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自らの事業運営での使用電力を</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％再エネで賄うことを目指す国際的なイニシアティブ。</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The Climate Group</a:t>
            </a:r>
            <a:r>
              <a:rPr kumimoji="1" lang="ja-JP" altLang="en-US" dirty="0">
                <a:latin typeface="Meiryo UI" panose="020B0604030504040204" pitchFamily="50" charset="-128"/>
                <a:ea typeface="Meiryo UI" panose="020B0604030504040204" pitchFamily="50" charset="-128"/>
              </a:rPr>
              <a:t>と</a:t>
            </a:r>
            <a:r>
              <a:rPr kumimoji="1" lang="en-US" altLang="ja-JP" dirty="0">
                <a:latin typeface="Meiryo UI" panose="020B0604030504040204" pitchFamily="50" charset="-128"/>
                <a:ea typeface="Meiryo UI" panose="020B0604030504040204" pitchFamily="50" charset="-128"/>
              </a:rPr>
              <a:t>CDP</a:t>
            </a:r>
            <a:r>
              <a:rPr kumimoji="1" lang="ja-JP" altLang="en-US" dirty="0">
                <a:latin typeface="Meiryo UI" panose="020B0604030504040204" pitchFamily="50" charset="-128"/>
                <a:ea typeface="Meiryo UI" panose="020B0604030504040204" pitchFamily="50" charset="-128"/>
              </a:rPr>
              <a:t>によって運営。</a:t>
            </a:r>
            <a:r>
              <a:rPr kumimoji="1" lang="en-US" altLang="ja-JP" dirty="0">
                <a:latin typeface="Meiryo UI" panose="020B0604030504040204" pitchFamily="50" charset="-128"/>
                <a:ea typeface="Meiryo UI" panose="020B0604030504040204" pitchFamily="50" charset="-128"/>
              </a:rPr>
              <a:t>JCLP</a:t>
            </a:r>
            <a:r>
              <a:rPr kumimoji="1" lang="ja-JP" altLang="en-US" dirty="0">
                <a:latin typeface="Meiryo UI" panose="020B0604030504040204" pitchFamily="50" charset="-128"/>
                <a:ea typeface="Meiryo UI" panose="020B0604030504040204" pitchFamily="50" charset="-128"/>
              </a:rPr>
              <a:t>が日本窓口</a:t>
            </a:r>
            <a:r>
              <a:rPr kumimoji="1" lang="en-US" altLang="ja-JP"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hlinkClick r:id="rId7"/>
              </a:rPr>
              <a:t>https://japan-clp.jp/climate/reoh</a:t>
            </a:r>
            <a:r>
              <a:rPr kumimoji="1" lang="en-US" altLang="ja-JP" dirty="0">
                <a:latin typeface="Meiryo UI" panose="020B0604030504040204" pitchFamily="50" charset="-128"/>
                <a:ea typeface="Meiryo UI" panose="020B0604030504040204" pitchFamily="50" charset="-128"/>
              </a:rPr>
              <a:t>)</a:t>
            </a:r>
          </a:p>
          <a:p>
            <a:pPr marL="176213" indent="-176213">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RE100</a:t>
            </a:r>
            <a:r>
              <a:rPr lang="ja-JP" altLang="en-US" dirty="0">
                <a:latin typeface="Meiryo UI" panose="020B0604030504040204" pitchFamily="50" charset="-128"/>
                <a:ea typeface="Meiryo UI" panose="020B0604030504040204" pitchFamily="50" charset="-128"/>
              </a:rPr>
              <a:t>参加企業は「影響⼒のある」企業。日本企業は</a:t>
            </a:r>
            <a:r>
              <a:rPr lang="en-US" altLang="ja-JP" dirty="0">
                <a:latin typeface="Meiryo UI" panose="020B0604030504040204" pitchFamily="50" charset="-128"/>
                <a:ea typeface="Meiryo UI" panose="020B0604030504040204" pitchFamily="50" charset="-128"/>
              </a:rPr>
              <a:t>59</a:t>
            </a:r>
            <a:r>
              <a:rPr lang="ja-JP" altLang="en-US" dirty="0">
                <a:latin typeface="Meiryo UI" panose="020B0604030504040204" pitchFamily="50" charset="-128"/>
                <a:ea typeface="Meiryo UI" panose="020B0604030504040204" pitchFamily="50" charset="-128"/>
              </a:rPr>
              <a:t>社</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月時点</a:t>
            </a:r>
            <a:r>
              <a:rPr lang="en-US" altLang="ja-JP" dirty="0">
                <a:latin typeface="Meiryo UI" panose="020B0604030504040204" pitchFamily="50" charset="-128"/>
                <a:ea typeface="Meiryo UI" panose="020B0604030504040204" pitchFamily="50" charset="-128"/>
              </a:rPr>
              <a:t>)</a:t>
            </a:r>
          </a:p>
          <a:p>
            <a:pPr marL="176213" indent="-176213">
              <a:buFont typeface="Wingdings" panose="05000000000000000000" pitchFamily="2" charset="2"/>
              <a:buChar char="Ø"/>
            </a:pPr>
            <a:r>
              <a:rPr kumimoji="1" lang="en-US" altLang="ja-JP" dirty="0">
                <a:latin typeface="Meiryo UI" panose="020B0604030504040204" pitchFamily="50" charset="-128"/>
                <a:ea typeface="Meiryo UI" panose="020B0604030504040204" pitchFamily="50" charset="-128"/>
              </a:rPr>
              <a:t>Scope1</a:t>
            </a:r>
            <a:r>
              <a:rPr kumimoji="1" lang="ja-JP" altLang="en-US" dirty="0">
                <a:latin typeface="Meiryo UI" panose="020B0604030504040204" pitchFamily="50" charset="-128"/>
                <a:ea typeface="Meiryo UI" panose="020B0604030504040204" pitchFamily="50" charset="-128"/>
              </a:rPr>
              <a:t>と</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での再エネ電力化が主体。期限を切った目標設定</a:t>
            </a:r>
            <a:r>
              <a:rPr kumimoji="1" lang="en-US" altLang="ja-JP" dirty="0">
                <a:latin typeface="Meiryo UI" panose="020B0604030504040204" pitchFamily="50" charset="-128"/>
                <a:ea typeface="Meiryo UI" panose="020B0604030504040204" pitchFamily="50" charset="-128"/>
              </a:rPr>
              <a:t>(2050</a:t>
            </a:r>
            <a:r>
              <a:rPr kumimoji="1" lang="ja-JP" altLang="en-US" dirty="0">
                <a:latin typeface="Meiryo UI" panose="020B0604030504040204" pitchFamily="50" charset="-128"/>
                <a:ea typeface="Meiryo UI" panose="020B0604030504040204" pitchFamily="50" charset="-128"/>
              </a:rPr>
              <a:t>年には</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と進捗報告が必要。</a:t>
            </a:r>
            <a:endParaRPr kumimoji="1" lang="en-US" altLang="ja-JP"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hlinkClick r:id="rId8"/>
              </a:rPr>
              <a:t>https://www.env.go.jp/earth/ondanka/supply_chain/gvc/intr_trends.html#no09</a:t>
            </a:r>
            <a:r>
              <a:rPr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D7FC428-3690-4D73-9EAB-1893D689A8E4}"/>
              </a:ext>
            </a:extLst>
          </p:cNvPr>
          <p:cNvSpPr txBox="1"/>
          <p:nvPr/>
        </p:nvSpPr>
        <p:spPr>
          <a:xfrm>
            <a:off x="394771" y="5270130"/>
            <a:ext cx="1136574" cy="430887"/>
          </a:xfrm>
          <a:prstGeom prst="rect">
            <a:avLst/>
          </a:prstGeom>
          <a:noFill/>
        </p:spPr>
        <p:txBody>
          <a:bodyPr wrap="square" lIns="0" tIns="0" rIns="0" bIns="0" rtlCol="0">
            <a:spAutoFit/>
          </a:bodyPr>
          <a:lstStyle/>
          <a:p>
            <a:r>
              <a:rPr kumimoji="1" lang="en-US" altLang="ja-JP" sz="1400" dirty="0">
                <a:latin typeface="Meiryo UI" panose="020B0604030504040204" pitchFamily="50" charset="-128"/>
                <a:ea typeface="Meiryo UI" panose="020B0604030504040204" pitchFamily="50" charset="-128"/>
              </a:rPr>
              <a:t>Scope3</a:t>
            </a:r>
            <a:r>
              <a:rPr kumimoji="1" lang="ja-JP" altLang="en-US" sz="1400" dirty="0">
                <a:latin typeface="Meiryo UI" panose="020B0604030504040204" pitchFamily="50" charset="-128"/>
                <a:ea typeface="Meiryo UI" panose="020B0604030504040204" pitchFamily="50" charset="-128"/>
              </a:rPr>
              <a:t>への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関与状況不明</a:t>
            </a:r>
          </a:p>
        </p:txBody>
      </p:sp>
      <p:pic>
        <p:nvPicPr>
          <p:cNvPr id="19" name="図 18" descr="ダイアグラム が含まれている画像&#10;&#10;自動的に生成された説明">
            <a:extLst>
              <a:ext uri="{FF2B5EF4-FFF2-40B4-BE49-F238E27FC236}">
                <a16:creationId xmlns:a16="http://schemas.microsoft.com/office/drawing/2014/main" id="{A52A4328-D607-4A94-AB60-1992E3281558}"/>
              </a:ext>
            </a:extLst>
          </p:cNvPr>
          <p:cNvPicPr>
            <a:picLocks noChangeAspect="1"/>
          </p:cNvPicPr>
          <p:nvPr/>
        </p:nvPicPr>
        <p:blipFill>
          <a:blip r:embed="rId9"/>
          <a:stretch>
            <a:fillRect/>
          </a:stretch>
        </p:blipFill>
        <p:spPr>
          <a:xfrm>
            <a:off x="339950" y="3081600"/>
            <a:ext cx="1397072" cy="730288"/>
          </a:xfrm>
          <a:prstGeom prst="rect">
            <a:avLst/>
          </a:prstGeom>
        </p:spPr>
      </p:pic>
      <p:sp>
        <p:nvSpPr>
          <p:cNvPr id="20" name="テキスト ボックス 19">
            <a:extLst>
              <a:ext uri="{FF2B5EF4-FFF2-40B4-BE49-F238E27FC236}">
                <a16:creationId xmlns:a16="http://schemas.microsoft.com/office/drawing/2014/main" id="{29838A38-F447-4DDB-A864-D1F592B5A125}"/>
              </a:ext>
            </a:extLst>
          </p:cNvPr>
          <p:cNvSpPr txBox="1"/>
          <p:nvPr/>
        </p:nvSpPr>
        <p:spPr>
          <a:xfrm>
            <a:off x="1826962" y="3107752"/>
            <a:ext cx="10003316" cy="1354217"/>
          </a:xfrm>
          <a:prstGeom prst="rect">
            <a:avLst/>
          </a:prstGeom>
          <a:noFill/>
        </p:spPr>
        <p:txBody>
          <a:bodyPr wrap="square" lIns="0" tIns="0" rIns="0" bIns="0" rtlCol="0">
            <a:spAutoFit/>
          </a:bodyPr>
          <a:lstStyle/>
          <a:p>
            <a:pPr marL="176213" indent="-176213">
              <a:buFont typeface="Wingdings" panose="05000000000000000000" pitchFamily="2" charset="2"/>
              <a:buChar char="Ø"/>
            </a:pPr>
            <a:r>
              <a:rPr kumimoji="1" lang="en-US" altLang="ja-JP" dirty="0">
                <a:latin typeface="Meiryo UI" panose="020B0604030504040204" pitchFamily="50" charset="-128"/>
                <a:ea typeface="Meiryo UI" panose="020B0604030504040204" pitchFamily="50" charset="-128"/>
              </a:rPr>
              <a:t>WWF</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CDP</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WRI</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The Global Compact</a:t>
            </a:r>
            <a:r>
              <a:rPr kumimoji="1" lang="ja-JP" altLang="en-US" dirty="0">
                <a:latin typeface="Meiryo UI" panose="020B0604030504040204" pitchFamily="50" charset="-128"/>
                <a:ea typeface="Meiryo UI" panose="020B0604030504040204" pitchFamily="50" charset="-128"/>
              </a:rPr>
              <a:t>が運営。</a:t>
            </a:r>
            <a:endParaRPr lang="en-US" altLang="ja-JP" dirty="0">
              <a:latin typeface="Meiryo UI" panose="020B0604030504040204" pitchFamily="50" charset="-128"/>
              <a:ea typeface="Meiryo UI" panose="020B0604030504040204" pitchFamily="50" charset="-128"/>
            </a:endParaRPr>
          </a:p>
          <a:p>
            <a:pPr marL="176213" indent="-176213">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SBT</a:t>
            </a:r>
            <a:r>
              <a:rPr lang="ja-JP" altLang="en-US" dirty="0">
                <a:latin typeface="Meiryo UI" panose="020B0604030504040204" pitchFamily="50" charset="-128"/>
                <a:ea typeface="Meiryo UI" panose="020B0604030504040204" pitchFamily="50" charset="-128"/>
              </a:rPr>
              <a:t>とは、産業革命比の気温上昇を</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℃未満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努力目標</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℃未満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にするために、気候科学の知見と整合した削減目標を企業が設定するための基準。ただしそれに基づいて企業が策定した目標を指す場合もある。</a:t>
            </a:r>
            <a:endParaRPr lang="en-US" altLang="ja-JP" dirty="0">
              <a:latin typeface="Meiryo UI" panose="020B0604030504040204" pitchFamily="50" charset="-128"/>
              <a:ea typeface="Meiryo UI" panose="020B0604030504040204" pitchFamily="50" charset="-128"/>
            </a:endParaRPr>
          </a:p>
          <a:p>
            <a:pPr marL="176213" indent="-176213">
              <a:buFont typeface="Wingdings" panose="05000000000000000000" pitchFamily="2" charset="2"/>
              <a:buChar char="Ø"/>
            </a:pPr>
            <a:r>
              <a:rPr kumimoji="1" lang="en-US" altLang="ja-JP" dirty="0">
                <a:latin typeface="Meiryo UI" panose="020B0604030504040204" pitchFamily="50" charset="-128"/>
                <a:ea typeface="Meiryo UI" panose="020B0604030504040204" pitchFamily="50" charset="-128"/>
              </a:rPr>
              <a:t>Scope3</a:t>
            </a:r>
            <a:r>
              <a:rPr kumimoji="1" lang="ja-JP" altLang="en-US" dirty="0">
                <a:latin typeface="Meiryo UI" panose="020B0604030504040204" pitchFamily="50" charset="-128"/>
                <a:ea typeface="Meiryo UI" panose="020B0604030504040204" pitchFamily="50" charset="-128"/>
              </a:rPr>
              <a:t>も対象。ただし</a:t>
            </a:r>
            <a:r>
              <a:rPr kumimoji="1" lang="en-US" altLang="ja-JP" dirty="0">
                <a:latin typeface="Meiryo UI" panose="020B0604030504040204" pitchFamily="50" charset="-128"/>
                <a:ea typeface="Meiryo UI" panose="020B0604030504040204" pitchFamily="50" charset="-128"/>
              </a:rPr>
              <a:t>Scope1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の合計の</a:t>
            </a:r>
            <a:r>
              <a:rPr kumimoji="1" lang="en-US" altLang="ja-JP" dirty="0">
                <a:latin typeface="Meiryo UI" panose="020B0604030504040204" pitchFamily="50" charset="-128"/>
                <a:ea typeface="Meiryo UI" panose="020B0604030504040204" pitchFamily="50" charset="-128"/>
              </a:rPr>
              <a:t>40</a:t>
            </a:r>
            <a:r>
              <a:rPr kumimoji="1" lang="ja-JP" altLang="en-US" dirty="0">
                <a:latin typeface="Meiryo UI" panose="020B0604030504040204" pitchFamily="50" charset="-128"/>
                <a:ea typeface="Meiryo UI" panose="020B0604030504040204" pitchFamily="50" charset="-128"/>
              </a:rPr>
              <a:t>％を超えない場合には、</a:t>
            </a:r>
            <a:r>
              <a:rPr kumimoji="1" lang="en-US" altLang="ja-JP" dirty="0">
                <a:latin typeface="Meiryo UI" panose="020B0604030504040204" pitchFamily="50" charset="-128"/>
                <a:ea typeface="Meiryo UI" panose="020B0604030504040204" pitchFamily="50" charset="-128"/>
              </a:rPr>
              <a:t>Scope3</a:t>
            </a:r>
            <a:r>
              <a:rPr kumimoji="1" lang="ja-JP" altLang="en-US" dirty="0">
                <a:latin typeface="Meiryo UI" panose="020B0604030504040204" pitchFamily="50" charset="-128"/>
                <a:ea typeface="Meiryo UI" panose="020B0604030504040204" pitchFamily="50" charset="-128"/>
              </a:rPr>
              <a:t>の目標設定の必要は無し。</a:t>
            </a:r>
            <a:br>
              <a:rPr lang="en-US" altLang="ja-JP"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hlinkClick r:id="rId10"/>
              </a:rPr>
              <a:t>https://www.env.go.jp/earth/ondanka/supply_chain/gvc/intr_trends.html</a:t>
            </a:r>
            <a:r>
              <a:rPr lang="en-US" altLang="ja-JP" sz="1600"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B95793F-8F6F-4707-9F36-17860386B37F}"/>
              </a:ext>
            </a:extLst>
          </p:cNvPr>
          <p:cNvSpPr txBox="1"/>
          <p:nvPr/>
        </p:nvSpPr>
        <p:spPr>
          <a:xfrm>
            <a:off x="370901" y="3871053"/>
            <a:ext cx="1136574" cy="276999"/>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SBTi</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1147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8096255" y="511442"/>
            <a:ext cx="3633107" cy="4240172"/>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8587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全体像</a:t>
            </a:r>
          </a:p>
        </p:txBody>
      </p:sp>
      <p:pic>
        <p:nvPicPr>
          <p:cNvPr id="5" name="図 4">
            <a:extLst>
              <a:ext uri="{FF2B5EF4-FFF2-40B4-BE49-F238E27FC236}">
                <a16:creationId xmlns:a16="http://schemas.microsoft.com/office/drawing/2014/main" id="{BEB5516E-8007-42E9-B8CF-28FD3A519E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0056" y="743766"/>
            <a:ext cx="8112587" cy="5370468"/>
          </a:xfrm>
          <a:prstGeom prst="rect">
            <a:avLst/>
          </a:prstGeom>
        </p:spPr>
      </p:pic>
      <p:sp>
        <p:nvSpPr>
          <p:cNvPr id="6" name="テキスト ボックス 5">
            <a:extLst>
              <a:ext uri="{FF2B5EF4-FFF2-40B4-BE49-F238E27FC236}">
                <a16:creationId xmlns:a16="http://schemas.microsoft.com/office/drawing/2014/main" id="{B0E82F3C-A4EF-418E-8A9A-ECB4E0C2DD8A}"/>
              </a:ext>
            </a:extLst>
          </p:cNvPr>
          <p:cNvSpPr txBox="1"/>
          <p:nvPr/>
        </p:nvSpPr>
        <p:spPr>
          <a:xfrm>
            <a:off x="294968" y="6334780"/>
            <a:ext cx="7840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98507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各カテゴリの排出量の算定方法</a:t>
            </a:r>
          </a:p>
        </p:txBody>
      </p:sp>
      <p:sp>
        <p:nvSpPr>
          <p:cNvPr id="3" name="コンテンツ プレースホルダー 2"/>
          <p:cNvSpPr>
            <a:spLocks noGrp="1"/>
          </p:cNvSpPr>
          <p:nvPr>
            <p:ph sz="quarter" idx="12"/>
          </p:nvPr>
        </p:nvSpPr>
        <p:spPr>
          <a:xfrm>
            <a:off x="1393187" y="1007808"/>
            <a:ext cx="9405628" cy="606343"/>
          </a:xfrm>
        </p:spPr>
        <p:txBody>
          <a:bodyPr/>
          <a:lstStyle/>
          <a:p>
            <a:pPr marL="247711" indent="-247711"/>
            <a:r>
              <a:rPr lang="ja-JP" altLang="en-US" dirty="0"/>
              <a:t>各カテゴリの排出量の算定方法には以下の</a:t>
            </a:r>
            <a:r>
              <a:rPr lang="en-US" altLang="ja-JP" dirty="0"/>
              <a:t>2</a:t>
            </a:r>
            <a:r>
              <a:rPr lang="ja-JP" altLang="en-US" dirty="0"/>
              <a:t>種がある</a:t>
            </a:r>
          </a:p>
        </p:txBody>
      </p:sp>
      <p:sp>
        <p:nvSpPr>
          <p:cNvPr id="8" name="角丸四角形 7"/>
          <p:cNvSpPr/>
          <p:nvPr/>
        </p:nvSpPr>
        <p:spPr bwMode="auto">
          <a:xfrm>
            <a:off x="2000872" y="1918139"/>
            <a:ext cx="8026787" cy="1927068"/>
          </a:xfrm>
          <a:prstGeom prst="roundRect">
            <a:avLst/>
          </a:prstGeom>
          <a:noFill/>
          <a:ln w="57150" cap="flat" cmpd="sng" algn="ctr">
            <a:solidFill>
              <a:srgbClr val="5DCEAF"/>
            </a:solidFill>
            <a:prstDash val="solid"/>
            <a:headEnd type="none" w="med" len="med"/>
            <a:tailEnd type="none" w="med" len="med"/>
          </a:ln>
          <a:effectLst/>
        </p:spPr>
        <p:txBody>
          <a:bodyPr vert="horz" wrap="square" lIns="78208" tIns="39104" rIns="78208" bIns="39104" numCol="1" rtlCol="0" anchor="ctr" anchorCtr="0" compatLnSpc="1">
            <a:prstTxWarp prst="textNoShape">
              <a:avLst/>
            </a:prstTxWarp>
          </a:bodyPr>
          <a:lstStyle/>
          <a:p>
            <a:pPr marL="414772" indent="-414772" defTabSz="782018">
              <a:buClr>
                <a:srgbClr val="0070C0"/>
              </a:buClr>
              <a:buFont typeface="+mj-lt"/>
              <a:buAutoNum type="alphaLcPeriod"/>
              <a:defRPr/>
            </a:pPr>
            <a:r>
              <a:rPr kumimoji="0" lang="ja-JP" altLang="en-US" sz="2540" kern="0" dirty="0">
                <a:solidFill>
                  <a:prstClr val="black"/>
                </a:solidFill>
                <a:latin typeface="Meiryo UI"/>
                <a:ea typeface="Meiryo UI"/>
              </a:rPr>
              <a:t>関係する取引先から排出量の提供を受ける方法（一次データを利用する方法）</a:t>
            </a:r>
            <a:endParaRPr kumimoji="0" lang="en-US" altLang="ja-JP" sz="2540" kern="0" dirty="0">
              <a:solidFill>
                <a:prstClr val="black"/>
              </a:solidFill>
              <a:latin typeface="Meiryo UI"/>
              <a:ea typeface="Meiryo UI"/>
            </a:endParaRPr>
          </a:p>
          <a:p>
            <a:pPr marL="734492" indent="-414772" defTabSz="782018">
              <a:buFont typeface="Arial" panose="020B0604020202020204" pitchFamily="34" charset="0"/>
              <a:buChar char="•"/>
              <a:defRPr/>
            </a:pPr>
            <a:r>
              <a:rPr kumimoji="0" lang="ja-JP" altLang="en-US" sz="2540" kern="0" dirty="0">
                <a:solidFill>
                  <a:prstClr val="black"/>
                </a:solidFill>
                <a:latin typeface="Meiryo UI"/>
                <a:ea typeface="Meiryo UI"/>
              </a:rPr>
              <a:t>取引先から「＠＠年度の貴社向け生産に係る総排出量は**トンでした」のような報告を受ける。</a:t>
            </a:r>
          </a:p>
        </p:txBody>
      </p:sp>
      <p:sp>
        <p:nvSpPr>
          <p:cNvPr id="9" name="角丸四角形 8"/>
          <p:cNvSpPr/>
          <p:nvPr/>
        </p:nvSpPr>
        <p:spPr bwMode="auto">
          <a:xfrm>
            <a:off x="2000872" y="4174071"/>
            <a:ext cx="8030575" cy="1927068"/>
          </a:xfrm>
          <a:prstGeom prst="roundRect">
            <a:avLst/>
          </a:prstGeom>
          <a:noFill/>
          <a:ln w="57150" cap="flat" cmpd="sng" algn="ctr">
            <a:solidFill>
              <a:srgbClr val="F14124"/>
            </a:solidFill>
            <a:prstDash val="solid"/>
            <a:headEnd type="none" w="med" len="med"/>
            <a:tailEnd type="none" w="med" len="med"/>
          </a:ln>
          <a:effectLst/>
        </p:spPr>
        <p:txBody>
          <a:bodyPr vert="horz" wrap="square" lIns="78208" tIns="39104" rIns="78208" bIns="39104" numCol="1" rtlCol="0" anchor="ctr" anchorCtr="0" compatLnSpc="1">
            <a:prstTxWarp prst="textNoShape">
              <a:avLst/>
            </a:prstTxWarp>
          </a:bodyPr>
          <a:lstStyle/>
          <a:p>
            <a:pPr marL="466618" indent="-466618" defTabSz="782018">
              <a:buClr>
                <a:srgbClr val="0070C0"/>
              </a:buClr>
              <a:buFont typeface="+mj-lt"/>
              <a:buAutoNum type="alphaLcPeriod" startAt="2"/>
              <a:defRPr/>
            </a:pPr>
            <a:r>
              <a:rPr kumimoji="0" lang="ja-JP" altLang="en-US" sz="2540" kern="0" dirty="0">
                <a:solidFill>
                  <a:prstClr val="black"/>
                </a:solidFill>
                <a:latin typeface="Meiryo UI"/>
                <a:ea typeface="Meiryo UI"/>
              </a:rPr>
              <a:t>「排出量＝活動量</a:t>
            </a:r>
            <a:r>
              <a:rPr kumimoji="0" lang="en-US" altLang="ja-JP" sz="2540" kern="0" dirty="0">
                <a:solidFill>
                  <a:prstClr val="black"/>
                </a:solidFill>
                <a:latin typeface="Meiryo UI"/>
                <a:ea typeface="Meiryo UI"/>
              </a:rPr>
              <a:t>×</a:t>
            </a:r>
            <a:r>
              <a:rPr kumimoji="0" lang="ja-JP" altLang="en-US" sz="2540" kern="0" dirty="0">
                <a:solidFill>
                  <a:prstClr val="black"/>
                </a:solidFill>
                <a:latin typeface="Meiryo UI"/>
                <a:ea typeface="Meiryo UI"/>
              </a:rPr>
              <a:t>排出原単位」という算定式を用いる方法</a:t>
            </a:r>
            <a:endParaRPr kumimoji="0" lang="en-US" altLang="ja-JP" sz="2540" kern="0" dirty="0">
              <a:solidFill>
                <a:prstClr val="black"/>
              </a:solidFill>
              <a:latin typeface="Meiryo UI"/>
              <a:ea typeface="Meiryo UI"/>
            </a:endParaRPr>
          </a:p>
          <a:p>
            <a:pPr marL="734492" indent="-414772" defTabSz="782018">
              <a:buFont typeface="Arial" panose="020B0604020202020204" pitchFamily="34" charset="0"/>
              <a:buChar char="•"/>
              <a:defRPr/>
            </a:pPr>
            <a:r>
              <a:rPr kumimoji="0" lang="ja-JP" altLang="en-US" sz="2540" kern="0" dirty="0">
                <a:solidFill>
                  <a:prstClr val="black"/>
                </a:solidFill>
                <a:latin typeface="Meiryo UI"/>
                <a:ea typeface="Meiryo UI"/>
              </a:rPr>
              <a:t>活動量を自社で収集</a:t>
            </a:r>
            <a:endParaRPr kumimoji="0" lang="en-US" altLang="ja-JP" sz="2540" kern="0" dirty="0">
              <a:solidFill>
                <a:prstClr val="black"/>
              </a:solidFill>
              <a:latin typeface="Meiryo UI"/>
              <a:ea typeface="Meiryo UI"/>
            </a:endParaRPr>
          </a:p>
          <a:p>
            <a:pPr marL="734492" indent="-414772" defTabSz="782018">
              <a:buFont typeface="Arial" panose="020B0604020202020204" pitchFamily="34" charset="0"/>
              <a:buChar char="•"/>
              <a:defRPr/>
            </a:pPr>
            <a:r>
              <a:rPr kumimoji="0" lang="ja-JP" altLang="en-US" sz="2540" kern="0" dirty="0">
                <a:solidFill>
                  <a:prstClr val="black"/>
                </a:solidFill>
                <a:latin typeface="Meiryo UI"/>
                <a:ea typeface="Meiryo UI"/>
              </a:rPr>
              <a:t>排出原単位は、外部データベースや取引先から得る</a:t>
            </a:r>
            <a:endParaRPr kumimoji="0" lang="en-US" altLang="ja-JP" sz="2540" kern="0" dirty="0">
              <a:solidFill>
                <a:prstClr val="black"/>
              </a:solidFill>
              <a:latin typeface="Meiryo UI"/>
              <a:ea typeface="Meiryo UI"/>
            </a:endParaRPr>
          </a:p>
        </p:txBody>
      </p:sp>
      <p:sp>
        <p:nvSpPr>
          <p:cNvPr id="6" name="テキスト ボックス 5">
            <a:extLst>
              <a:ext uri="{FF2B5EF4-FFF2-40B4-BE49-F238E27FC236}">
                <a16:creationId xmlns:a16="http://schemas.microsoft.com/office/drawing/2014/main" id="{B444EF5E-230C-4A8D-A16A-F72D82C4FB27}"/>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18EDB277-F91B-4B9D-8570-90A8252EBCFD}"/>
              </a:ext>
            </a:extLst>
          </p:cNvPr>
          <p:cNvSpPr txBox="1"/>
          <p:nvPr/>
        </p:nvSpPr>
        <p:spPr>
          <a:xfrm>
            <a:off x="1755905" y="6372469"/>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23389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どちらの算定方法を選ぶべきか</a:t>
            </a:r>
            <a:r>
              <a:rPr lang="en-US" altLang="ja-JP" dirty="0"/>
              <a:t>…</a:t>
            </a:r>
            <a:endParaRPr lang="ja-JP" altLang="en-US" dirty="0"/>
          </a:p>
        </p:txBody>
      </p:sp>
      <p:sp>
        <p:nvSpPr>
          <p:cNvPr id="3" name="コンテンツ プレースホルダー 2"/>
          <p:cNvSpPr>
            <a:spLocks noGrp="1"/>
          </p:cNvSpPr>
          <p:nvPr>
            <p:ph sz="quarter" idx="12"/>
          </p:nvPr>
        </p:nvSpPr>
        <p:spPr>
          <a:xfrm>
            <a:off x="1393187" y="1007807"/>
            <a:ext cx="9405628" cy="885522"/>
          </a:xfrm>
        </p:spPr>
        <p:txBody>
          <a:bodyPr/>
          <a:lstStyle/>
          <a:p>
            <a:pPr marL="247711" indent="-247711"/>
            <a:r>
              <a:rPr lang="ja-JP" altLang="en-US" dirty="0"/>
              <a:t>排出量の算定には「活動量</a:t>
            </a:r>
            <a:r>
              <a:rPr lang="en-US" altLang="ja-JP" dirty="0"/>
              <a:t>×</a:t>
            </a:r>
            <a:r>
              <a:rPr lang="ja-JP" altLang="en-US" dirty="0"/>
              <a:t>排出原単位」という算定式が一般的ではあるが、一次データを利用するメリットも</a:t>
            </a:r>
          </a:p>
        </p:txBody>
      </p:sp>
      <p:sp>
        <p:nvSpPr>
          <p:cNvPr id="11" name="Rectangle 39"/>
          <p:cNvSpPr>
            <a:spLocks noChangeArrowheads="1"/>
          </p:cNvSpPr>
          <p:nvPr/>
        </p:nvSpPr>
        <p:spPr bwMode="auto">
          <a:xfrm>
            <a:off x="1802557" y="2230488"/>
            <a:ext cx="8484741" cy="4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03" tIns="39101" rIns="78203" bIns="39101"/>
          <a:lstStyle>
            <a:lvl1pPr marL="323850" indent="-323850" algn="l" defTabSz="862013" eaLnBrk="0" hangingPunct="0">
              <a:lnSpc>
                <a:spcPct val="110000"/>
              </a:lnSpc>
              <a:spcBef>
                <a:spcPct val="20000"/>
              </a:spcBef>
              <a:buClr>
                <a:srgbClr val="140078"/>
              </a:buClr>
              <a:buFont typeface="Wingdings" pitchFamily="2" charset="2"/>
              <a:buChar char="l"/>
              <a:tabLst>
                <a:tab pos="1524000" algn="l"/>
              </a:tabLst>
              <a:defRPr kumimoji="1">
                <a:solidFill>
                  <a:srgbClr val="140078"/>
                </a:solidFill>
                <a:latin typeface="Arial" pitchFamily="34" charset="0"/>
                <a:ea typeface="HGSｺﾞｼｯｸM" pitchFamily="50" charset="-128"/>
              </a:defRPr>
            </a:lvl1pPr>
            <a:lvl2pPr marL="884238" indent="-452438" algn="l" defTabSz="862013" eaLnBrk="0" hangingPunct="0">
              <a:lnSpc>
                <a:spcPct val="110000"/>
              </a:lnSpc>
              <a:spcBef>
                <a:spcPct val="20000"/>
              </a:spcBef>
              <a:buClr>
                <a:schemeClr val="tx1"/>
              </a:buClr>
              <a:buFont typeface="Wingdings" pitchFamily="2" charset="2"/>
              <a:buChar char="£"/>
              <a:tabLst>
                <a:tab pos="1524000" algn="l"/>
              </a:tabLst>
              <a:defRPr sz="1600">
                <a:solidFill>
                  <a:schemeClr val="tx1"/>
                </a:solidFill>
                <a:latin typeface="Arial" pitchFamily="34" charset="0"/>
                <a:ea typeface="HGSｺﾞｼｯｸM" pitchFamily="50" charset="-128"/>
              </a:defRPr>
            </a:lvl2pPr>
            <a:lvl3pPr marL="1524000" indent="-355600" algn="l" defTabSz="862013" eaLnBrk="0" hangingPunct="0">
              <a:lnSpc>
                <a:spcPct val="110000"/>
              </a:lnSpc>
              <a:spcBef>
                <a:spcPct val="20000"/>
              </a:spcBef>
              <a:buClr>
                <a:schemeClr val="tx1"/>
              </a:buClr>
              <a:buChar char="•"/>
              <a:tabLst>
                <a:tab pos="1524000" algn="l"/>
              </a:tabLst>
              <a:defRPr kumimoji="1" sz="1400">
                <a:solidFill>
                  <a:schemeClr val="tx1"/>
                </a:solidFill>
                <a:latin typeface="Arial" pitchFamily="34" charset="0"/>
                <a:ea typeface="HGSｺﾞｼｯｸM" pitchFamily="50" charset="-128"/>
              </a:defRPr>
            </a:lvl3pPr>
            <a:lvl4pPr marL="1931988"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4pPr>
            <a:lvl5pPr marL="2339975"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9pPr>
          </a:lstStyle>
          <a:p>
            <a:pPr marL="0" lvl="1" indent="0" defTabSz="782018" eaLnBrk="1" fontAlgn="base" hangingPunct="1">
              <a:spcBef>
                <a:spcPts val="0"/>
              </a:spcBef>
              <a:buClr>
                <a:prstClr val="black"/>
              </a:buClr>
              <a:buNone/>
              <a:tabLst>
                <a:tab pos="491102" algn="l"/>
              </a:tabLst>
              <a:defRPr/>
            </a:pPr>
            <a:r>
              <a:rPr lang="ja-JP" altLang="en-US" sz="2903" dirty="0">
                <a:solidFill>
                  <a:prstClr val="black"/>
                </a:solidFill>
                <a:latin typeface="Meiryo UI" panose="020B0604030504040204" pitchFamily="50" charset="-128"/>
                <a:ea typeface="Meiryo UI" panose="020B0604030504040204" pitchFamily="50" charset="-128"/>
              </a:rPr>
              <a:t>現時点で、実務上の主流は</a:t>
            </a:r>
            <a:r>
              <a:rPr lang="en-US" altLang="ja-JP" sz="2903" dirty="0">
                <a:solidFill>
                  <a:srgbClr val="001478"/>
                </a:solidFill>
                <a:latin typeface="Meiryo UI" panose="020B0604030504040204" pitchFamily="50" charset="-128"/>
                <a:ea typeface="Meiryo UI" panose="020B0604030504040204" pitchFamily="50" charset="-128"/>
              </a:rPr>
              <a:t>b</a:t>
            </a:r>
            <a:r>
              <a:rPr lang="ja-JP" altLang="en-US" sz="2903" dirty="0">
                <a:solidFill>
                  <a:srgbClr val="001478"/>
                </a:solidFill>
                <a:latin typeface="Meiryo UI" panose="020B0604030504040204" pitchFamily="50" charset="-128"/>
                <a:ea typeface="Meiryo UI" panose="020B0604030504040204" pitchFamily="50" charset="-128"/>
              </a:rPr>
              <a:t>（活動量</a:t>
            </a:r>
            <a:r>
              <a:rPr lang="en-US" altLang="ja-JP" sz="2903" dirty="0">
                <a:solidFill>
                  <a:srgbClr val="001478"/>
                </a:solidFill>
                <a:latin typeface="Meiryo UI" panose="020B0604030504040204" pitchFamily="50" charset="-128"/>
                <a:ea typeface="Meiryo UI" panose="020B0604030504040204" pitchFamily="50" charset="-128"/>
              </a:rPr>
              <a:t>×</a:t>
            </a:r>
            <a:r>
              <a:rPr lang="ja-JP" altLang="en-US" sz="2903" dirty="0">
                <a:solidFill>
                  <a:srgbClr val="001478"/>
                </a:solidFill>
                <a:latin typeface="Meiryo UI" panose="020B0604030504040204" pitchFamily="50" charset="-128"/>
                <a:ea typeface="Meiryo UI" panose="020B0604030504040204" pitchFamily="50" charset="-128"/>
              </a:rPr>
              <a:t>原単位）</a:t>
            </a:r>
            <a:r>
              <a:rPr lang="ja-JP" altLang="en-US" sz="2903" dirty="0">
                <a:solidFill>
                  <a:prstClr val="black"/>
                </a:solidFill>
                <a:latin typeface="Meiryo UI" panose="020B0604030504040204" pitchFamily="50" charset="-128"/>
                <a:ea typeface="Meiryo UI" panose="020B0604030504040204" pitchFamily="50" charset="-128"/>
              </a:rPr>
              <a:t>。</a:t>
            </a:r>
            <a:endParaRPr lang="en-US" altLang="ja-JP" sz="2903" dirty="0">
              <a:solidFill>
                <a:prstClr val="black"/>
              </a:solidFill>
              <a:latin typeface="Meiryo UI" panose="020B0604030504040204" pitchFamily="50" charset="-128"/>
              <a:ea typeface="Meiryo UI" panose="020B0604030504040204" pitchFamily="50" charset="-128"/>
            </a:endParaRPr>
          </a:p>
          <a:p>
            <a:pPr marL="0" lvl="1" indent="0" defTabSz="782018" eaLnBrk="1" fontAlgn="base" hangingPunct="1">
              <a:spcBef>
                <a:spcPts val="0"/>
              </a:spcBef>
              <a:buClr>
                <a:prstClr val="black"/>
              </a:buClr>
              <a:buNone/>
              <a:tabLst>
                <a:tab pos="491102" algn="l"/>
              </a:tabLst>
              <a:defRPr/>
            </a:pPr>
            <a:r>
              <a:rPr lang="en-US" altLang="ja-JP" sz="2903" dirty="0">
                <a:solidFill>
                  <a:srgbClr val="001478"/>
                </a:solidFill>
                <a:latin typeface="Meiryo UI" panose="020B0604030504040204" pitchFamily="50" charset="-128"/>
                <a:ea typeface="Meiryo UI" panose="020B0604030504040204" pitchFamily="50" charset="-128"/>
              </a:rPr>
              <a:t> a</a:t>
            </a:r>
            <a:r>
              <a:rPr lang="ja-JP" altLang="en-US" sz="2903" dirty="0">
                <a:solidFill>
                  <a:srgbClr val="001478"/>
                </a:solidFill>
                <a:latin typeface="Meiryo UI" panose="020B0604030504040204" pitchFamily="50" charset="-128"/>
                <a:ea typeface="Meiryo UI" panose="020B0604030504040204" pitchFamily="50" charset="-128"/>
              </a:rPr>
              <a:t>（一次データを利用）</a:t>
            </a:r>
            <a:r>
              <a:rPr lang="ja-JP" altLang="en-US" sz="2903" dirty="0">
                <a:solidFill>
                  <a:prstClr val="black"/>
                </a:solidFill>
                <a:latin typeface="Meiryo UI" panose="020B0604030504040204" pitchFamily="50" charset="-128"/>
                <a:ea typeface="Meiryo UI" panose="020B0604030504040204" pitchFamily="50" charset="-128"/>
              </a:rPr>
              <a:t>でサプライチェーン全域の排出量を把握するのは不可能</a:t>
            </a:r>
            <a:endParaRPr lang="en-US" altLang="ja-JP" sz="2903" dirty="0">
              <a:solidFill>
                <a:prstClr val="black"/>
              </a:solidFill>
              <a:latin typeface="Meiryo UI" panose="020B0604030504040204" pitchFamily="50" charset="-128"/>
              <a:ea typeface="Meiryo UI" panose="020B0604030504040204" pitchFamily="50" charset="-128"/>
            </a:endParaRPr>
          </a:p>
          <a:p>
            <a:pPr marL="0" lvl="1" indent="0" defTabSz="782018" eaLnBrk="1" fontAlgn="base" hangingPunct="1">
              <a:spcBef>
                <a:spcPts val="0"/>
              </a:spcBef>
              <a:buClr>
                <a:prstClr val="black"/>
              </a:buClr>
              <a:buNone/>
              <a:tabLst>
                <a:tab pos="491102" algn="l"/>
              </a:tabLst>
              <a:defRPr/>
            </a:pPr>
            <a:r>
              <a:rPr lang="ja-JP" altLang="en-US" sz="2903" dirty="0">
                <a:solidFill>
                  <a:prstClr val="black"/>
                </a:solidFill>
                <a:latin typeface="Meiryo UI" panose="020B0604030504040204" pitchFamily="50" charset="-128"/>
                <a:ea typeface="Meiryo UI" panose="020B0604030504040204" pitchFamily="50" charset="-128"/>
              </a:rPr>
              <a:t>ただし・・・</a:t>
            </a:r>
            <a:endParaRPr lang="en-US" altLang="ja-JP" sz="2903" dirty="0">
              <a:solidFill>
                <a:prstClr val="black"/>
              </a:solidFill>
              <a:latin typeface="Meiryo UI" panose="020B0604030504040204" pitchFamily="50" charset="-128"/>
              <a:ea typeface="Meiryo UI" panose="020B0604030504040204" pitchFamily="50" charset="-128"/>
            </a:endParaRPr>
          </a:p>
          <a:p>
            <a:pPr marL="0" lvl="1" indent="0" defTabSz="782018" eaLnBrk="1" fontAlgn="base" hangingPunct="1">
              <a:spcBef>
                <a:spcPts val="0"/>
              </a:spcBef>
              <a:buClr>
                <a:prstClr val="black"/>
              </a:buClr>
              <a:buNone/>
              <a:tabLst>
                <a:tab pos="491102" algn="l"/>
              </a:tabLst>
              <a:defRPr/>
            </a:pPr>
            <a:endParaRPr lang="en-US" altLang="ja-JP" sz="2903" dirty="0">
              <a:solidFill>
                <a:prstClr val="black"/>
              </a:solidFill>
              <a:latin typeface="Meiryo UI" panose="020B0604030504040204" pitchFamily="50" charset="-128"/>
              <a:ea typeface="Meiryo UI" panose="020B0604030504040204" pitchFamily="50" charset="-128"/>
            </a:endParaRPr>
          </a:p>
          <a:p>
            <a:pPr marL="0" lvl="1" indent="0" defTabSz="782018" eaLnBrk="1" fontAlgn="base" hangingPunct="1">
              <a:spcBef>
                <a:spcPts val="0"/>
              </a:spcBef>
              <a:buClr>
                <a:prstClr val="black"/>
              </a:buClr>
              <a:buNone/>
              <a:tabLst>
                <a:tab pos="491102" algn="l"/>
              </a:tabLst>
              <a:defRPr/>
            </a:pPr>
            <a:endParaRPr lang="en-US" altLang="ja-JP" sz="2903" dirty="0">
              <a:solidFill>
                <a:prstClr val="black"/>
              </a:solidFill>
              <a:latin typeface="Meiryo UI" panose="020B0604030504040204" pitchFamily="50" charset="-128"/>
              <a:ea typeface="Meiryo UI" panose="020B0604030504040204" pitchFamily="50" charset="-128"/>
            </a:endParaRPr>
          </a:p>
          <a:p>
            <a:pPr marL="0" lvl="1" indent="0" algn="ctr" defTabSz="782018" eaLnBrk="1" fontAlgn="base" hangingPunct="1">
              <a:spcBef>
                <a:spcPts val="0"/>
              </a:spcBef>
              <a:buClr>
                <a:prstClr val="black"/>
              </a:buClr>
              <a:buNone/>
              <a:tabLst>
                <a:tab pos="491102" algn="l"/>
              </a:tabLst>
              <a:defRPr/>
            </a:pPr>
            <a:r>
              <a:rPr lang="ja-JP" altLang="en-US" sz="3266" u="sng" dirty="0">
                <a:solidFill>
                  <a:prstClr val="black"/>
                </a:solidFill>
                <a:latin typeface="Meiryo UI" panose="020B0604030504040204" pitchFamily="50" charset="-128"/>
                <a:ea typeface="Meiryo UI" panose="020B0604030504040204" pitchFamily="50" charset="-128"/>
              </a:rPr>
              <a:t>削減方法によっては</a:t>
            </a:r>
            <a:endParaRPr lang="en-US" altLang="ja-JP" sz="3266" u="sng" dirty="0">
              <a:solidFill>
                <a:prstClr val="black"/>
              </a:solidFill>
              <a:latin typeface="Meiryo UI" panose="020B0604030504040204" pitchFamily="50" charset="-128"/>
              <a:ea typeface="Meiryo UI" panose="020B0604030504040204" pitchFamily="50" charset="-128"/>
            </a:endParaRPr>
          </a:p>
          <a:p>
            <a:pPr marL="0" lvl="1" indent="0" algn="ctr" defTabSz="782018" eaLnBrk="1" fontAlgn="base" hangingPunct="1">
              <a:spcBef>
                <a:spcPts val="0"/>
              </a:spcBef>
              <a:buClr>
                <a:prstClr val="black"/>
              </a:buClr>
              <a:buNone/>
              <a:tabLst>
                <a:tab pos="491102" algn="l"/>
              </a:tabLst>
              <a:defRPr/>
            </a:pPr>
            <a:r>
              <a:rPr lang="ja-JP" altLang="en-US" sz="3266" u="sng" dirty="0">
                <a:solidFill>
                  <a:prstClr val="black"/>
                </a:solidFill>
                <a:latin typeface="Meiryo UI" panose="020B0604030504040204" pitchFamily="50" charset="-128"/>
                <a:ea typeface="Meiryo UI" panose="020B0604030504040204" pitchFamily="50" charset="-128"/>
              </a:rPr>
              <a:t>一次データを利用するメリットが！</a:t>
            </a:r>
            <a:endParaRPr lang="en-US" altLang="ja-JP" sz="3266" u="sng" dirty="0">
              <a:solidFill>
                <a:prstClr val="black"/>
              </a:solidFill>
              <a:latin typeface="Meiryo UI" panose="020B0604030504040204" pitchFamily="50" charset="-128"/>
              <a:ea typeface="Meiryo UI" panose="020B0604030504040204" pitchFamily="50" charset="-128"/>
            </a:endParaRPr>
          </a:p>
        </p:txBody>
      </p:sp>
      <p:sp>
        <p:nvSpPr>
          <p:cNvPr id="12" name="下矢印 11"/>
          <p:cNvSpPr/>
          <p:nvPr/>
        </p:nvSpPr>
        <p:spPr bwMode="auto">
          <a:xfrm>
            <a:off x="5293697" y="4516840"/>
            <a:ext cx="1502460" cy="326622"/>
          </a:xfrm>
          <a:prstGeom prst="downArrow">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none" lIns="78208" tIns="39104" rIns="78208" bIns="39104" numCol="1" rtlCol="0" anchor="ctr" anchorCtr="0" compatLnSpc="1">
            <a:prstTxWarp prst="textNoShape">
              <a:avLst/>
            </a:prstTxWarp>
          </a:bodyPr>
          <a:lstStyle/>
          <a:p>
            <a:pPr algn="ctr" defTabSz="782018">
              <a:defRPr/>
            </a:pPr>
            <a:endParaRPr kumimoji="0" lang="ja-JP" altLang="en-US" sz="1724" kern="0">
              <a:solidFill>
                <a:prstClr val="black"/>
              </a:solidFill>
              <a:latin typeface="HGP創英角ｺﾞｼｯｸUB" pitchFamily="50" charset="-128"/>
              <a:ea typeface="HGP創英角ｺﾞｼｯｸUB" pitchFamily="50" charset="-128"/>
            </a:endParaRPr>
          </a:p>
        </p:txBody>
      </p:sp>
      <p:sp>
        <p:nvSpPr>
          <p:cNvPr id="6" name="テキスト ボックス 5">
            <a:extLst>
              <a:ext uri="{FF2B5EF4-FFF2-40B4-BE49-F238E27FC236}">
                <a16:creationId xmlns:a16="http://schemas.microsoft.com/office/drawing/2014/main" id="{4F83E821-975B-49DF-844A-5834ACDE8734}"/>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DAA06F82-E4F9-4255-A1CA-83F5F5A2205D}"/>
              </a:ext>
            </a:extLst>
          </p:cNvPr>
          <p:cNvSpPr txBox="1"/>
          <p:nvPr/>
        </p:nvSpPr>
        <p:spPr>
          <a:xfrm>
            <a:off x="1755905" y="6372469"/>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78728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CO2</a:t>
            </a:r>
            <a:r>
              <a:rPr lang="ja-JP" altLang="en-US" dirty="0"/>
              <a:t>排出量算定の基本式</a:t>
            </a:r>
          </a:p>
        </p:txBody>
      </p:sp>
      <p:sp>
        <p:nvSpPr>
          <p:cNvPr id="3" name="コンテンツ プレースホルダー 2"/>
          <p:cNvSpPr>
            <a:spLocks noGrp="1"/>
          </p:cNvSpPr>
          <p:nvPr>
            <p:ph sz="quarter" idx="12"/>
          </p:nvPr>
        </p:nvSpPr>
        <p:spPr>
          <a:xfrm>
            <a:off x="1393187" y="909835"/>
            <a:ext cx="9405628" cy="606343"/>
          </a:xfrm>
        </p:spPr>
        <p:txBody>
          <a:bodyPr/>
          <a:lstStyle/>
          <a:p>
            <a:pPr marL="247711" indent="-247711"/>
            <a:r>
              <a:rPr lang="en-US" altLang="ja-JP" dirty="0"/>
              <a:t>CO2</a:t>
            </a:r>
            <a:r>
              <a:rPr lang="ja-JP" altLang="en-US" dirty="0"/>
              <a:t>排出量は、活動量に排出原単位を乗じることで算定可能</a:t>
            </a:r>
          </a:p>
        </p:txBody>
      </p:sp>
      <p:pic>
        <p:nvPicPr>
          <p:cNvPr id="9" name="Picture 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6886" y="3048502"/>
            <a:ext cx="4225938" cy="329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0249" y="3048501"/>
            <a:ext cx="4156276" cy="329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乗算記号 14"/>
          <p:cNvSpPr/>
          <p:nvPr/>
        </p:nvSpPr>
        <p:spPr bwMode="auto">
          <a:xfrm>
            <a:off x="5447764" y="1795570"/>
            <a:ext cx="1142040" cy="1143480"/>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2540" b="1" dirty="0">
              <a:solidFill>
                <a:prstClr val="white"/>
              </a:solidFill>
              <a:latin typeface="Meiryo UI" panose="020B0604030504040204" pitchFamily="50" charset="-128"/>
              <a:ea typeface="Meiryo UI"/>
              <a:cs typeface="Meiryo UI" panose="020B0604030504040204" pitchFamily="50" charset="-128"/>
            </a:endParaRPr>
          </a:p>
        </p:txBody>
      </p:sp>
      <p:sp>
        <p:nvSpPr>
          <p:cNvPr id="16" name="円/楕円 3"/>
          <p:cNvSpPr>
            <a:spLocks noChangeArrowheads="1"/>
          </p:cNvSpPr>
          <p:nvPr/>
        </p:nvSpPr>
        <p:spPr bwMode="auto">
          <a:xfrm>
            <a:off x="3801672" y="1550745"/>
            <a:ext cx="1633131" cy="1633131"/>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8208" tIns="39104" rIns="78208" bIns="39104"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defTabSz="782018" fontAlgn="base">
              <a:lnSpc>
                <a:spcPct val="120000"/>
              </a:lnSpc>
              <a:spcBef>
                <a:spcPct val="0"/>
              </a:spcBef>
              <a:spcAft>
                <a:spcPct val="70000"/>
              </a:spcAft>
              <a:buNone/>
            </a:pPr>
            <a:r>
              <a:rPr lang="ja-JP" altLang="en-US" sz="2268"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2268"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628" y="3155072"/>
            <a:ext cx="1746903" cy="31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直線コネクタ 17"/>
          <p:cNvCxnSpPr/>
          <p:nvPr/>
        </p:nvCxnSpPr>
        <p:spPr>
          <a:xfrm>
            <a:off x="3794471" y="3192517"/>
            <a:ext cx="0" cy="2612434"/>
          </a:xfrm>
          <a:prstGeom prst="line">
            <a:avLst/>
          </a:prstGeom>
          <a:noFill/>
          <a:ln w="25400" cap="flat" cmpd="sng" algn="ctr">
            <a:solidFill>
              <a:srgbClr val="05B7B3"/>
            </a:solidFill>
            <a:prstDash val="solid"/>
          </a:ln>
          <a:effectLst/>
        </p:spPr>
      </p:cxnSp>
      <p:sp>
        <p:nvSpPr>
          <p:cNvPr id="20" name="テキスト ボックス 3"/>
          <p:cNvSpPr txBox="1">
            <a:spLocks noChangeArrowheads="1"/>
          </p:cNvSpPr>
          <p:nvPr/>
        </p:nvSpPr>
        <p:spPr bwMode="auto">
          <a:xfrm>
            <a:off x="1817144" y="3048502"/>
            <a:ext cx="1994609" cy="44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829544" fontAlgn="base">
              <a:lnSpc>
                <a:spcPct val="120000"/>
              </a:lnSpc>
              <a:spcBef>
                <a:spcPct val="0"/>
              </a:spcBef>
              <a:spcAft>
                <a:spcPct val="70000"/>
              </a:spcAft>
              <a:buNone/>
            </a:pPr>
            <a:r>
              <a:rPr lang="ja-JP" altLang="en-US" sz="2177" b="1" dirty="0">
                <a:solidFill>
                  <a:srgbClr val="05A39F"/>
                </a:solidFill>
                <a:latin typeface="Meiryo UI" panose="020B0604030504040204" pitchFamily="50" charset="-128"/>
                <a:ea typeface="Meiryo UI" panose="020B0604030504040204" pitchFamily="50" charset="-128"/>
                <a:cs typeface="Meiryo UI" panose="020B0604030504040204" pitchFamily="50" charset="-128"/>
              </a:rPr>
              <a:t>活動量</a:t>
            </a:r>
          </a:p>
        </p:txBody>
      </p:sp>
      <p:sp>
        <p:nvSpPr>
          <p:cNvPr id="21" name="テキスト ボックス 14"/>
          <p:cNvSpPr txBox="1">
            <a:spLocks noChangeArrowheads="1"/>
          </p:cNvSpPr>
          <p:nvPr/>
        </p:nvSpPr>
        <p:spPr bwMode="auto">
          <a:xfrm>
            <a:off x="8260380" y="3048502"/>
            <a:ext cx="1994609" cy="44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r" defTabSz="829544" fontAlgn="base">
              <a:lnSpc>
                <a:spcPct val="120000"/>
              </a:lnSpc>
              <a:spcBef>
                <a:spcPct val="0"/>
              </a:spcBef>
              <a:spcAft>
                <a:spcPct val="70000"/>
              </a:spcAft>
              <a:buNone/>
            </a:pPr>
            <a:r>
              <a:rPr lang="ja-JP" altLang="en-US" sz="2177" b="1" dirty="0">
                <a:solidFill>
                  <a:srgbClr val="05A39F"/>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22" name="テキスト ボックス 1"/>
          <p:cNvSpPr txBox="1">
            <a:spLocks noChangeArrowheads="1"/>
          </p:cNvSpPr>
          <p:nvPr/>
        </p:nvSpPr>
        <p:spPr bwMode="auto">
          <a:xfrm>
            <a:off x="1805622" y="3494948"/>
            <a:ext cx="1996050" cy="254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829544" fontAlgn="base">
              <a:spcBef>
                <a:spcPct val="0"/>
              </a:spcBef>
              <a:buNone/>
            </a:pPr>
            <a:r>
              <a:rPr lang="ja-JP" altLang="en-US"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事業者の活動の規模に関する量。</a:t>
            </a:r>
            <a:endPar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29544" fontAlgn="base">
              <a:spcBef>
                <a:spcPct val="0"/>
              </a:spcBef>
              <a:buNone/>
            </a:pPr>
            <a:endPar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29544" fontAlgn="base">
              <a:spcBef>
                <a:spcPct val="0"/>
              </a:spcBef>
              <a:buNone/>
            </a:pPr>
            <a:r>
              <a:rPr lang="ja-JP" altLang="en-US"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社内の各種データや、文献データ、業界平均データ、製品の設計値等から収集する。</a:t>
            </a:r>
            <a:endPar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2339" y="3192516"/>
            <a:ext cx="1542402" cy="306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コネクタ 23"/>
          <p:cNvCxnSpPr/>
          <p:nvPr/>
        </p:nvCxnSpPr>
        <p:spPr>
          <a:xfrm>
            <a:off x="8245978" y="3159393"/>
            <a:ext cx="0" cy="2612434"/>
          </a:xfrm>
          <a:prstGeom prst="line">
            <a:avLst/>
          </a:prstGeom>
          <a:noFill/>
          <a:ln w="25400" cap="flat" cmpd="sng" algn="ctr">
            <a:solidFill>
              <a:srgbClr val="05B7B3"/>
            </a:solidFill>
            <a:prstDash val="solid"/>
          </a:ln>
          <a:effectLst/>
        </p:spPr>
      </p:cxnSp>
      <p:sp>
        <p:nvSpPr>
          <p:cNvPr id="25" name="テキスト ボックス 20"/>
          <p:cNvSpPr txBox="1">
            <a:spLocks noChangeArrowheads="1"/>
          </p:cNvSpPr>
          <p:nvPr/>
        </p:nvSpPr>
        <p:spPr bwMode="auto">
          <a:xfrm>
            <a:off x="8269680" y="3494949"/>
            <a:ext cx="2122782" cy="28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defTabSz="829544" fontAlgn="base">
              <a:spcBef>
                <a:spcPct val="0"/>
              </a:spcBef>
              <a:buNone/>
            </a:pPr>
            <a:r>
              <a:rPr lang="ja-JP" altLang="en-US"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活動量あたりの</a:t>
            </a:r>
            <a:r>
              <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29544" fontAlgn="base">
              <a:spcBef>
                <a:spcPct val="0"/>
              </a:spcBef>
              <a:buNone/>
            </a:pPr>
            <a:r>
              <a:rPr lang="ja-JP" altLang="en-US"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基本的には既存の</a:t>
            </a:r>
            <a:r>
              <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DB</a:t>
            </a:r>
            <a:r>
              <a:rPr lang="ja-JP" altLang="en-US"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から選択して使用するが、排出量を実測する方法や取引先から排出量情報の提供を受ける方法もある。</a:t>
            </a:r>
            <a:endParaRPr lang="en-US" altLang="ja-JP" sz="199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13"/>
          <p:cNvSpPr>
            <a:spLocks noChangeArrowheads="1"/>
          </p:cNvSpPr>
          <p:nvPr/>
        </p:nvSpPr>
        <p:spPr bwMode="auto">
          <a:xfrm>
            <a:off x="6602766" y="1550745"/>
            <a:ext cx="1633131" cy="1633131"/>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8208" tIns="39104" rIns="78208" bIns="39104"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defTabSz="782018" fontAlgn="base">
              <a:lnSpc>
                <a:spcPct val="120000"/>
              </a:lnSpc>
              <a:spcBef>
                <a:spcPct val="0"/>
              </a:spcBef>
              <a:spcAft>
                <a:spcPct val="70000"/>
              </a:spcAft>
              <a:buNone/>
            </a:pPr>
            <a:r>
              <a:rPr lang="ja-JP" altLang="en-US" sz="2268"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排出原単位</a:t>
            </a:r>
            <a:endParaRPr lang="en-US" altLang="ja-JP" sz="2268"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乗算記号 26"/>
          <p:cNvSpPr/>
          <p:nvPr/>
        </p:nvSpPr>
        <p:spPr bwMode="auto">
          <a:xfrm>
            <a:off x="5447764" y="3954357"/>
            <a:ext cx="1142040" cy="1143480"/>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2540" b="1" dirty="0">
              <a:solidFill>
                <a:prstClr val="white"/>
              </a:solidFill>
              <a:latin typeface="Meiryo UI" panose="020B0604030504040204" pitchFamily="50" charset="-128"/>
              <a:ea typeface="Meiryo UI"/>
              <a:cs typeface="Meiryo UI" panose="020B0604030504040204" pitchFamily="50" charset="-128"/>
            </a:endParaRPr>
          </a:p>
        </p:txBody>
      </p:sp>
      <p:sp>
        <p:nvSpPr>
          <p:cNvPr id="19" name="テキスト ボックス 18">
            <a:extLst>
              <a:ext uri="{FF2B5EF4-FFF2-40B4-BE49-F238E27FC236}">
                <a16:creationId xmlns:a16="http://schemas.microsoft.com/office/drawing/2014/main" id="{FBFA2A14-9A5C-4314-B1CF-109B5BE310CD}"/>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
        <p:nvSpPr>
          <p:cNvPr id="28" name="テキスト ボックス 27">
            <a:extLst>
              <a:ext uri="{FF2B5EF4-FFF2-40B4-BE49-F238E27FC236}">
                <a16:creationId xmlns:a16="http://schemas.microsoft.com/office/drawing/2014/main" id="{EAC254BD-BDE4-43B8-B331-3749089E4ED6}"/>
              </a:ext>
            </a:extLst>
          </p:cNvPr>
          <p:cNvSpPr txBox="1"/>
          <p:nvPr/>
        </p:nvSpPr>
        <p:spPr>
          <a:xfrm>
            <a:off x="1755905" y="6372469"/>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6"/>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0434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現状</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気候システムの温暖化については疑う余地がない </a:t>
            </a:r>
            <a:r>
              <a:rPr lang="en-US" altLang="ja-JP" sz="2000" dirty="0">
                <a:latin typeface="Meiryo UI" panose="020B0604030504040204" pitchFamily="50" charset="-128"/>
                <a:ea typeface="Meiryo UI" panose="020B0604030504040204" pitchFamily="50" charset="-128"/>
              </a:rPr>
              <a:t>(IPCC6(5)</a:t>
            </a:r>
            <a:r>
              <a:rPr lang="ja-JP" altLang="en-US" sz="2000" dirty="0">
                <a:latin typeface="Meiryo UI" panose="020B0604030504040204" pitchFamily="50" charset="-128"/>
                <a:ea typeface="Meiryo UI" panose="020B0604030504040204" pitchFamily="50" charset="-128"/>
              </a:rPr>
              <a:t>次評価報告書</a:t>
            </a:r>
            <a:r>
              <a:rPr lang="en-US" altLang="ja-JP" sz="20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940AB22-BCE4-4C9B-91D9-E2F23C42BF62}"/>
              </a:ext>
            </a:extLst>
          </p:cNvPr>
          <p:cNvSpPr txBox="1"/>
          <p:nvPr/>
        </p:nvSpPr>
        <p:spPr>
          <a:xfrm>
            <a:off x="918516" y="1818045"/>
            <a:ext cx="9994661" cy="276999"/>
          </a:xfrm>
          <a:prstGeom prst="rect">
            <a:avLst/>
          </a:prstGeom>
          <a:noFill/>
        </p:spPr>
        <p:txBody>
          <a:bodyPr wrap="square" lIns="0" tIns="0" rIns="0" bIns="0">
            <a:spAutoFit/>
          </a:bodyPr>
          <a:lstStyle/>
          <a:p>
            <a:r>
              <a:rPr lang="ja-JP" altLang="en-US" b="1" dirty="0">
                <a:latin typeface="Meiryo UI" panose="020B0604030504040204" pitchFamily="50" charset="-128"/>
                <a:ea typeface="Meiryo UI" panose="020B0604030504040204" pitchFamily="50" charset="-128"/>
              </a:rPr>
              <a:t>温暖化の結果として起こること</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発生頻度と発生影響度</a:t>
            </a:r>
            <a:r>
              <a:rPr lang="en-US" altLang="ja-JP" b="1" dirty="0">
                <a:latin typeface="Meiryo UI" panose="020B0604030504040204" pitchFamily="50" charset="-128"/>
                <a:ea typeface="Meiryo UI" panose="020B0604030504040204" pitchFamily="50" charset="-128"/>
              </a:rPr>
              <a:t>, 1850</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1900</a:t>
            </a:r>
            <a:r>
              <a:rPr lang="ja-JP" altLang="en-US" b="1" dirty="0">
                <a:latin typeface="Meiryo UI" panose="020B0604030504040204" pitchFamily="50" charset="-128"/>
                <a:ea typeface="Meiryo UI" panose="020B0604030504040204" pitchFamily="50" charset="-128"/>
              </a:rPr>
              <a:t>年の産業革命期に対して</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55881"/>
            <a:ext cx="11771846" cy="830997"/>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気候変動に関する政府間パネル</a:t>
            </a:r>
            <a:r>
              <a:rPr lang="en-US" altLang="ja-JP" dirty="0">
                <a:latin typeface="Meiryo UI" panose="020B0604030504040204" pitchFamily="50" charset="-128"/>
                <a:ea typeface="Meiryo UI" panose="020B0604030504040204" pitchFamily="50" charset="-128"/>
              </a:rPr>
              <a:t>(IPCC: Intergovernmental Panel on Climate Change)</a:t>
            </a:r>
            <a:r>
              <a:rPr lang="ja-JP" altLang="en-US" dirty="0">
                <a:latin typeface="Meiryo UI" panose="020B0604030504040204" pitchFamily="50" charset="-128"/>
                <a:ea typeface="Meiryo UI" panose="020B0604030504040204" pitchFamily="50" charset="-128"/>
              </a:rPr>
              <a:t>が現在準備中の</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次評価報告書では、産業革命以降現在までに推定</a:t>
            </a:r>
            <a:r>
              <a:rPr lang="en-US" altLang="ja-JP" dirty="0">
                <a:latin typeface="Meiryo UI" panose="020B0604030504040204" pitchFamily="50" charset="-128"/>
                <a:ea typeface="Meiryo UI" panose="020B0604030504040204" pitchFamily="50" charset="-128"/>
              </a:rPr>
              <a:t>1.07℃</a:t>
            </a:r>
            <a:r>
              <a:rPr lang="ja-JP" altLang="en-US" dirty="0">
                <a:latin typeface="Meiryo UI" panose="020B0604030504040204" pitchFamily="50" charset="-128"/>
                <a:ea typeface="Meiryo UI" panose="020B0604030504040204" pitchFamily="50" charset="-128"/>
              </a:rPr>
              <a:t>の気温上昇があり、気候温暖化は疑う余地がなく、</a:t>
            </a:r>
            <a:r>
              <a:rPr lang="en-US" altLang="ja-JP" dirty="0">
                <a:latin typeface="Meiryo UI" panose="020B0604030504040204" pitchFamily="50" charset="-128"/>
                <a:ea typeface="Meiryo UI" panose="020B0604030504040204" pitchFamily="50" charset="-128"/>
              </a:rPr>
              <a:t>21</a:t>
            </a:r>
            <a:r>
              <a:rPr lang="ja-JP" altLang="en-US" dirty="0">
                <a:latin typeface="Meiryo UI" panose="020B0604030504040204" pitchFamily="50" charset="-128"/>
                <a:ea typeface="Meiryo UI" panose="020B0604030504040204" pitchFamily="50" charset="-128"/>
              </a:rPr>
              <a:t>世紀末までにさらに</a:t>
            </a:r>
            <a:r>
              <a:rPr lang="en-US" altLang="ja-JP" dirty="0">
                <a:latin typeface="Meiryo UI" panose="020B0604030504040204" pitchFamily="50" charset="-128"/>
                <a:ea typeface="Meiryo UI" panose="020B0604030504040204" pitchFamily="50" charset="-128"/>
              </a:rPr>
              <a:t>0.3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3.3℃</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最良推定値ベース</a:t>
            </a:r>
            <a:r>
              <a:rPr lang="en-US" altLang="ja-JP" sz="12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を見込んでいます。原因は</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を主体とする温室効果ガスの排出が累積するからです。</a:t>
            </a: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294968" y="6397840"/>
            <a:ext cx="11131252"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気象庁</a:t>
            </a:r>
            <a:r>
              <a:rPr lang="en-US" altLang="ja-JP" sz="1400" dirty="0">
                <a:solidFill>
                  <a:prstClr val="black"/>
                </a:solidFill>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IPCC AR6/WG1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報告書 政策決定者向け要約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(SPM)</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暫定訳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https://www.data.jma.go.jp/cpdinfo/ipcc/ar6/index.html</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気象庁</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日本の気候変動</a:t>
            </a:r>
            <a:r>
              <a:rPr lang="en-US" altLang="ja-JP" sz="1400" dirty="0">
                <a:solidFill>
                  <a:prstClr val="black"/>
                </a:solidFill>
                <a:latin typeface="Meiryo UI" panose="020B0604030504040204" pitchFamily="50" charset="-128"/>
                <a:ea typeface="Meiryo UI" panose="020B0604030504040204" pitchFamily="50" charset="-128"/>
              </a:rPr>
              <a:t>2020 —</a:t>
            </a:r>
            <a:r>
              <a:rPr lang="ja-JP" altLang="en-US" sz="1400" dirty="0">
                <a:solidFill>
                  <a:prstClr val="black"/>
                </a:solidFill>
                <a:latin typeface="Meiryo UI" panose="020B0604030504040204" pitchFamily="50" charset="-128"/>
                <a:ea typeface="Meiryo UI" panose="020B0604030504040204" pitchFamily="50" charset="-128"/>
              </a:rPr>
              <a:t>大気と陸・海洋に関する観測・予測評価報告書</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hlinkClick r:id="rId4"/>
              </a:rPr>
              <a:t>https://www.data.jma.go.jp/cpdinfo/ccj/index.html</a:t>
            </a:r>
            <a:r>
              <a:rPr lang="en-US" altLang="ja-JP"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表 13">
            <a:extLst>
              <a:ext uri="{FF2B5EF4-FFF2-40B4-BE49-F238E27FC236}">
                <a16:creationId xmlns:a16="http://schemas.microsoft.com/office/drawing/2014/main" id="{961BD053-037F-465C-B6A0-30BDD4B739DE}"/>
              </a:ext>
            </a:extLst>
          </p:cNvPr>
          <p:cNvGraphicFramePr>
            <a:graphicFrameLocks noGrp="1"/>
          </p:cNvGraphicFramePr>
          <p:nvPr>
            <p:extLst>
              <p:ext uri="{D42A27DB-BD31-4B8C-83A1-F6EECF244321}">
                <p14:modId xmlns:p14="http://schemas.microsoft.com/office/powerpoint/2010/main" val="3605847836"/>
              </p:ext>
            </p:extLst>
          </p:nvPr>
        </p:nvGraphicFramePr>
        <p:xfrm>
          <a:off x="1209364" y="2136885"/>
          <a:ext cx="9678671" cy="2540904"/>
        </p:xfrm>
        <a:graphic>
          <a:graphicData uri="http://schemas.openxmlformats.org/drawingml/2006/table">
            <a:tbl>
              <a:tblPr firstRow="1" bandRow="1">
                <a:tableStyleId>{5940675A-B579-460E-94D1-54222C63F5DA}</a:tableStyleId>
              </a:tblPr>
              <a:tblGrid>
                <a:gridCol w="2479763">
                  <a:extLst>
                    <a:ext uri="{9D8B030D-6E8A-4147-A177-3AD203B41FA5}">
                      <a16:colId xmlns:a16="http://schemas.microsoft.com/office/drawing/2014/main" val="1887013281"/>
                    </a:ext>
                  </a:extLst>
                </a:gridCol>
                <a:gridCol w="2399636">
                  <a:extLst>
                    <a:ext uri="{9D8B030D-6E8A-4147-A177-3AD203B41FA5}">
                      <a16:colId xmlns:a16="http://schemas.microsoft.com/office/drawing/2014/main" val="4124636504"/>
                    </a:ext>
                  </a:extLst>
                </a:gridCol>
                <a:gridCol w="2399636">
                  <a:extLst>
                    <a:ext uri="{9D8B030D-6E8A-4147-A177-3AD203B41FA5}">
                      <a16:colId xmlns:a16="http://schemas.microsoft.com/office/drawing/2014/main" val="3127639611"/>
                    </a:ext>
                  </a:extLst>
                </a:gridCol>
                <a:gridCol w="2399636">
                  <a:extLst>
                    <a:ext uri="{9D8B030D-6E8A-4147-A177-3AD203B41FA5}">
                      <a16:colId xmlns:a16="http://schemas.microsoft.com/office/drawing/2014/main" val="3780590086"/>
                    </a:ext>
                  </a:extLst>
                </a:gridCol>
              </a:tblGrid>
              <a:tr h="514018">
                <a:tc>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6">
                        <a:lumMod val="60000"/>
                        <a:lumOff val="40000"/>
                      </a:schemeClr>
                    </a:solidFill>
                  </a:tcPr>
                </a:tc>
                <a:tc>
                  <a:txBody>
                    <a:bodyPr/>
                    <a:lstStyle/>
                    <a:p>
                      <a:r>
                        <a:rPr kumimoji="1" lang="ja-JP" altLang="en-US" dirty="0">
                          <a:latin typeface="Meiryo UI" panose="020B0604030504040204" pitchFamily="50" charset="-128"/>
                          <a:ea typeface="Meiryo UI" panose="020B0604030504040204" pitchFamily="50" charset="-128"/>
                        </a:rPr>
                        <a:t>現在</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すでに</a:t>
                      </a:r>
                      <a:r>
                        <a:rPr kumimoji="1" lang="en-US" altLang="ja-JP" dirty="0">
                          <a:latin typeface="Meiryo UI" panose="020B0604030504040204" pitchFamily="50" charset="-128"/>
                          <a:ea typeface="Meiryo UI" panose="020B0604030504040204" pitchFamily="50" charset="-128"/>
                        </a:rPr>
                        <a:t>1.1</a:t>
                      </a:r>
                      <a:r>
                        <a:rPr kumimoji="1" lang="ja-JP" altLang="en-US" dirty="0">
                          <a:latin typeface="Meiryo UI" panose="020B0604030504040204" pitchFamily="50" charset="-128"/>
                          <a:ea typeface="Meiryo UI" panose="020B0604030504040204" pitchFamily="50" charset="-128"/>
                        </a:rPr>
                        <a:t>℃上昇</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6">
                        <a:lumMod val="60000"/>
                        <a:lumOff val="40000"/>
                      </a:schemeClr>
                    </a:solidFill>
                  </a:tcPr>
                </a:tc>
                <a:tc>
                  <a:txBody>
                    <a:bodyPr/>
                    <a:lstStyle/>
                    <a:p>
                      <a:r>
                        <a:rPr kumimoji="1" lang="ja-JP" altLang="en-US" dirty="0">
                          <a:latin typeface="Meiryo UI" panose="020B0604030504040204" pitchFamily="50" charset="-128"/>
                          <a:ea typeface="Meiryo UI" panose="020B0604030504040204" pitchFamily="50" charset="-128"/>
                        </a:rPr>
                        <a:t>もし</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上昇したら</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パリ協定目標達成</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6">
                        <a:lumMod val="60000"/>
                        <a:lumOff val="40000"/>
                      </a:schemeClr>
                    </a:solidFill>
                  </a:tcPr>
                </a:tc>
                <a:tc>
                  <a:txBody>
                    <a:bodyPr/>
                    <a:lstStyle/>
                    <a:p>
                      <a:r>
                        <a:rPr kumimoji="1" lang="ja-JP" altLang="en-US" dirty="0">
                          <a:latin typeface="Meiryo UI" panose="020B0604030504040204" pitchFamily="50" charset="-128"/>
                          <a:ea typeface="Meiryo UI" panose="020B0604030504040204" pitchFamily="50" charset="-128"/>
                        </a:rPr>
                        <a:t>もし</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上昇したら</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現状を放置した場合</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6">
                        <a:lumMod val="60000"/>
                        <a:lumOff val="40000"/>
                      </a:schemeClr>
                    </a:solidFill>
                  </a:tcPr>
                </a:tc>
                <a:extLst>
                  <a:ext uri="{0D108BD9-81ED-4DB2-BD59-A6C34878D82A}">
                    <a16:rowId xmlns:a16="http://schemas.microsoft.com/office/drawing/2014/main" val="3665798594"/>
                  </a:ext>
                </a:extLst>
              </a:tr>
              <a:tr h="326044">
                <a:tc>
                  <a:txBody>
                    <a:bodyPr/>
                    <a:lstStyle/>
                    <a:p>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年に</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度の高温</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陸上</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2">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2.8</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(+1.2℃</a:t>
                      </a:r>
                      <a:r>
                        <a:rPr kumimoji="1" lang="ja-JP" altLang="en-US" sz="1600" dirty="0">
                          <a:latin typeface="Meiryo UI" panose="020B0604030504040204" pitchFamily="50" charset="-128"/>
                          <a:ea typeface="Meiryo UI" panose="020B0604030504040204" pitchFamily="50" charset="-128"/>
                        </a:rPr>
                        <a:t>の高温</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5.6</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(+2.6℃</a:t>
                      </a:r>
                      <a:r>
                        <a:rPr kumimoji="1" lang="ja-JP" altLang="en-US" sz="1600" dirty="0">
                          <a:latin typeface="Meiryo UI" panose="020B0604030504040204" pitchFamily="50" charset="-128"/>
                          <a:ea typeface="Meiryo UI" panose="020B0604030504040204" pitchFamily="50" charset="-128"/>
                        </a:rPr>
                        <a:t>の高温</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9.4</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(+5.1℃</a:t>
                      </a:r>
                      <a:r>
                        <a:rPr kumimoji="1" lang="ja-JP" altLang="en-US" sz="1600" dirty="0">
                          <a:latin typeface="Meiryo UI" panose="020B0604030504040204" pitchFamily="50" charset="-128"/>
                          <a:ea typeface="Meiryo UI" panose="020B0604030504040204" pitchFamily="50" charset="-128"/>
                        </a:rPr>
                        <a:t>の高温</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468425664"/>
                  </a:ext>
                </a:extLst>
              </a:tr>
              <a:tr h="326044">
                <a:tc>
                  <a:txBody>
                    <a:bodyPr/>
                    <a:lstStyle/>
                    <a:p>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年に</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度の高温</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陸上</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2">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4.8</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(+1.2℃</a:t>
                      </a:r>
                      <a:r>
                        <a:rPr kumimoji="1" lang="ja-JP" altLang="en-US" sz="1600" dirty="0">
                          <a:latin typeface="Meiryo UI" panose="020B0604030504040204" pitchFamily="50" charset="-128"/>
                          <a:ea typeface="Meiryo UI" panose="020B0604030504040204" pitchFamily="50" charset="-128"/>
                        </a:rPr>
                        <a:t>の高温</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13.9</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(+2.7℃</a:t>
                      </a:r>
                      <a:r>
                        <a:rPr kumimoji="1" lang="ja-JP" altLang="en-US" sz="1600" dirty="0">
                          <a:latin typeface="Meiryo UI" panose="020B0604030504040204" pitchFamily="50" charset="-128"/>
                          <a:ea typeface="Meiryo UI" panose="020B0604030504040204" pitchFamily="50" charset="-128"/>
                        </a:rPr>
                        <a:t>の高温</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39.2</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(+5.3℃</a:t>
                      </a:r>
                      <a:r>
                        <a:rPr kumimoji="1" lang="ja-JP" altLang="en-US" sz="1600" dirty="0">
                          <a:latin typeface="Meiryo UI" panose="020B0604030504040204" pitchFamily="50" charset="-128"/>
                          <a:ea typeface="Meiryo UI" panose="020B0604030504040204" pitchFamily="50" charset="-128"/>
                        </a:rPr>
                        <a:t>の高温</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859866824"/>
                  </a:ext>
                </a:extLst>
              </a:tr>
              <a:tr h="326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年に</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度の干ばつ</a:t>
                      </a:r>
                    </a:p>
                  </a:txBody>
                  <a:tcPr marL="18000" marR="18000" marT="18000" marB="18000">
                    <a:solidFill>
                      <a:schemeClr val="accent2">
                        <a:lumMod val="60000"/>
                        <a:lumOff val="40000"/>
                      </a:schemeClr>
                    </a:solidFill>
                  </a:tcPr>
                </a:tc>
                <a:tc>
                  <a:txBody>
                    <a:bodyPr/>
                    <a:lstStyle/>
                    <a:p>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倍</a:t>
                      </a: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3.1</a:t>
                      </a:r>
                      <a:r>
                        <a:rPr kumimoji="1" lang="ja-JP" altLang="en-US" dirty="0">
                          <a:latin typeface="Meiryo UI" panose="020B0604030504040204" pitchFamily="50" charset="-128"/>
                          <a:ea typeface="Meiryo UI" panose="020B0604030504040204" pitchFamily="50" charset="-128"/>
                        </a:rPr>
                        <a:t>倍</a:t>
                      </a: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5.1</a:t>
                      </a:r>
                      <a:r>
                        <a:rPr kumimoji="1" lang="ja-JP" altLang="en-US" dirty="0">
                          <a:latin typeface="Meiryo UI" panose="020B0604030504040204" pitchFamily="50" charset="-128"/>
                          <a:ea typeface="Meiryo UI" panose="020B0604030504040204" pitchFamily="50" charset="-128"/>
                        </a:rPr>
                        <a:t>倍</a:t>
                      </a:r>
                    </a:p>
                  </a:txBody>
                  <a:tcPr marL="18000" marR="18000" marT="18000" marB="18000"/>
                </a:tc>
                <a:extLst>
                  <a:ext uri="{0D108BD9-81ED-4DB2-BD59-A6C34878D82A}">
                    <a16:rowId xmlns:a16="http://schemas.microsoft.com/office/drawing/2014/main" val="3217150407"/>
                  </a:ext>
                </a:extLst>
              </a:tr>
              <a:tr h="326044">
                <a:tc>
                  <a:txBody>
                    <a:bodyPr/>
                    <a:lstStyle/>
                    <a:p>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年に</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度の降雨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陸上</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accent1">
                        <a:lumMod val="20000"/>
                        <a:lumOff val="80000"/>
                      </a:schemeClr>
                    </a:solidFill>
                  </a:tcPr>
                </a:tc>
                <a:tc>
                  <a:txBody>
                    <a:bodyPr/>
                    <a:lstStyle/>
                    <a:p>
                      <a:r>
                        <a:rPr kumimoji="1" lang="en-US" altLang="ja-JP" dirty="0">
                          <a:latin typeface="Meiryo UI" panose="020B0604030504040204" pitchFamily="50" charset="-128"/>
                          <a:ea typeface="Meiryo UI" panose="020B0604030504040204" pitchFamily="50" charset="-128"/>
                        </a:rPr>
                        <a:t>1.3</a:t>
                      </a:r>
                      <a:r>
                        <a:rPr kumimoji="1" lang="ja-JP" altLang="en-US" dirty="0">
                          <a:latin typeface="Meiryo UI" panose="020B0604030504040204" pitchFamily="50" charset="-128"/>
                          <a:ea typeface="Meiryo UI" panose="020B0604030504040204" pitchFamily="50" charset="-128"/>
                        </a:rPr>
                        <a:t>倍</a:t>
                      </a:r>
                      <a:r>
                        <a:rPr kumimoji="1" lang="en-US" altLang="ja-JP" sz="1600" dirty="0">
                          <a:latin typeface="Meiryo UI" panose="020B0604030504040204" pitchFamily="50" charset="-128"/>
                          <a:ea typeface="Meiryo UI" panose="020B0604030504040204" pitchFamily="50" charset="-128"/>
                        </a:rPr>
                        <a:t>(+6.7%</a:t>
                      </a:r>
                      <a:r>
                        <a:rPr kumimoji="1" lang="ja-JP" altLang="en-US" sz="1600" dirty="0">
                          <a:latin typeface="Meiryo UI" panose="020B0604030504040204" pitchFamily="50" charset="-128"/>
                          <a:ea typeface="Meiryo UI" panose="020B0604030504040204" pitchFamily="50" charset="-128"/>
                        </a:rPr>
                        <a:t>の雨量増</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雨量増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雨量増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577949988"/>
                  </a:ext>
                </a:extLst>
              </a:tr>
              <a:tr h="326044">
                <a:tc>
                  <a:txBody>
                    <a:bodyPr/>
                    <a:lstStyle/>
                    <a:p>
                      <a:r>
                        <a:rPr kumimoji="1" lang="ja-JP" altLang="en-US" dirty="0">
                          <a:latin typeface="Meiryo UI" panose="020B0604030504040204" pitchFamily="50" charset="-128"/>
                          <a:ea typeface="Meiryo UI" panose="020B0604030504040204" pitchFamily="50" charset="-128"/>
                        </a:rPr>
                        <a:t>台風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熱帯低気圧</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18000" marR="18000" marT="18000" marB="18000">
                    <a:solidFill>
                      <a:schemeClr val="tx2">
                        <a:lumMod val="40000"/>
                        <a:lumOff val="6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+13%</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en-US" altLang="ja-JP" dirty="0">
                          <a:latin typeface="Meiryo UI" panose="020B0604030504040204" pitchFamily="50" charset="-128"/>
                          <a:ea typeface="Meiryo UI" panose="020B0604030504040204" pitchFamily="50" charset="-128"/>
                        </a:rPr>
                        <a:t>+30%</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49759636"/>
                  </a:ext>
                </a:extLst>
              </a:tr>
              <a:tr h="326044">
                <a:tc>
                  <a:txBody>
                    <a:bodyPr/>
                    <a:lstStyle/>
                    <a:p>
                      <a:r>
                        <a:rPr kumimoji="1" lang="ja-JP" altLang="en-US" dirty="0">
                          <a:latin typeface="Meiryo UI" panose="020B0604030504040204" pitchFamily="50" charset="-128"/>
                          <a:ea typeface="Meiryo UI" panose="020B0604030504040204" pitchFamily="50" charset="-128"/>
                        </a:rPr>
                        <a:t>降雪量</a:t>
                      </a:r>
                    </a:p>
                  </a:txBody>
                  <a:tcPr marL="18000" marR="18000" marT="18000" marB="18000">
                    <a:solidFill>
                      <a:schemeClr val="accent6">
                        <a:lumMod val="20000"/>
                        <a:lumOff val="80000"/>
                      </a:schemeClr>
                    </a:solidFill>
                  </a:tcPr>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9%</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25%</a:t>
                      </a:r>
                      <a:endParaRPr kumimoji="1" lang="ja-JP" altLang="en-US"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509412292"/>
                  </a:ext>
                </a:extLst>
              </a:tr>
            </a:tbl>
          </a:graphicData>
        </a:graphic>
      </p:graphicFrame>
      <p:sp>
        <p:nvSpPr>
          <p:cNvPr id="22" name="テキスト ボックス 21">
            <a:extLst>
              <a:ext uri="{FF2B5EF4-FFF2-40B4-BE49-F238E27FC236}">
                <a16:creationId xmlns:a16="http://schemas.microsoft.com/office/drawing/2014/main" id="{8E0B491D-C107-4DA6-A57C-B312E2787E30}"/>
              </a:ext>
            </a:extLst>
          </p:cNvPr>
          <p:cNvSpPr txBox="1"/>
          <p:nvPr/>
        </p:nvSpPr>
        <p:spPr>
          <a:xfrm>
            <a:off x="1128991" y="4726703"/>
            <a:ext cx="9939644"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※IPCC AR6/WG1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報告書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Technical Summary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および政策決定者向け要約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(SPM)</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暫定訳より抜粋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作成中のため、今後変更あり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矢印: 右 22">
            <a:extLst>
              <a:ext uri="{FF2B5EF4-FFF2-40B4-BE49-F238E27FC236}">
                <a16:creationId xmlns:a16="http://schemas.microsoft.com/office/drawing/2014/main" id="{CDE6B0FA-2C0F-45C7-A30C-26E9D0FCDFF9}"/>
              </a:ext>
            </a:extLst>
          </p:cNvPr>
          <p:cNvSpPr/>
          <p:nvPr/>
        </p:nvSpPr>
        <p:spPr>
          <a:xfrm>
            <a:off x="1240218" y="5927841"/>
            <a:ext cx="399393" cy="350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2E5C4D5-258C-4576-B635-A680046A5167}"/>
              </a:ext>
            </a:extLst>
          </p:cNvPr>
          <p:cNvSpPr txBox="1"/>
          <p:nvPr/>
        </p:nvSpPr>
        <p:spPr>
          <a:xfrm>
            <a:off x="1663774" y="5963829"/>
            <a:ext cx="906979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rPr>
              <a:t>日本については「</a:t>
            </a:r>
            <a:r>
              <a:rPr lang="ja-JP" altLang="en-US" b="1" dirty="0">
                <a:solidFill>
                  <a:prstClr val="black"/>
                </a:solidFill>
                <a:latin typeface="Meiryo UI" panose="020B0604030504040204" pitchFamily="50" charset="-128"/>
                <a:ea typeface="Meiryo UI" panose="020B0604030504040204" pitchFamily="50" charset="-128"/>
                <a:hlinkClick r:id="rId4"/>
              </a:rPr>
              <a:t>日本の気候変動</a:t>
            </a:r>
            <a:r>
              <a:rPr lang="en-US" altLang="ja-JP" b="1" dirty="0">
                <a:solidFill>
                  <a:prstClr val="black"/>
                </a:solidFill>
                <a:latin typeface="Meiryo UI" panose="020B0604030504040204" pitchFamily="50" charset="-128"/>
                <a:ea typeface="Meiryo UI" panose="020B0604030504040204" pitchFamily="50" charset="-128"/>
                <a:hlinkClick r:id="rId4"/>
              </a:rPr>
              <a:t>2020(</a:t>
            </a:r>
            <a:r>
              <a:rPr lang="ja-JP" altLang="en-US" b="1" dirty="0">
                <a:solidFill>
                  <a:prstClr val="black"/>
                </a:solidFill>
                <a:latin typeface="Meiryo UI" panose="020B0604030504040204" pitchFamily="50" charset="-128"/>
                <a:ea typeface="Meiryo UI" panose="020B0604030504040204" pitchFamily="50" charset="-128"/>
                <a:hlinkClick r:id="rId4"/>
              </a:rPr>
              <a:t>気象庁</a:t>
            </a:r>
            <a:r>
              <a:rPr lang="en-US" altLang="ja-JP" b="1" dirty="0">
                <a:solidFill>
                  <a:prstClr val="black"/>
                </a:solidFill>
                <a:latin typeface="Meiryo UI" panose="020B0604030504040204" pitchFamily="50" charset="-128"/>
                <a:ea typeface="Meiryo UI" panose="020B0604030504040204" pitchFamily="50" charset="-128"/>
                <a:hlinkClick r:id="rId4"/>
              </a:rPr>
              <a:t>)</a:t>
            </a:r>
            <a:r>
              <a:rPr lang="ja-JP" altLang="en-US" b="1" dirty="0">
                <a:solidFill>
                  <a:prstClr val="black"/>
                </a:solidFill>
                <a:latin typeface="Meiryo UI" panose="020B0604030504040204" pitchFamily="50" charset="-128"/>
                <a:ea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rPr>
              <a:t>(IPCC5</a:t>
            </a:r>
            <a:r>
              <a:rPr lang="ja-JP" altLang="en-US" b="1" dirty="0">
                <a:solidFill>
                  <a:prstClr val="black"/>
                </a:solidFill>
                <a:latin typeface="Meiryo UI" panose="020B0604030504040204" pitchFamily="50" charset="-128"/>
                <a:ea typeface="Meiryo UI" panose="020B0604030504040204" pitchFamily="50" charset="-128"/>
              </a:rPr>
              <a:t>次評価報告書ベーズ</a:t>
            </a:r>
            <a:r>
              <a:rPr lang="en-US" altLang="ja-JP" b="1" dirty="0">
                <a:solidFill>
                  <a:prstClr val="black"/>
                </a:solidFill>
                <a:latin typeface="Meiryo UI" panose="020B0604030504040204" pitchFamily="50" charset="-128"/>
                <a:ea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rPr>
              <a:t>を参照のこと</a:t>
            </a:r>
            <a:endPar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A836842F-C3B5-4876-BD66-2F70615A3EFB}"/>
              </a:ext>
            </a:extLst>
          </p:cNvPr>
          <p:cNvSpPr txBox="1"/>
          <p:nvPr/>
        </p:nvSpPr>
        <p:spPr>
          <a:xfrm>
            <a:off x="965932" y="5096835"/>
            <a:ext cx="10889737"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これに加えて、海面上昇による陸地消失</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高潮被害、気温上昇による農産物不作</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食糧危機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山火事、海水温上昇</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海水酸性化による生物死滅</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水産物不作</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などが懸念されています。</a:t>
            </a:r>
          </a:p>
        </p:txBody>
      </p:sp>
    </p:spTree>
    <p:extLst>
      <p:ext uri="{BB962C8B-B14F-4D97-AF65-F5344CB8AC3E}">
        <p14:creationId xmlns:p14="http://schemas.microsoft.com/office/powerpoint/2010/main" val="3424759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一次データを利用するメリット</a:t>
            </a:r>
          </a:p>
        </p:txBody>
      </p:sp>
      <p:sp>
        <p:nvSpPr>
          <p:cNvPr id="14" name="テキスト プレースホルダー 2"/>
          <p:cNvSpPr txBox="1">
            <a:spLocks/>
          </p:cNvSpPr>
          <p:nvPr/>
        </p:nvSpPr>
        <p:spPr>
          <a:xfrm>
            <a:off x="1563787" y="773152"/>
            <a:ext cx="4616949" cy="809724"/>
          </a:xfrm>
          <a:prstGeom prst="rect">
            <a:avLst/>
          </a:prstGeom>
        </p:spPr>
        <p:txBody>
          <a:bodyPr vert="horz" lIns="35380" tIns="44933" rIns="35380" bIns="44933" rtlCol="0" anchor="b">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41950" indent="-241950" algn="ctr" defTabSz="829544">
              <a:buClr>
                <a:prstClr val="black"/>
              </a:buClr>
              <a:defRPr/>
            </a:pPr>
            <a:r>
              <a:rPr lang="ja-JP" altLang="en-US" sz="2948" kern="0" spc="-147" dirty="0"/>
              <a:t>一次データを利用した場合</a:t>
            </a:r>
          </a:p>
        </p:txBody>
      </p:sp>
      <p:graphicFrame>
        <p:nvGraphicFramePr>
          <p:cNvPr id="15" name="コンテンツ プレースホルダー 9"/>
          <p:cNvGraphicFramePr>
            <a:graphicFrameLocks/>
          </p:cNvGraphicFramePr>
          <p:nvPr>
            <p:extLst>
              <p:ext uri="{D42A27DB-BD31-4B8C-83A1-F6EECF244321}">
                <p14:modId xmlns:p14="http://schemas.microsoft.com/office/powerpoint/2010/main" val="315509812"/>
              </p:ext>
            </p:extLst>
          </p:nvPr>
        </p:nvGraphicFramePr>
        <p:xfrm>
          <a:off x="2059163" y="1553999"/>
          <a:ext cx="3632392" cy="367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テキスト プレースホルダー 5"/>
          <p:cNvSpPr txBox="1">
            <a:spLocks/>
          </p:cNvSpPr>
          <p:nvPr/>
        </p:nvSpPr>
        <p:spPr>
          <a:xfrm>
            <a:off x="6231168" y="773152"/>
            <a:ext cx="4320164" cy="809724"/>
          </a:xfrm>
          <a:prstGeom prst="rect">
            <a:avLst/>
          </a:prstGeom>
        </p:spPr>
        <p:txBody>
          <a:bodyPr vert="horz" lIns="35380" tIns="44933" rIns="35380" bIns="44933" rtlCol="0" anchor="b">
            <a:noAutofit/>
          </a:bodyPr>
          <a:lstStyle>
            <a:lvl1pPr marL="266700" indent="-266700" algn="l" rtl="0" eaLnBrk="0" fontAlgn="base" hangingPunct="0">
              <a:lnSpc>
                <a:spcPct val="110000"/>
              </a:lnSpc>
              <a:spcBef>
                <a:spcPct val="20000"/>
              </a:spcBef>
              <a:spcAft>
                <a:spcPct val="0"/>
              </a:spcAft>
              <a:buClr>
                <a:srgbClr val="140078"/>
              </a:buClr>
              <a:buFont typeface="Wingdings" panose="05000000000000000000" pitchFamily="2" charset="2"/>
              <a:buChar char="l"/>
              <a:defRPr kumimoji="1">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marL="622300" indent="-176213" algn="l" rtl="0" eaLnBrk="0" fontAlgn="base" hangingPunct="0">
              <a:lnSpc>
                <a:spcPct val="110000"/>
              </a:lnSpc>
              <a:spcBef>
                <a:spcPct val="20000"/>
              </a:spcBef>
              <a:spcAft>
                <a:spcPct val="0"/>
              </a:spcAft>
              <a:buClr>
                <a:schemeClr val="tx1"/>
              </a:buClr>
              <a:buFont typeface="Wingdings" panose="05000000000000000000" pitchFamily="2" charset="2"/>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90600" indent="-177800" algn="l" rtl="0" eaLnBrk="0" fontAlgn="base" hangingPunct="0">
              <a:lnSpc>
                <a:spcPct val="110000"/>
              </a:lnSpc>
              <a:spcBef>
                <a:spcPct val="20000"/>
              </a:spcBef>
              <a:spcAft>
                <a:spcPct val="0"/>
              </a:spcAft>
              <a:buClr>
                <a:schemeClr val="tx1"/>
              </a:buClr>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lnSpc>
                <a:spcPct val="110000"/>
              </a:lnSpc>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lnSpc>
                <a:spcPct val="11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200">
                <a:solidFill>
                  <a:schemeClr val="tx1"/>
                </a:solidFill>
                <a:latin typeface="+mn-lt"/>
                <a:ea typeface="+mn-ea"/>
              </a:defRPr>
            </a:lvl9pPr>
          </a:lstStyle>
          <a:p>
            <a:pPr marL="241950" indent="-241950" algn="ctr" defTabSz="829544">
              <a:buClr>
                <a:prstClr val="black"/>
              </a:buClr>
              <a:defRPr/>
            </a:pPr>
            <a:r>
              <a:rPr lang="ja-JP" altLang="en-US" sz="2948" kern="0" spc="-147" dirty="0"/>
              <a:t>原単位から推計した場合</a:t>
            </a:r>
          </a:p>
        </p:txBody>
      </p:sp>
      <p:graphicFrame>
        <p:nvGraphicFramePr>
          <p:cNvPr id="17" name="コンテンツ プレースホルダー 9"/>
          <p:cNvGraphicFramePr>
            <a:graphicFrameLocks/>
          </p:cNvGraphicFramePr>
          <p:nvPr>
            <p:extLst>
              <p:ext uri="{D42A27DB-BD31-4B8C-83A1-F6EECF244321}">
                <p14:modId xmlns:p14="http://schemas.microsoft.com/office/powerpoint/2010/main" val="3793280069"/>
              </p:ext>
            </p:extLst>
          </p:nvPr>
        </p:nvGraphicFramePr>
        <p:xfrm>
          <a:off x="6348593" y="1577962"/>
          <a:ext cx="3919667" cy="3621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矢印: 右 18"/>
          <p:cNvSpPr/>
          <p:nvPr/>
        </p:nvSpPr>
        <p:spPr>
          <a:xfrm>
            <a:off x="1785700" y="5596452"/>
            <a:ext cx="411027" cy="524878"/>
          </a:xfrm>
          <a:prstGeom prst="rightArrow">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829544">
              <a:defRPr/>
            </a:pPr>
            <a:endParaRPr kumimoji="0" lang="ja-JP" altLang="en-US" sz="1769" kern="0" dirty="0">
              <a:solidFill>
                <a:prstClr val="white"/>
              </a:solidFill>
              <a:latin typeface="Meiryo UI" panose="020B0604030504040204" pitchFamily="50" charset="-128"/>
              <a:ea typeface="HGSｺﾞｼｯｸM"/>
              <a:cs typeface="Meiryo UI" panose="020B0604030504040204" pitchFamily="50" charset="-128"/>
            </a:endParaRPr>
          </a:p>
        </p:txBody>
      </p:sp>
      <p:sp>
        <p:nvSpPr>
          <p:cNvPr id="20" name="テキスト ボックス 19"/>
          <p:cNvSpPr txBox="1"/>
          <p:nvPr/>
        </p:nvSpPr>
        <p:spPr>
          <a:xfrm>
            <a:off x="2268804" y="5426118"/>
            <a:ext cx="8217201" cy="874085"/>
          </a:xfrm>
          <a:prstGeom prst="rect">
            <a:avLst/>
          </a:prstGeom>
          <a:noFill/>
        </p:spPr>
        <p:txBody>
          <a:bodyPr wrap="square" rtlCol="0">
            <a:spAutoFit/>
          </a:bodyPr>
          <a:lstStyle/>
          <a:p>
            <a:pPr defTabSz="829544"/>
            <a:r>
              <a:rPr lang="ja-JP" altLang="en-US" sz="2540" dirty="0">
                <a:solidFill>
                  <a:prstClr val="black"/>
                </a:solidFill>
                <a:latin typeface="Meiryo UI" panose="020B0604030504040204" pitchFamily="50" charset="-128"/>
                <a:ea typeface="Meiryo UI"/>
                <a:cs typeface="Meiryo UI" panose="020B0604030504040204" pitchFamily="50" charset="-128"/>
              </a:rPr>
              <a:t>サプライヤーからの一次データを利用した場合、</a:t>
            </a:r>
            <a:r>
              <a:rPr lang="ja-JP" altLang="en-US" sz="2540" b="1" dirty="0">
                <a:solidFill>
                  <a:srgbClr val="FF0000"/>
                </a:solidFill>
                <a:latin typeface="Meiryo UI" panose="020B0604030504040204" pitchFamily="50" charset="-128"/>
                <a:ea typeface="Meiryo UI"/>
                <a:cs typeface="Meiryo UI" panose="020B0604030504040204" pitchFamily="50" charset="-128"/>
              </a:rPr>
              <a:t>サプライヤーの削減が直接算定企業の</a:t>
            </a:r>
            <a:r>
              <a:rPr lang="en-US" altLang="ja-JP" sz="2540" b="1" dirty="0">
                <a:solidFill>
                  <a:srgbClr val="FF0000"/>
                </a:solidFill>
                <a:latin typeface="Meiryo UI" panose="020B0604030504040204" pitchFamily="50" charset="-128"/>
                <a:ea typeface="Meiryo UI"/>
                <a:cs typeface="Meiryo UI" panose="020B0604030504040204" pitchFamily="50" charset="-128"/>
              </a:rPr>
              <a:t>Scope3</a:t>
            </a:r>
            <a:r>
              <a:rPr lang="ja-JP" altLang="en-US" sz="2540" b="1" dirty="0">
                <a:solidFill>
                  <a:srgbClr val="FF0000"/>
                </a:solidFill>
                <a:latin typeface="Meiryo UI" panose="020B0604030504040204" pitchFamily="50" charset="-128"/>
                <a:ea typeface="Meiryo UI"/>
                <a:cs typeface="Meiryo UI" panose="020B0604030504040204" pitchFamily="50" charset="-128"/>
              </a:rPr>
              <a:t>に反映される</a:t>
            </a:r>
            <a:endParaRPr lang="ja-JP" altLang="en-US" sz="2540" dirty="0">
              <a:solidFill>
                <a:srgbClr val="FF0000"/>
              </a:solidFill>
              <a:latin typeface="Meiryo UI" panose="020B0604030504040204" pitchFamily="50" charset="-128"/>
              <a:ea typeface="Meiryo UI"/>
              <a:cs typeface="Meiryo UI" panose="020B0604030504040204" pitchFamily="50" charset="-128"/>
            </a:endParaRPr>
          </a:p>
        </p:txBody>
      </p:sp>
      <p:sp>
        <p:nvSpPr>
          <p:cNvPr id="21" name="正方形/長方形 20"/>
          <p:cNvSpPr/>
          <p:nvPr/>
        </p:nvSpPr>
        <p:spPr>
          <a:xfrm>
            <a:off x="6234478" y="914687"/>
            <a:ext cx="4246083" cy="4387619"/>
          </a:xfrm>
          <a:prstGeom prst="rect">
            <a:avLst/>
          </a:prstGeom>
          <a:noFill/>
          <a:ln w="12700" cap="flat" cmpd="sng" algn="ctr">
            <a:solidFill>
              <a:srgbClr val="4E67C8">
                <a:shade val="50000"/>
              </a:srgbClr>
            </a:solidFill>
            <a:prstDash val="solid"/>
          </a:ln>
          <a:effectLst/>
        </p:spPr>
        <p:txBody>
          <a:bodyPr rtlCol="0" anchor="ctr"/>
          <a:lstStyle/>
          <a:p>
            <a:pPr algn="ctr" defTabSz="829544">
              <a:defRPr/>
            </a:pPr>
            <a:endParaRPr kumimoji="0" lang="ja-JP" altLang="en-US" sz="1769" kern="0" dirty="0">
              <a:solidFill>
                <a:prstClr val="white"/>
              </a:solidFill>
              <a:latin typeface="Meiryo UI" panose="020B0604030504040204" pitchFamily="50" charset="-128"/>
              <a:ea typeface="HGSｺﾞｼｯｸM"/>
              <a:cs typeface="Meiryo UI" panose="020B0604030504040204" pitchFamily="50" charset="-128"/>
            </a:endParaRPr>
          </a:p>
        </p:txBody>
      </p:sp>
      <p:sp>
        <p:nvSpPr>
          <p:cNvPr id="22" name="正方形/長方形 21"/>
          <p:cNvSpPr/>
          <p:nvPr/>
        </p:nvSpPr>
        <p:spPr>
          <a:xfrm>
            <a:off x="1705326" y="914687"/>
            <a:ext cx="4361295" cy="4387619"/>
          </a:xfrm>
          <a:prstGeom prst="rect">
            <a:avLst/>
          </a:prstGeom>
          <a:noFill/>
          <a:ln w="12700" cap="flat" cmpd="sng" algn="ctr">
            <a:solidFill>
              <a:srgbClr val="4E67C8">
                <a:shade val="50000"/>
              </a:srgbClr>
            </a:solidFill>
            <a:prstDash val="solid"/>
          </a:ln>
          <a:effectLst/>
        </p:spPr>
        <p:txBody>
          <a:bodyPr rtlCol="0" anchor="ctr"/>
          <a:lstStyle/>
          <a:p>
            <a:pPr algn="ctr" defTabSz="829544">
              <a:defRPr/>
            </a:pPr>
            <a:endParaRPr kumimoji="0" lang="ja-JP" altLang="en-US" sz="1769" kern="0" dirty="0">
              <a:solidFill>
                <a:prstClr val="white"/>
              </a:solidFill>
              <a:latin typeface="Meiryo UI" panose="020B0604030504040204" pitchFamily="50" charset="-128"/>
              <a:ea typeface="HGSｺﾞｼｯｸM"/>
              <a:cs typeface="Meiryo UI" panose="020B0604030504040204" pitchFamily="50" charset="-128"/>
            </a:endParaRPr>
          </a:p>
        </p:txBody>
      </p:sp>
      <p:sp>
        <p:nvSpPr>
          <p:cNvPr id="23" name="矢印: 右 18"/>
          <p:cNvSpPr/>
          <p:nvPr/>
        </p:nvSpPr>
        <p:spPr>
          <a:xfrm rot="19098440">
            <a:off x="7560043" y="3087534"/>
            <a:ext cx="411027" cy="524878"/>
          </a:xfrm>
          <a:prstGeom prst="rightArrow">
            <a:avLst/>
          </a:prstGeom>
          <a:noFill/>
          <a:ln w="25400" cap="flat" cmpd="sng" algn="ctr">
            <a:solidFill>
              <a:srgbClr val="FF0000"/>
            </a:solidFill>
            <a:prstDash val="sysDot"/>
          </a:ln>
          <a:effectLst/>
        </p:spPr>
        <p:txBody>
          <a:bodyPr rtlCol="0" anchor="ctr"/>
          <a:lstStyle/>
          <a:p>
            <a:pPr algn="ctr" defTabSz="829544">
              <a:defRPr/>
            </a:pPr>
            <a:endParaRPr kumimoji="0" lang="ja-JP" altLang="en-US" sz="1769" kern="0" dirty="0">
              <a:solidFill>
                <a:prstClr val="white"/>
              </a:solidFill>
              <a:latin typeface="Meiryo UI" panose="020B0604030504040204" pitchFamily="50" charset="-128"/>
              <a:ea typeface="HGSｺﾞｼｯｸM"/>
              <a:cs typeface="Meiryo UI" panose="020B0604030504040204" pitchFamily="50" charset="-128"/>
            </a:endParaRPr>
          </a:p>
        </p:txBody>
      </p:sp>
      <p:sp>
        <p:nvSpPr>
          <p:cNvPr id="24" name="テキスト ボックス 23"/>
          <p:cNvSpPr txBox="1"/>
          <p:nvPr/>
        </p:nvSpPr>
        <p:spPr>
          <a:xfrm>
            <a:off x="1732269" y="2584013"/>
            <a:ext cx="1261885" cy="1097416"/>
          </a:xfrm>
          <a:prstGeom prst="rect">
            <a:avLst/>
          </a:prstGeom>
          <a:noFill/>
        </p:spPr>
        <p:txBody>
          <a:bodyPr wrap="none" rtlCol="0">
            <a:spAutoFit/>
          </a:bodyPr>
          <a:lstStyle/>
          <a:p>
            <a:pPr algn="ctr" defTabSz="829544"/>
            <a:r>
              <a:rPr lang="ja-JP" altLang="en-US" sz="2177" dirty="0">
                <a:solidFill>
                  <a:srgbClr val="FF0000"/>
                </a:solidFill>
                <a:latin typeface="Meiryo UI" panose="020B0604030504040204" pitchFamily="50" charset="-128"/>
                <a:ea typeface="Meiryo UI"/>
                <a:cs typeface="Meiryo UI" panose="020B0604030504040204" pitchFamily="50" charset="-128"/>
              </a:rPr>
              <a:t>削減の</a:t>
            </a:r>
            <a:endParaRPr lang="en-US" altLang="ja-JP" sz="2177" dirty="0">
              <a:solidFill>
                <a:srgbClr val="FF0000"/>
              </a:solidFill>
              <a:latin typeface="Meiryo UI" panose="020B0604030504040204" pitchFamily="50" charset="-128"/>
              <a:ea typeface="Meiryo UI"/>
              <a:cs typeface="Meiryo UI" panose="020B0604030504040204" pitchFamily="50" charset="-128"/>
            </a:endParaRPr>
          </a:p>
          <a:p>
            <a:pPr algn="ctr" defTabSz="829544"/>
            <a:r>
              <a:rPr lang="ja-JP" altLang="en-US" sz="2177" dirty="0">
                <a:solidFill>
                  <a:srgbClr val="FF0000"/>
                </a:solidFill>
                <a:latin typeface="Meiryo UI" panose="020B0604030504040204" pitchFamily="50" charset="-128"/>
                <a:ea typeface="Meiryo UI"/>
                <a:cs typeface="Meiryo UI" panose="020B0604030504040204" pitchFamily="50" charset="-128"/>
              </a:rPr>
              <a:t>サイクルが</a:t>
            </a:r>
            <a:endParaRPr lang="en-US" altLang="ja-JP" sz="2177" dirty="0">
              <a:solidFill>
                <a:srgbClr val="FF0000"/>
              </a:solidFill>
              <a:latin typeface="Meiryo UI" panose="020B0604030504040204" pitchFamily="50" charset="-128"/>
              <a:ea typeface="Meiryo UI"/>
              <a:cs typeface="Meiryo UI" panose="020B0604030504040204" pitchFamily="50" charset="-128"/>
            </a:endParaRPr>
          </a:p>
          <a:p>
            <a:pPr algn="ctr" defTabSz="829544"/>
            <a:r>
              <a:rPr lang="ja-JP" altLang="en-US" sz="2177" dirty="0">
                <a:solidFill>
                  <a:srgbClr val="FF0000"/>
                </a:solidFill>
                <a:latin typeface="Meiryo UI" panose="020B0604030504040204" pitchFamily="50" charset="-128"/>
                <a:ea typeface="Meiryo UI"/>
                <a:cs typeface="Meiryo UI" panose="020B0604030504040204" pitchFamily="50" charset="-128"/>
              </a:rPr>
              <a:t>成立</a:t>
            </a:r>
          </a:p>
        </p:txBody>
      </p:sp>
      <p:sp>
        <p:nvSpPr>
          <p:cNvPr id="25" name="十字形 24"/>
          <p:cNvSpPr/>
          <p:nvPr/>
        </p:nvSpPr>
        <p:spPr>
          <a:xfrm rot="18924755">
            <a:off x="7654619" y="3095673"/>
            <a:ext cx="319050" cy="351266"/>
          </a:xfrm>
          <a:prstGeom prst="plus">
            <a:avLst>
              <a:gd name="adj" fmla="val 37388"/>
            </a:avLst>
          </a:prstGeom>
          <a:solidFill>
            <a:srgbClr val="FF0000"/>
          </a:solidFill>
          <a:ln w="25400" cap="flat" cmpd="sng" algn="ctr">
            <a:noFill/>
            <a:prstDash val="solid"/>
          </a:ln>
          <a:effectLst/>
        </p:spPr>
        <p:txBody>
          <a:bodyPr rtlCol="0" anchor="ctr"/>
          <a:lstStyle/>
          <a:p>
            <a:pPr algn="ctr" defTabSz="829544">
              <a:defRPr/>
            </a:pPr>
            <a:endParaRPr kumimoji="0" lang="ja-JP" altLang="en-US" sz="1769" kern="0" dirty="0">
              <a:solidFill>
                <a:prstClr val="white"/>
              </a:solidFill>
              <a:latin typeface="Meiryo UI" panose="020B0604030504040204" pitchFamily="50" charset="-128"/>
              <a:ea typeface="HGSｺﾞｼｯｸM"/>
              <a:cs typeface="Meiryo UI" panose="020B0604030504040204" pitchFamily="50" charset="-128"/>
            </a:endParaRPr>
          </a:p>
        </p:txBody>
      </p:sp>
      <p:sp>
        <p:nvSpPr>
          <p:cNvPr id="26" name="正方形/長方形 25"/>
          <p:cNvSpPr/>
          <p:nvPr/>
        </p:nvSpPr>
        <p:spPr bwMode="auto">
          <a:xfrm>
            <a:off x="4361846" y="3906449"/>
            <a:ext cx="1241163" cy="99474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08" tIns="39104" rIns="78208" bIns="39104" numCol="1" rtlCol="0" anchor="ctr" anchorCtr="0" compatLnSpc="1">
            <a:prstTxWarp prst="textNoShape">
              <a:avLst/>
            </a:prstTxWarp>
          </a:bodyPr>
          <a:lstStyle/>
          <a:p>
            <a:pPr algn="ctr" defTabSz="782018" fontAlgn="base">
              <a:spcBef>
                <a:spcPct val="0"/>
              </a:spcBef>
              <a:spcAft>
                <a:spcPct val="0"/>
              </a:spcAft>
            </a:pPr>
            <a:r>
              <a:rPr lang="ja-JP" altLang="en-US" sz="2087" dirty="0">
                <a:solidFill>
                  <a:prstClr val="black"/>
                </a:solidFill>
                <a:latin typeface="Meiryo UI" panose="020B0604030504040204" pitchFamily="50" charset="-128"/>
                <a:ea typeface="Meiryo UI"/>
                <a:cs typeface="Meiryo UI" panose="020B0604030504040204" pitchFamily="50" charset="-128"/>
              </a:rPr>
              <a:t>サプライヤー</a:t>
            </a:r>
            <a:endParaRPr lang="en-US" altLang="ja-JP" sz="2087" dirty="0">
              <a:solidFill>
                <a:prstClr val="black"/>
              </a:solidFill>
              <a:latin typeface="Meiryo UI" panose="020B0604030504040204" pitchFamily="50" charset="-128"/>
              <a:ea typeface="Meiryo UI"/>
              <a:cs typeface="Meiryo UI" panose="020B0604030504040204" pitchFamily="50" charset="-128"/>
            </a:endParaRPr>
          </a:p>
          <a:p>
            <a:pPr algn="ctr" defTabSz="782018" fontAlgn="base">
              <a:spcBef>
                <a:spcPct val="0"/>
              </a:spcBef>
              <a:spcAft>
                <a:spcPct val="0"/>
              </a:spcAft>
            </a:pPr>
            <a:r>
              <a:rPr lang="ja-JP" altLang="en-US" sz="2087" dirty="0">
                <a:solidFill>
                  <a:prstClr val="black"/>
                </a:solidFill>
                <a:latin typeface="Meiryo UI" panose="020B0604030504040204" pitchFamily="50" charset="-128"/>
                <a:ea typeface="Meiryo UI"/>
                <a:cs typeface="Meiryo UI" panose="020B0604030504040204" pitchFamily="50" charset="-128"/>
              </a:rPr>
              <a:t>の</a:t>
            </a:r>
            <a:endParaRPr lang="en-US" altLang="ja-JP" sz="2087" dirty="0">
              <a:solidFill>
                <a:prstClr val="black"/>
              </a:solidFill>
              <a:latin typeface="Meiryo UI" panose="020B0604030504040204" pitchFamily="50" charset="-128"/>
              <a:ea typeface="Meiryo UI"/>
              <a:cs typeface="Meiryo UI" panose="020B0604030504040204" pitchFamily="50" charset="-128"/>
            </a:endParaRPr>
          </a:p>
          <a:p>
            <a:pPr algn="ctr" defTabSz="782018" fontAlgn="base">
              <a:spcBef>
                <a:spcPct val="0"/>
              </a:spcBef>
              <a:spcAft>
                <a:spcPct val="0"/>
              </a:spcAft>
            </a:pPr>
            <a:r>
              <a:rPr lang="ja-JP" altLang="en-US" sz="2087" dirty="0">
                <a:solidFill>
                  <a:prstClr val="black"/>
                </a:solidFill>
                <a:latin typeface="Meiryo UI" panose="020B0604030504040204" pitchFamily="50" charset="-128"/>
                <a:ea typeface="Meiryo UI"/>
                <a:cs typeface="Meiryo UI" panose="020B0604030504040204" pitchFamily="50" charset="-128"/>
              </a:rPr>
              <a:t>削減行動</a:t>
            </a:r>
          </a:p>
        </p:txBody>
      </p:sp>
      <p:sp>
        <p:nvSpPr>
          <p:cNvPr id="27" name="正方形/長方形 26"/>
          <p:cNvSpPr/>
          <p:nvPr/>
        </p:nvSpPr>
        <p:spPr bwMode="auto">
          <a:xfrm>
            <a:off x="8869227" y="3906449"/>
            <a:ext cx="1241163" cy="99474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08" tIns="39104" rIns="78208" bIns="39104" numCol="1" rtlCol="0" anchor="ctr" anchorCtr="0" compatLnSpc="1">
            <a:prstTxWarp prst="textNoShape">
              <a:avLst/>
            </a:prstTxWarp>
          </a:bodyPr>
          <a:lstStyle/>
          <a:p>
            <a:pPr algn="ctr" defTabSz="782018" fontAlgn="base">
              <a:spcBef>
                <a:spcPct val="0"/>
              </a:spcBef>
              <a:spcAft>
                <a:spcPct val="0"/>
              </a:spcAft>
            </a:pPr>
            <a:r>
              <a:rPr lang="ja-JP" altLang="en-US" sz="2087" dirty="0">
                <a:solidFill>
                  <a:prstClr val="black"/>
                </a:solidFill>
                <a:latin typeface="Meiryo UI" panose="020B0604030504040204" pitchFamily="50" charset="-128"/>
                <a:ea typeface="Meiryo UI"/>
                <a:cs typeface="Meiryo UI" panose="020B0604030504040204" pitchFamily="50" charset="-128"/>
              </a:rPr>
              <a:t>サプライヤー</a:t>
            </a:r>
            <a:endParaRPr lang="en-US" altLang="ja-JP" sz="2087" dirty="0">
              <a:solidFill>
                <a:prstClr val="black"/>
              </a:solidFill>
              <a:latin typeface="Meiryo UI" panose="020B0604030504040204" pitchFamily="50" charset="-128"/>
              <a:ea typeface="Meiryo UI"/>
              <a:cs typeface="Meiryo UI" panose="020B0604030504040204" pitchFamily="50" charset="-128"/>
            </a:endParaRPr>
          </a:p>
          <a:p>
            <a:pPr algn="ctr" defTabSz="782018" fontAlgn="base">
              <a:spcBef>
                <a:spcPct val="0"/>
              </a:spcBef>
              <a:spcAft>
                <a:spcPct val="0"/>
              </a:spcAft>
            </a:pPr>
            <a:r>
              <a:rPr lang="ja-JP" altLang="en-US" sz="2087" dirty="0">
                <a:solidFill>
                  <a:prstClr val="black"/>
                </a:solidFill>
                <a:latin typeface="Meiryo UI" panose="020B0604030504040204" pitchFamily="50" charset="-128"/>
                <a:ea typeface="Meiryo UI"/>
                <a:cs typeface="Meiryo UI" panose="020B0604030504040204" pitchFamily="50" charset="-128"/>
              </a:rPr>
              <a:t>の</a:t>
            </a:r>
            <a:endParaRPr lang="en-US" altLang="ja-JP" sz="2087" dirty="0">
              <a:solidFill>
                <a:prstClr val="black"/>
              </a:solidFill>
              <a:latin typeface="Meiryo UI" panose="020B0604030504040204" pitchFamily="50" charset="-128"/>
              <a:ea typeface="Meiryo UI"/>
              <a:cs typeface="Meiryo UI" panose="020B0604030504040204" pitchFamily="50" charset="-128"/>
            </a:endParaRPr>
          </a:p>
          <a:p>
            <a:pPr algn="ctr" defTabSz="782018" fontAlgn="base">
              <a:spcBef>
                <a:spcPct val="0"/>
              </a:spcBef>
              <a:spcAft>
                <a:spcPct val="0"/>
              </a:spcAft>
            </a:pPr>
            <a:r>
              <a:rPr lang="ja-JP" altLang="en-US" sz="2087" dirty="0">
                <a:solidFill>
                  <a:prstClr val="black"/>
                </a:solidFill>
                <a:latin typeface="Meiryo UI" panose="020B0604030504040204" pitchFamily="50" charset="-128"/>
                <a:ea typeface="Meiryo UI"/>
                <a:cs typeface="Meiryo UI" panose="020B0604030504040204" pitchFamily="50" charset="-128"/>
              </a:rPr>
              <a:t>削減行動</a:t>
            </a:r>
          </a:p>
        </p:txBody>
      </p:sp>
      <p:sp>
        <p:nvSpPr>
          <p:cNvPr id="19" name="テキスト ボックス 18">
            <a:extLst>
              <a:ext uri="{FF2B5EF4-FFF2-40B4-BE49-F238E27FC236}">
                <a16:creationId xmlns:a16="http://schemas.microsoft.com/office/drawing/2014/main" id="{D8E86E88-6B60-4845-B95D-179D793C378A}"/>
              </a:ext>
            </a:extLst>
          </p:cNvPr>
          <p:cNvSpPr txBox="1"/>
          <p:nvPr/>
        </p:nvSpPr>
        <p:spPr>
          <a:xfrm>
            <a:off x="184645" y="-4899"/>
            <a:ext cx="6933914" cy="276999"/>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参考資料</a:t>
            </a:r>
            <a:r>
              <a:rPr lang="en-US" altLang="ja-JP" b="1" dirty="0">
                <a:latin typeface="Meiryo UI" panose="020B0604030504040204" pitchFamily="50" charset="-128"/>
                <a:ea typeface="Meiryo UI" panose="020B0604030504040204" pitchFamily="50" charset="-128"/>
              </a:rPr>
              <a:t>)</a:t>
            </a:r>
          </a:p>
        </p:txBody>
      </p:sp>
      <p:sp>
        <p:nvSpPr>
          <p:cNvPr id="28" name="テキスト ボックス 27">
            <a:extLst>
              <a:ext uri="{FF2B5EF4-FFF2-40B4-BE49-F238E27FC236}">
                <a16:creationId xmlns:a16="http://schemas.microsoft.com/office/drawing/2014/main" id="{0530E535-FA5A-4E73-9433-73E62E08AC5F}"/>
              </a:ext>
            </a:extLst>
          </p:cNvPr>
          <p:cNvSpPr txBox="1"/>
          <p:nvPr/>
        </p:nvSpPr>
        <p:spPr>
          <a:xfrm>
            <a:off x="1930076" y="6339811"/>
            <a:ext cx="83503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1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63583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Meiryo UI" panose="020B0604030504040204" pitchFamily="50" charset="-128"/>
                <a:ea typeface="Meiryo UI" panose="020B0604030504040204" pitchFamily="50" charset="-128"/>
              </a:rPr>
              <a:t>事業者自らによる</a:t>
            </a:r>
            <a:r>
              <a:rPr kumimoji="1" lang="en-US" altLang="ja-JP" sz="2800" dirty="0">
                <a:latin typeface="Meiryo UI" panose="020B0604030504040204" pitchFamily="50" charset="-128"/>
                <a:ea typeface="Meiryo UI" panose="020B0604030504040204" pitchFamily="50" charset="-128"/>
              </a:rPr>
              <a:t>GHG</a:t>
            </a:r>
            <a:r>
              <a:rPr kumimoji="1" lang="ja-JP" altLang="en-US" sz="2800" dirty="0">
                <a:latin typeface="Meiryo UI" panose="020B0604030504040204" pitchFamily="50" charset="-128"/>
                <a:ea typeface="Meiryo UI" panose="020B0604030504040204" pitchFamily="50" charset="-128"/>
              </a:rPr>
              <a:t>の排出</a:t>
            </a:r>
            <a:r>
              <a:rPr kumimoji="1" lang="en-US" altLang="ja-JP" sz="2800" dirty="0">
                <a:latin typeface="Meiryo UI" panose="020B0604030504040204" pitchFamily="50" charset="-128"/>
                <a:ea typeface="Meiryo UI" panose="020B0604030504040204" pitchFamily="50" charset="-128"/>
              </a:rPr>
              <a:t>(Scope1</a:t>
            </a:r>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a:t>
            </a:r>
          </a:p>
        </p:txBody>
      </p:sp>
      <p:pic>
        <p:nvPicPr>
          <p:cNvPr id="5" name="図 4">
            <a:extLst>
              <a:ext uri="{FF2B5EF4-FFF2-40B4-BE49-F238E27FC236}">
                <a16:creationId xmlns:a16="http://schemas.microsoft.com/office/drawing/2014/main" id="{BEB5516E-8007-42E9-B8CF-28FD3A519E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0056" y="743766"/>
            <a:ext cx="8112587" cy="5370468"/>
          </a:xfrm>
          <a:prstGeom prst="rect">
            <a:avLst/>
          </a:prstGeom>
        </p:spPr>
      </p:pic>
      <p:sp>
        <p:nvSpPr>
          <p:cNvPr id="6" name="テキスト ボックス 5">
            <a:extLst>
              <a:ext uri="{FF2B5EF4-FFF2-40B4-BE49-F238E27FC236}">
                <a16:creationId xmlns:a16="http://schemas.microsoft.com/office/drawing/2014/main" id="{B0E82F3C-A4EF-418E-8A9A-ECB4E0C2DD8A}"/>
              </a:ext>
            </a:extLst>
          </p:cNvPr>
          <p:cNvSpPr txBox="1"/>
          <p:nvPr/>
        </p:nvSpPr>
        <p:spPr>
          <a:xfrm>
            <a:off x="294968" y="6334780"/>
            <a:ext cx="7840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四角形: 角を丸くする 2">
            <a:extLst>
              <a:ext uri="{FF2B5EF4-FFF2-40B4-BE49-F238E27FC236}">
                <a16:creationId xmlns:a16="http://schemas.microsoft.com/office/drawing/2014/main" id="{44C8E90B-A9CE-4277-9184-64AF13547032}"/>
              </a:ext>
            </a:extLst>
          </p:cNvPr>
          <p:cNvSpPr/>
          <p:nvPr/>
        </p:nvSpPr>
        <p:spPr>
          <a:xfrm>
            <a:off x="4887686" y="1230086"/>
            <a:ext cx="1534885" cy="3537857"/>
          </a:xfrm>
          <a:prstGeom prst="roundRect">
            <a:avLst>
              <a:gd name="adj" fmla="val 124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2320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Scope1</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a:t>
            </a:r>
          </a:p>
        </p:txBody>
      </p:sp>
      <p:pic>
        <p:nvPicPr>
          <p:cNvPr id="4" name="図 3">
            <a:extLst>
              <a:ext uri="{FF2B5EF4-FFF2-40B4-BE49-F238E27FC236}">
                <a16:creationId xmlns:a16="http://schemas.microsoft.com/office/drawing/2014/main" id="{E061BC9F-DC99-45FC-8ADA-33AA5697606A}"/>
              </a:ext>
            </a:extLst>
          </p:cNvPr>
          <p:cNvPicPr>
            <a:picLocks noChangeAspect="1"/>
          </p:cNvPicPr>
          <p:nvPr/>
        </p:nvPicPr>
        <p:blipFill>
          <a:blip r:embed="rId3"/>
          <a:stretch>
            <a:fillRect/>
          </a:stretch>
        </p:blipFill>
        <p:spPr>
          <a:xfrm>
            <a:off x="410201" y="1293302"/>
            <a:ext cx="2257086" cy="2217946"/>
          </a:xfrm>
          <a:prstGeom prst="rect">
            <a:avLst/>
          </a:prstGeom>
        </p:spPr>
      </p:pic>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8" y="3609210"/>
            <a:ext cx="2887804"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事業者自らによる</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温室効果ガスの直接排出</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燃料の燃焼、工業プロセス</a:t>
            </a:r>
            <a:r>
              <a:rPr kumimoji="1" lang="en-US" altLang="ja-JP" b="1"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5FEFFBD3-8235-4C87-B037-93A9D4421855}"/>
              </a:ext>
            </a:extLst>
          </p:cNvPr>
          <p:cNvSpPr txBox="1"/>
          <p:nvPr/>
        </p:nvSpPr>
        <p:spPr>
          <a:xfrm>
            <a:off x="3408800" y="1652896"/>
            <a:ext cx="8118804" cy="2585323"/>
          </a:xfrm>
          <a:prstGeom prst="rect">
            <a:avLst/>
          </a:prstGeom>
          <a:noFill/>
        </p:spPr>
        <p:txBody>
          <a:bodyPr wrap="square" lIns="0" tIns="0" rIns="0" bIns="0" rtlCol="0">
            <a:spAutoFit/>
          </a:bodyPr>
          <a:lstStyle/>
          <a:p>
            <a:r>
              <a:rPr kumimoji="1" lang="ja-JP" altLang="en-US" sz="2800" b="1" dirty="0">
                <a:latin typeface="Meiryo UI" panose="020B0604030504040204" pitchFamily="50" charset="-128"/>
                <a:ea typeface="Meiryo UI" panose="020B0604030504040204" pitchFamily="50" charset="-128"/>
              </a:rPr>
              <a:t>①燃料の燃焼</a:t>
            </a:r>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エネルギー起源</a:t>
            </a:r>
            <a:r>
              <a:rPr kumimoji="1" lang="en-US" altLang="ja-JP" sz="2800" b="1" dirty="0">
                <a:latin typeface="Meiryo UI" panose="020B0604030504040204" pitchFamily="50" charset="-128"/>
                <a:ea typeface="Meiryo UI" panose="020B0604030504040204" pitchFamily="50" charset="-128"/>
              </a:rPr>
              <a:t>)</a:t>
            </a:r>
          </a:p>
          <a:p>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自社工場での重油、社有車</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作業車両のガソリン等</a:t>
            </a:r>
            <a:endParaRPr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②工業プロセス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非エネルギー起源</a:t>
            </a:r>
            <a:r>
              <a:rPr lang="en-US" altLang="ja-JP" sz="2800" b="1" dirty="0">
                <a:latin typeface="Meiryo UI" panose="020B0604030504040204" pitchFamily="50" charset="-128"/>
                <a:ea typeface="Meiryo UI" panose="020B0604030504040204" pitchFamily="50" charset="-128"/>
              </a:rPr>
              <a:t>)</a:t>
            </a:r>
          </a:p>
          <a:p>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セメント製造や原油採掘などによる排出、</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フロン類の漏洩 等</a:t>
            </a:r>
            <a:endParaRPr kumimoji="1" lang="en-US" altLang="ja-JP" sz="2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294968" y="6334780"/>
            <a:ext cx="103987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5205D647-6F43-419D-BD14-092EA486C082}"/>
              </a:ext>
            </a:extLst>
          </p:cNvPr>
          <p:cNvSpPr txBox="1"/>
          <p:nvPr/>
        </p:nvSpPr>
        <p:spPr>
          <a:xfrm>
            <a:off x="294968" y="5631877"/>
            <a:ext cx="6097712" cy="369332"/>
          </a:xfrm>
          <a:prstGeom prst="rect">
            <a:avLst/>
          </a:prstGeom>
          <a:noFill/>
        </p:spPr>
        <p:txBody>
          <a:bodyPr wrap="square">
            <a:spAutoFit/>
          </a:bodyPr>
          <a:lstStyle/>
          <a:p>
            <a:r>
              <a:rPr lang="ja-JP" altLang="en-US" dirty="0"/>
              <a:t>地球温暖化対策推進法</a:t>
            </a: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43824" y="1088492"/>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事業者自らによる</a:t>
            </a:r>
            <a:r>
              <a:rPr lang="en-US" altLang="ja-JP" sz="2400" b="1" dirty="0">
                <a:latin typeface="Meiryo UI" panose="020B0604030504040204" pitchFamily="50" charset="-128"/>
                <a:ea typeface="Meiryo UI" panose="020B0604030504040204" pitchFamily="50" charset="-128"/>
              </a:rPr>
              <a:t>GHG</a:t>
            </a:r>
            <a:r>
              <a:rPr lang="ja-JP" altLang="en-US" sz="2400" b="1" dirty="0">
                <a:latin typeface="Meiryo UI" panose="020B0604030504040204" pitchFamily="50" charset="-128"/>
                <a:ea typeface="Meiryo UI" panose="020B0604030504040204" pitchFamily="50" charset="-128"/>
              </a:rPr>
              <a:t>直接排出</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の対象</a:t>
            </a:r>
          </a:p>
        </p:txBody>
      </p:sp>
    </p:spTree>
    <p:extLst>
      <p:ext uri="{BB962C8B-B14F-4D97-AF65-F5344CB8AC3E}">
        <p14:creationId xmlns:p14="http://schemas.microsoft.com/office/powerpoint/2010/main" val="128839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Scope1</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a:t>
            </a:r>
          </a:p>
        </p:txBody>
      </p:sp>
      <p:pic>
        <p:nvPicPr>
          <p:cNvPr id="4" name="図 3">
            <a:extLst>
              <a:ext uri="{FF2B5EF4-FFF2-40B4-BE49-F238E27FC236}">
                <a16:creationId xmlns:a16="http://schemas.microsoft.com/office/drawing/2014/main" id="{E061BC9F-DC99-45FC-8ADA-33AA5697606A}"/>
              </a:ext>
            </a:extLst>
          </p:cNvPr>
          <p:cNvPicPr>
            <a:picLocks noChangeAspect="1"/>
          </p:cNvPicPr>
          <p:nvPr/>
        </p:nvPicPr>
        <p:blipFill>
          <a:blip r:embed="rId3"/>
          <a:stretch>
            <a:fillRect/>
          </a:stretch>
        </p:blipFill>
        <p:spPr>
          <a:xfrm>
            <a:off x="410201" y="1293302"/>
            <a:ext cx="2257086" cy="2217946"/>
          </a:xfrm>
          <a:prstGeom prst="rect">
            <a:avLst/>
          </a:prstGeom>
        </p:spPr>
      </p:pic>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8" y="3609210"/>
            <a:ext cx="2887804"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事業者自らによる</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温室効果ガスの直接排出</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燃料の燃焼、工業プロセス</a:t>
            </a:r>
            <a:r>
              <a:rPr kumimoji="1" lang="en-US" altLang="ja-JP" b="1"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5FEFFBD3-8235-4C87-B037-93A9D4421855}"/>
              </a:ext>
            </a:extLst>
          </p:cNvPr>
          <p:cNvSpPr txBox="1"/>
          <p:nvPr/>
        </p:nvSpPr>
        <p:spPr>
          <a:xfrm>
            <a:off x="3408800" y="1446067"/>
            <a:ext cx="8118804" cy="861774"/>
          </a:xfrm>
          <a:prstGeom prst="rect">
            <a:avLst/>
          </a:prstGeom>
          <a:noFill/>
        </p:spPr>
        <p:txBody>
          <a:bodyPr wrap="square" lIns="0" tIns="0" rIns="0" bIns="0" rtlCol="0">
            <a:spAutoFit/>
          </a:bodyPr>
          <a:lstStyle/>
          <a:p>
            <a:r>
              <a:rPr kumimoji="1" lang="ja-JP" altLang="en-US" sz="2800" b="1" dirty="0">
                <a:latin typeface="Meiryo UI" panose="020B0604030504040204" pitchFamily="50" charset="-128"/>
                <a:ea typeface="Meiryo UI" panose="020B0604030504040204" pitchFamily="50" charset="-128"/>
              </a:rPr>
              <a:t>基本</a:t>
            </a:r>
            <a:r>
              <a:rPr lang="ja-JP" altLang="en-US" sz="2800" b="1" dirty="0">
                <a:latin typeface="Meiryo UI" panose="020B0604030504040204" pitchFamily="50" charset="-128"/>
                <a:ea typeface="Meiryo UI" panose="020B0604030504040204" pitchFamily="50" charset="-128"/>
              </a:rPr>
              <a:t>的には、「</a:t>
            </a:r>
            <a:r>
              <a:rPr lang="zh-CN" altLang="en-US" sz="2800" b="1" dirty="0">
                <a:latin typeface="Meiryo UI" panose="020B0604030504040204" pitchFamily="50" charset="-128"/>
                <a:ea typeface="Meiryo UI" panose="020B0604030504040204" pitchFamily="50" charset="-128"/>
              </a:rPr>
              <a:t>地球温暖化対策推進法</a:t>
            </a:r>
            <a:r>
              <a:rPr lang="en-US" altLang="ja-JP" sz="2800" b="1" dirty="0">
                <a:latin typeface="Meiryo UI" panose="020B0604030504040204" pitchFamily="50" charset="-128"/>
                <a:ea typeface="Meiryo UI" panose="020B0604030504040204" pitchFamily="50" charset="-128"/>
              </a:rPr>
              <a:t>(</a:t>
            </a:r>
            <a:r>
              <a:rPr lang="zh-CN" altLang="en-US" sz="2800" b="1" dirty="0">
                <a:latin typeface="Meiryo UI" panose="020B0604030504040204" pitchFamily="50" charset="-128"/>
                <a:ea typeface="Meiryo UI" panose="020B0604030504040204" pitchFamily="50" charset="-128"/>
              </a:rPr>
              <a:t>温対法</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に基づく算定・報告・公表制度」に準じる</a:t>
            </a:r>
            <a:r>
              <a:rPr lang="en-US" altLang="ja-JP" sz="2800" b="1" baseline="30000" dirty="0">
                <a:latin typeface="Meiryo UI" panose="020B0604030504040204" pitchFamily="50" charset="-128"/>
                <a:ea typeface="Meiryo UI" panose="020B0604030504040204" pitchFamily="50" charset="-128"/>
              </a:rPr>
              <a:t>(*1)</a:t>
            </a:r>
            <a:endParaRPr kumimoji="1" lang="en-US" altLang="ja-JP" sz="2800" b="1" baseline="30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294968" y="6197710"/>
            <a:ext cx="10401950"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温室効果ガス排出量算定・報告・公表制度 制度概要 排出量算定の流れ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https://ghg-santeikohyo.env.go.jp/about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5"/>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43824" y="881663"/>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1 (</a:t>
            </a:r>
            <a:r>
              <a:rPr lang="ja-JP" altLang="en-US" sz="2400" b="1" dirty="0">
                <a:latin typeface="Meiryo UI" panose="020B0604030504040204" pitchFamily="50" charset="-128"/>
                <a:ea typeface="Meiryo UI" panose="020B0604030504040204" pitchFamily="50" charset="-128"/>
              </a:rPr>
              <a:t>事業者自らによる</a:t>
            </a:r>
            <a:r>
              <a:rPr lang="en-US" altLang="ja-JP" sz="2400" b="1" dirty="0">
                <a:latin typeface="Meiryo UI" panose="020B0604030504040204" pitchFamily="50" charset="-128"/>
                <a:ea typeface="Meiryo UI" panose="020B0604030504040204" pitchFamily="50" charset="-128"/>
              </a:rPr>
              <a:t>GHG</a:t>
            </a:r>
            <a:r>
              <a:rPr lang="ja-JP" altLang="en-US" sz="2400" b="1" dirty="0">
                <a:latin typeface="Meiryo UI" panose="020B0604030504040204" pitchFamily="50" charset="-128"/>
                <a:ea typeface="Meiryo UI" panose="020B0604030504040204" pitchFamily="50" charset="-128"/>
              </a:rPr>
              <a:t>直接排出</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の算定方式</a:t>
            </a:r>
          </a:p>
        </p:txBody>
      </p:sp>
      <p:sp>
        <p:nvSpPr>
          <p:cNvPr id="3" name="矢印: 五方向 2">
            <a:extLst>
              <a:ext uri="{FF2B5EF4-FFF2-40B4-BE49-F238E27FC236}">
                <a16:creationId xmlns:a16="http://schemas.microsoft.com/office/drawing/2014/main" id="{55BF8C65-A36F-43F8-AC79-ABF4CCF9FA7C}"/>
              </a:ext>
            </a:extLst>
          </p:cNvPr>
          <p:cNvSpPr/>
          <p:nvPr/>
        </p:nvSpPr>
        <p:spPr>
          <a:xfrm>
            <a:off x="3722386" y="2369304"/>
            <a:ext cx="2310909" cy="593153"/>
          </a:xfrm>
          <a:prstGeom prst="homePlate">
            <a:avLst>
              <a:gd name="adj" fmla="val 1633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GHG</a:t>
            </a:r>
            <a:r>
              <a:rPr lang="ja-JP" altLang="en-US" dirty="0">
                <a:solidFill>
                  <a:schemeClr val="tx1"/>
                </a:solidFill>
                <a:latin typeface="Meiryo UI" panose="020B0604030504040204" pitchFamily="50" charset="-128"/>
                <a:ea typeface="Meiryo UI" panose="020B0604030504040204" pitchFamily="50" charset="-128"/>
              </a:rPr>
              <a:t>の種類と</a:t>
            </a:r>
            <a:endParaRPr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排出元活動特定</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3" name="矢印: 五方向 12">
            <a:extLst>
              <a:ext uri="{FF2B5EF4-FFF2-40B4-BE49-F238E27FC236}">
                <a16:creationId xmlns:a16="http://schemas.microsoft.com/office/drawing/2014/main" id="{25859ACF-F572-420D-BB66-97D0BFC11E0D}"/>
              </a:ext>
            </a:extLst>
          </p:cNvPr>
          <p:cNvSpPr/>
          <p:nvPr/>
        </p:nvSpPr>
        <p:spPr>
          <a:xfrm>
            <a:off x="6158705" y="2374562"/>
            <a:ext cx="2310909" cy="593153"/>
          </a:xfrm>
          <a:prstGeom prst="homePlate">
            <a:avLst>
              <a:gd name="adj" fmla="val 1633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排出元活動毎の</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排出量算定</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5FA3DF74-79A5-49B5-906F-24E35E9FBA01}"/>
              </a:ext>
            </a:extLst>
          </p:cNvPr>
          <p:cNvSpPr/>
          <p:nvPr/>
        </p:nvSpPr>
        <p:spPr>
          <a:xfrm>
            <a:off x="8686437" y="2390327"/>
            <a:ext cx="2310909" cy="593153"/>
          </a:xfrm>
          <a:prstGeom prst="homePlate">
            <a:avLst>
              <a:gd name="adj" fmla="val 1633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集計と</a:t>
            </a:r>
            <a:r>
              <a:rPr kumimoji="1" lang="en-US" altLang="ja-JP" dirty="0">
                <a:solidFill>
                  <a:schemeClr val="tx1"/>
                </a:solidFill>
                <a:latin typeface="Meiryo UI" panose="020B0604030504040204" pitchFamily="50" charset="-128"/>
                <a:ea typeface="Meiryo UI" panose="020B0604030504040204" pitchFamily="50" charset="-128"/>
              </a:rPr>
              <a:t>CO2</a:t>
            </a:r>
            <a:r>
              <a:rPr kumimoji="1" lang="ja-JP" altLang="en-US" dirty="0">
                <a:solidFill>
                  <a:schemeClr val="tx1"/>
                </a:solidFill>
                <a:latin typeface="Meiryo UI" panose="020B0604030504040204" pitchFamily="50" charset="-128"/>
                <a:ea typeface="Meiryo UI" panose="020B0604030504040204" pitchFamily="50" charset="-128"/>
              </a:rPr>
              <a:t>換算</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15" name="表 7">
            <a:extLst>
              <a:ext uri="{FF2B5EF4-FFF2-40B4-BE49-F238E27FC236}">
                <a16:creationId xmlns:a16="http://schemas.microsoft.com/office/drawing/2014/main" id="{B41C2795-93E6-49EF-844A-613FAD7D239C}"/>
              </a:ext>
            </a:extLst>
          </p:cNvPr>
          <p:cNvGraphicFramePr>
            <a:graphicFrameLocks noGrp="1"/>
          </p:cNvGraphicFramePr>
          <p:nvPr>
            <p:extLst>
              <p:ext uri="{D42A27DB-BD31-4B8C-83A1-F6EECF244321}">
                <p14:modId xmlns:p14="http://schemas.microsoft.com/office/powerpoint/2010/main" val="1420300235"/>
              </p:ext>
            </p:extLst>
          </p:nvPr>
        </p:nvGraphicFramePr>
        <p:xfrm>
          <a:off x="3795955" y="3544408"/>
          <a:ext cx="1858611" cy="1318800"/>
        </p:xfrm>
        <a:graphic>
          <a:graphicData uri="http://schemas.openxmlformats.org/drawingml/2006/table">
            <a:tbl>
              <a:tblPr firstRow="1" bandRow="1">
                <a:tableStyleId>{5940675A-B579-460E-94D1-54222C63F5DA}</a:tableStyleId>
              </a:tblPr>
              <a:tblGrid>
                <a:gridCol w="1858611">
                  <a:extLst>
                    <a:ext uri="{9D8B030D-6E8A-4147-A177-3AD203B41FA5}">
                      <a16:colId xmlns:a16="http://schemas.microsoft.com/office/drawing/2014/main" val="676300523"/>
                    </a:ext>
                  </a:extLst>
                </a:gridCol>
              </a:tblGrid>
              <a:tr h="165575">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rPr>
                        <a:t>排出量算定対象</a:t>
                      </a:r>
                    </a:p>
                  </a:txBody>
                  <a:tcPr marL="18000" marR="18000" marT="18000" marB="18000">
                    <a:solidFill>
                      <a:schemeClr val="accent1"/>
                    </a:solidFill>
                  </a:tcPr>
                </a:tc>
                <a:extLst>
                  <a:ext uri="{0D108BD9-81ED-4DB2-BD59-A6C34878D82A}">
                    <a16:rowId xmlns:a16="http://schemas.microsoft.com/office/drawing/2014/main" val="3092156886"/>
                  </a:ext>
                </a:extLst>
              </a:tr>
              <a:tr h="165575">
                <a:tc>
                  <a:txBody>
                    <a:bodyPr/>
                    <a:lstStyle/>
                    <a:p>
                      <a:r>
                        <a:rPr kumimoji="1" lang="ja-JP" altLang="en-US" sz="1000" dirty="0">
                          <a:latin typeface="Meiryo UI" panose="020B0604030504040204" pitchFamily="50" charset="-128"/>
                          <a:ea typeface="Meiryo UI" panose="020B0604030504040204" pitchFamily="50" charset="-128"/>
                        </a:rPr>
                        <a:t>二酸化炭素</a:t>
                      </a:r>
                      <a:r>
                        <a:rPr kumimoji="1" lang="en-US" altLang="ja-JP" sz="1000" dirty="0">
                          <a:latin typeface="Meiryo UI" panose="020B0604030504040204" pitchFamily="50" charset="-128"/>
                          <a:ea typeface="Meiryo UI" panose="020B0604030504040204" pitchFamily="50" charset="-128"/>
                        </a:rPr>
                        <a:t>(CO2)</a:t>
                      </a:r>
                      <a:endParaRPr kumimoji="1" lang="ja-JP" altLang="en-US" sz="10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145288634"/>
                  </a:ext>
                </a:extLst>
              </a:tr>
              <a:tr h="165575">
                <a:tc>
                  <a:txBody>
                    <a:bodyPr/>
                    <a:lstStyle/>
                    <a:p>
                      <a:r>
                        <a:rPr kumimoji="1" lang="ja-JP" altLang="en-US" sz="1000" dirty="0">
                          <a:latin typeface="Meiryo UI" panose="020B0604030504040204" pitchFamily="50" charset="-128"/>
                          <a:ea typeface="Meiryo UI" panose="020B0604030504040204" pitchFamily="50" charset="-128"/>
                        </a:rPr>
                        <a:t>メタン</a:t>
                      </a:r>
                      <a:r>
                        <a:rPr kumimoji="1" lang="en-US" altLang="ja-JP" sz="1000" dirty="0">
                          <a:latin typeface="Meiryo UI" panose="020B0604030504040204" pitchFamily="50" charset="-128"/>
                          <a:ea typeface="Meiryo UI" panose="020B0604030504040204" pitchFamily="50" charset="-128"/>
                        </a:rPr>
                        <a:t>(CH4)</a:t>
                      </a:r>
                      <a:endParaRPr kumimoji="1" lang="ja-JP" altLang="en-US" sz="10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3084974520"/>
                  </a:ext>
                </a:extLst>
              </a:tr>
              <a:tr h="165575">
                <a:tc>
                  <a:txBody>
                    <a:bodyPr/>
                    <a:lstStyle/>
                    <a:p>
                      <a:r>
                        <a:rPr kumimoji="1" lang="ja-JP" altLang="en-US" sz="1000" dirty="0">
                          <a:latin typeface="Meiryo UI" panose="020B0604030504040204" pitchFamily="50" charset="-128"/>
                          <a:ea typeface="Meiryo UI" panose="020B0604030504040204" pitchFamily="50" charset="-128"/>
                        </a:rPr>
                        <a:t>一酸化二窒素</a:t>
                      </a:r>
                      <a:r>
                        <a:rPr kumimoji="1" lang="en-US" altLang="ja-JP" sz="1000" dirty="0">
                          <a:latin typeface="Meiryo UI" panose="020B0604030504040204" pitchFamily="50" charset="-128"/>
                          <a:ea typeface="Meiryo UI" panose="020B0604030504040204" pitchFamily="50" charset="-128"/>
                        </a:rPr>
                        <a:t>(N2O)</a:t>
                      </a:r>
                      <a:endParaRPr kumimoji="1" lang="ja-JP" altLang="en-US" sz="10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4095557311"/>
                  </a:ext>
                </a:extLst>
              </a:tr>
              <a:tr h="0">
                <a:tc>
                  <a:txBody>
                    <a:bodyPr/>
                    <a:lstStyle/>
                    <a:p>
                      <a:r>
                        <a:rPr kumimoji="1" lang="ja-JP" altLang="en-US" sz="1000" dirty="0">
                          <a:latin typeface="Meiryo UI" panose="020B0604030504040204" pitchFamily="50" charset="-128"/>
                          <a:ea typeface="Meiryo UI" panose="020B0604030504040204" pitchFamily="50" charset="-128"/>
                        </a:rPr>
                        <a:t>ハイドロフルオロカーボン</a:t>
                      </a:r>
                      <a:r>
                        <a:rPr kumimoji="1" lang="en-US" altLang="ja-JP" sz="1000" dirty="0">
                          <a:latin typeface="Meiryo UI" panose="020B0604030504040204" pitchFamily="50" charset="-128"/>
                          <a:ea typeface="Meiryo UI" panose="020B0604030504040204" pitchFamily="50" charset="-128"/>
                        </a:rPr>
                        <a:t>(HFC)</a:t>
                      </a:r>
                      <a:endParaRPr kumimoji="1" lang="ja-JP" altLang="en-US" sz="10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2345383053"/>
                  </a:ext>
                </a:extLst>
              </a:tr>
              <a:tr h="183721">
                <a:tc>
                  <a:txBody>
                    <a:bodyPr/>
                    <a:lstStyle/>
                    <a:p>
                      <a:r>
                        <a:rPr kumimoji="1" lang="ja-JP" altLang="en-US" sz="1000" dirty="0">
                          <a:latin typeface="Meiryo UI" panose="020B0604030504040204" pitchFamily="50" charset="-128"/>
                          <a:ea typeface="Meiryo UI" panose="020B0604030504040204" pitchFamily="50" charset="-128"/>
                        </a:rPr>
                        <a:t>パーフルオロカーボン</a:t>
                      </a:r>
                      <a:r>
                        <a:rPr kumimoji="1" lang="en-US" altLang="ja-JP" sz="1000" dirty="0">
                          <a:latin typeface="Meiryo UI" panose="020B0604030504040204" pitchFamily="50" charset="-128"/>
                          <a:ea typeface="Meiryo UI" panose="020B0604030504040204" pitchFamily="50" charset="-128"/>
                        </a:rPr>
                        <a:t>(PFC)</a:t>
                      </a:r>
                      <a:endParaRPr kumimoji="1" lang="ja-JP" altLang="en-US" sz="10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510034057"/>
                  </a:ext>
                </a:extLst>
              </a:tr>
              <a:tr h="165575">
                <a:tc>
                  <a:txBody>
                    <a:bodyPr/>
                    <a:lstStyle/>
                    <a:p>
                      <a:r>
                        <a:rPr kumimoji="1" lang="ja-JP" altLang="en-US" sz="1000" dirty="0">
                          <a:latin typeface="Meiryo UI" panose="020B0604030504040204" pitchFamily="50" charset="-128"/>
                          <a:ea typeface="Meiryo UI" panose="020B0604030504040204" pitchFamily="50" charset="-128"/>
                        </a:rPr>
                        <a:t>六ふっ化硫黄</a:t>
                      </a:r>
                      <a:r>
                        <a:rPr kumimoji="1" lang="en-US" altLang="ja-JP" sz="1000" dirty="0">
                          <a:latin typeface="Meiryo UI" panose="020B0604030504040204" pitchFamily="50" charset="-128"/>
                          <a:ea typeface="Meiryo UI" panose="020B0604030504040204" pitchFamily="50" charset="-128"/>
                        </a:rPr>
                        <a:t>(SF6)</a:t>
                      </a:r>
                      <a:endParaRPr kumimoji="1" lang="ja-JP" altLang="en-US" sz="1000" dirty="0">
                        <a:latin typeface="Meiryo UI" panose="020B0604030504040204" pitchFamily="50" charset="-128"/>
                        <a:ea typeface="Meiryo UI" panose="020B0604030504040204" pitchFamily="50" charset="-128"/>
                      </a:endParaRPr>
                    </a:p>
                  </a:txBody>
                  <a:tcPr marL="18000" marR="18000" marT="18000" marB="18000"/>
                </a:tc>
                <a:extLst>
                  <a:ext uri="{0D108BD9-81ED-4DB2-BD59-A6C34878D82A}">
                    <a16:rowId xmlns:a16="http://schemas.microsoft.com/office/drawing/2014/main" val="615849257"/>
                  </a:ext>
                </a:extLst>
              </a:tr>
            </a:tbl>
          </a:graphicData>
        </a:graphic>
      </p:graphicFrame>
      <p:sp>
        <p:nvSpPr>
          <p:cNvPr id="16" name="テキスト ボックス 15">
            <a:extLst>
              <a:ext uri="{FF2B5EF4-FFF2-40B4-BE49-F238E27FC236}">
                <a16:creationId xmlns:a16="http://schemas.microsoft.com/office/drawing/2014/main" id="{13A8FBC4-356E-49F4-B7A5-659BFAED2ABF}"/>
              </a:ext>
            </a:extLst>
          </p:cNvPr>
          <p:cNvSpPr txBox="1"/>
          <p:nvPr/>
        </p:nvSpPr>
        <p:spPr>
          <a:xfrm>
            <a:off x="3753916" y="2962457"/>
            <a:ext cx="2037283" cy="553998"/>
          </a:xfrm>
          <a:prstGeom prst="rect">
            <a:avLst/>
          </a:prstGeom>
          <a:noFill/>
        </p:spPr>
        <p:txBody>
          <a:bodyPr wrap="square" lIns="0" tIns="0" rIns="0" bIns="0" rtlCol="0">
            <a:spAutoFit/>
          </a:bodyPr>
          <a:lstStyle/>
          <a:p>
            <a:r>
              <a:rPr lang="ja-JP" altLang="en-US" dirty="0">
                <a:latin typeface="Meiryo UI" panose="020B0604030504040204" pitchFamily="50" charset="-128"/>
                <a:ea typeface="Meiryo UI" panose="020B0604030504040204" pitchFamily="50" charset="-128"/>
              </a:rPr>
              <a:t>どの</a:t>
            </a:r>
            <a:r>
              <a:rPr lang="en-US" altLang="ja-JP" dirty="0">
                <a:latin typeface="Meiryo UI" panose="020B0604030504040204" pitchFamily="50" charset="-128"/>
                <a:ea typeface="Meiryo UI" panose="020B0604030504040204" pitchFamily="50" charset="-128"/>
              </a:rPr>
              <a:t>GHG</a:t>
            </a:r>
            <a:r>
              <a:rPr lang="ja-JP" altLang="en-US" dirty="0">
                <a:latin typeface="Meiryo UI" panose="020B0604030504040204" pitchFamily="50" charset="-128"/>
                <a:ea typeface="Meiryo UI" panose="020B0604030504040204" pitchFamily="50" charset="-128"/>
              </a:rPr>
              <a:t>がどこで排出されているのかを特定</a:t>
            </a:r>
            <a:endParaRPr kumimoji="1" lang="en-US" altLang="ja-JP"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25F27B0-E868-4E98-818E-07E0D08BD3DE}"/>
              </a:ext>
            </a:extLst>
          </p:cNvPr>
          <p:cNvSpPr txBox="1"/>
          <p:nvPr/>
        </p:nvSpPr>
        <p:spPr>
          <a:xfrm>
            <a:off x="6197566" y="2978223"/>
            <a:ext cx="2310909" cy="553998"/>
          </a:xfrm>
          <a:prstGeom prst="rect">
            <a:avLst/>
          </a:prstGeom>
          <a:noFill/>
        </p:spPr>
        <p:txBody>
          <a:bodyPr wrap="square" lIns="0" tIns="0" rIns="0" bIns="0" rtlCol="0">
            <a:spAutoFit/>
          </a:bodyPr>
          <a:lstStyle/>
          <a:p>
            <a:r>
              <a:rPr kumimoji="1" lang="ja-JP" altLang="en-US" dirty="0">
                <a:latin typeface="Meiryo UI" panose="020B0604030504040204" pitchFamily="50" charset="-128"/>
                <a:ea typeface="Meiryo UI" panose="020B0604030504040204" pitchFamily="50" charset="-128"/>
              </a:rPr>
              <a:t>排出ごとに</a:t>
            </a:r>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排出量を算定</a:t>
            </a:r>
            <a:endParaRPr kumimoji="1" lang="en-US" altLang="ja-JP" dirty="0">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52F2B585-16A7-4349-B9C3-E00E8A1490D5}"/>
              </a:ext>
            </a:extLst>
          </p:cNvPr>
          <p:cNvGrpSpPr/>
          <p:nvPr/>
        </p:nvGrpSpPr>
        <p:grpSpPr>
          <a:xfrm>
            <a:off x="6377026" y="3551743"/>
            <a:ext cx="1951988" cy="804080"/>
            <a:chOff x="3868322" y="3494690"/>
            <a:chExt cx="3964594" cy="1633131"/>
          </a:xfrm>
        </p:grpSpPr>
        <p:sp>
          <p:nvSpPr>
            <p:cNvPr id="20" name="乗算記号 19">
              <a:extLst>
                <a:ext uri="{FF2B5EF4-FFF2-40B4-BE49-F238E27FC236}">
                  <a16:creationId xmlns:a16="http://schemas.microsoft.com/office/drawing/2014/main" id="{55AEFBB0-1495-4C9F-B21B-EB13FEFCD14F}"/>
                </a:ext>
              </a:extLst>
            </p:cNvPr>
            <p:cNvSpPr/>
            <p:nvPr/>
          </p:nvSpPr>
          <p:spPr bwMode="auto">
            <a:xfrm>
              <a:off x="5279599" y="3739515"/>
              <a:ext cx="1142040" cy="1143480"/>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1" name="円/楕円 3">
              <a:extLst>
                <a:ext uri="{FF2B5EF4-FFF2-40B4-BE49-F238E27FC236}">
                  <a16:creationId xmlns:a16="http://schemas.microsoft.com/office/drawing/2014/main" id="{7DD731AA-844E-4146-A75D-4868435509A1}"/>
                </a:ext>
              </a:extLst>
            </p:cNvPr>
            <p:cNvSpPr>
              <a:spLocks noChangeArrowheads="1"/>
            </p:cNvSpPr>
            <p:nvPr/>
          </p:nvSpPr>
          <p:spPr bwMode="auto">
            <a:xfrm>
              <a:off x="3868322" y="3494690"/>
              <a:ext cx="1633132" cy="1633131"/>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8208" tIns="39104" rIns="78208" bIns="39104"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defTabSz="782018" fontAlgn="base">
                <a:lnSpc>
                  <a:spcPct val="120000"/>
                </a:lnSpc>
                <a:spcBef>
                  <a:spcPct val="0"/>
                </a:spcBef>
                <a:spcAft>
                  <a:spcPct val="70000"/>
                </a:spcAft>
                <a:buNone/>
              </a:pP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活動量</a:t>
              </a:r>
              <a:endPar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3">
              <a:extLst>
                <a:ext uri="{FF2B5EF4-FFF2-40B4-BE49-F238E27FC236}">
                  <a16:creationId xmlns:a16="http://schemas.microsoft.com/office/drawing/2014/main" id="{C0467E1D-F472-47AD-85A0-FC74B8DA78A0}"/>
                </a:ext>
              </a:extLst>
            </p:cNvPr>
            <p:cNvSpPr>
              <a:spLocks noChangeArrowheads="1"/>
            </p:cNvSpPr>
            <p:nvPr/>
          </p:nvSpPr>
          <p:spPr bwMode="auto">
            <a:xfrm>
              <a:off x="6199784" y="3494690"/>
              <a:ext cx="1633132" cy="1633131"/>
            </a:xfrm>
            <a:prstGeom prst="ellipse">
              <a:avLst/>
            </a:prstGeom>
            <a:solidFill>
              <a:srgbClr val="05B7B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8208" tIns="39104" rIns="78208" bIns="39104" anchor="ctr"/>
            <a:lstStyle>
              <a:lvl1pPr defTabSz="862013">
                <a:spcBef>
                  <a:spcPct val="20000"/>
                </a:spcBef>
                <a:buFont typeface="Arial" panose="020B0604020202020204" pitchFamily="34" charset="0"/>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defTabSz="862013">
                <a:spcBef>
                  <a:spcPct val="20000"/>
                </a:spcBef>
                <a:buFont typeface="Arial" panose="020B0604020202020204" pitchFamily="34" charset="0"/>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defTabSz="862013">
                <a:spcBef>
                  <a:spcPct val="20000"/>
                </a:spcBef>
                <a:buFont typeface="Arial" panose="020B0604020202020204" pitchFamily="34" charset="0"/>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defTabSz="862013">
                <a:spcBef>
                  <a:spcPct val="20000"/>
                </a:spcBef>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defTabSz="862013" eaLnBrk="0" fontAlgn="base" hangingPunct="0">
                <a:spcBef>
                  <a:spcPct val="20000"/>
                </a:spcBef>
                <a:spcAft>
                  <a:spcPct val="0"/>
                </a:spcAft>
                <a:buFont typeface="Arial" panose="020B0604020202020204" pitchFamily="34" charset="0"/>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defTabSz="782018" fontAlgn="base">
                <a:lnSpc>
                  <a:spcPct val="120000"/>
                </a:lnSpc>
                <a:spcBef>
                  <a:spcPct val="0"/>
                </a:spcBef>
                <a:spcAft>
                  <a:spcPct val="70000"/>
                </a:spcAft>
                <a:buNone/>
              </a:pP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排出係数</a:t>
              </a:r>
              <a:b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b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原単位</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24" name="テキスト ボックス 23">
            <a:extLst>
              <a:ext uri="{FF2B5EF4-FFF2-40B4-BE49-F238E27FC236}">
                <a16:creationId xmlns:a16="http://schemas.microsoft.com/office/drawing/2014/main" id="{93FA0C9A-75B4-4ED3-BA83-FBDC75BAD562}"/>
              </a:ext>
            </a:extLst>
          </p:cNvPr>
          <p:cNvSpPr txBox="1"/>
          <p:nvPr/>
        </p:nvSpPr>
        <p:spPr>
          <a:xfrm>
            <a:off x="6158705" y="4382525"/>
            <a:ext cx="2310909" cy="830997"/>
          </a:xfrm>
          <a:prstGeom prst="rect">
            <a:avLst/>
          </a:prstGeom>
          <a:noFill/>
        </p:spPr>
        <p:txBody>
          <a:bodyPr wrap="square" lIns="0" tIns="0" rIns="0" bIns="0" rtlCol="0">
            <a:spAutoFit/>
          </a:bodyPr>
          <a:lstStyle/>
          <a:p>
            <a:r>
              <a:rPr lang="ja-JP" altLang="en-US" dirty="0">
                <a:latin typeface="Meiryo UI" panose="020B0604030504040204" pitchFamily="50" charset="-128"/>
                <a:ea typeface="Meiryo UI" panose="020B0604030504040204" pitchFamily="50" charset="-128"/>
              </a:rPr>
              <a:t>算定方法・排出係数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原単位</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a:t>
            </a:r>
            <a:r>
              <a:rPr kumimoji="1" lang="ja-JP" altLang="en-US" dirty="0">
                <a:latin typeface="Meiryo UI" panose="020B0604030504040204" pitchFamily="50" charset="-128"/>
                <a:ea typeface="Meiryo UI" panose="020B0604030504040204" pitchFamily="50" charset="-128"/>
              </a:rPr>
              <a:t>活動ごとに政省令で定義されている</a:t>
            </a:r>
            <a:endParaRPr kumimoji="1" lang="en-US" altLang="ja-JP"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1585E8C2-32DC-49C1-9514-FCAFDAFE81C8}"/>
              </a:ext>
            </a:extLst>
          </p:cNvPr>
          <p:cNvSpPr txBox="1"/>
          <p:nvPr/>
        </p:nvSpPr>
        <p:spPr>
          <a:xfrm>
            <a:off x="8704277" y="3004500"/>
            <a:ext cx="2310909" cy="553998"/>
          </a:xfrm>
          <a:prstGeom prst="rect">
            <a:avLst/>
          </a:prstGeom>
          <a:noFill/>
        </p:spPr>
        <p:txBody>
          <a:bodyPr wrap="square" lIns="0" tIns="0" rIns="0" bIns="0" rtlCol="0">
            <a:spAutoFit/>
          </a:bodyPr>
          <a:lstStyle/>
          <a:p>
            <a:r>
              <a:rPr kumimoji="1" lang="en-US" altLang="ja-JP" dirty="0">
                <a:latin typeface="Meiryo UI" panose="020B0604030504040204" pitchFamily="50" charset="-128"/>
                <a:ea typeface="Meiryo UI" panose="020B0604030504040204" pitchFamily="50" charset="-128"/>
              </a:rPr>
              <a:t>GHG</a:t>
            </a:r>
            <a:r>
              <a:rPr kumimoji="1" lang="ja-JP" altLang="en-US" dirty="0">
                <a:latin typeface="Meiryo UI" panose="020B0604030504040204" pitchFamily="50" charset="-128"/>
                <a:ea typeface="Meiryo UI" panose="020B0604030504040204" pitchFamily="50" charset="-128"/>
              </a:rPr>
              <a:t>ごとに集計し、</a:t>
            </a:r>
            <a:r>
              <a:rPr kumimoji="1" lang="en-US" altLang="ja-JP" dirty="0">
                <a:latin typeface="Meiryo UI" panose="020B0604030504040204" pitchFamily="50" charset="-128"/>
                <a:ea typeface="Meiryo UI" panose="020B0604030504040204" pitchFamily="50" charset="-128"/>
              </a:rPr>
              <a:t>CO2</a:t>
            </a:r>
            <a:r>
              <a:rPr kumimoji="1" lang="ja-JP" altLang="en-US" dirty="0">
                <a:latin typeface="Meiryo UI" panose="020B0604030504040204" pitchFamily="50" charset="-128"/>
                <a:ea typeface="Meiryo UI" panose="020B0604030504040204" pitchFamily="50" charset="-128"/>
              </a:rPr>
              <a:t>量に換算して報告・公表</a:t>
            </a:r>
            <a:endParaRPr kumimoji="1"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DDFF86F-43D1-47AA-BB8E-07448387FC36}"/>
              </a:ext>
            </a:extLst>
          </p:cNvPr>
          <p:cNvSpPr txBox="1"/>
          <p:nvPr/>
        </p:nvSpPr>
        <p:spPr>
          <a:xfrm>
            <a:off x="8508475" y="4152377"/>
            <a:ext cx="3452297"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温室効果ガス排出量算定・報告マニュアル</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編 温室効果ガス排出量の算定方法</a:t>
            </a:r>
            <a:endParaRPr lang="en-US" altLang="ja-JP" sz="11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hlinkClick r:id="rId6"/>
              </a:rPr>
              <a:t>https://ghg-santeikohyo.env.go.jp/files/manual/chpt2_4-7_rev.pdf</a:t>
            </a:r>
            <a:r>
              <a:rPr lang="en-US" altLang="ja-JP" sz="11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34A96F07-A064-4A0E-8BB5-9CBFECB4C2DC}"/>
              </a:ext>
            </a:extLst>
          </p:cNvPr>
          <p:cNvSpPr txBox="1"/>
          <p:nvPr/>
        </p:nvSpPr>
        <p:spPr>
          <a:xfrm>
            <a:off x="3797991" y="5351895"/>
            <a:ext cx="8252495" cy="807913"/>
          </a:xfrm>
          <a:prstGeom prst="rect">
            <a:avLst/>
          </a:prstGeom>
          <a:noFill/>
          <a:ln>
            <a:solidFill>
              <a:schemeClr val="tx1"/>
            </a:solidFill>
            <a:prstDash val="dash"/>
          </a:ln>
        </p:spPr>
        <p:txBody>
          <a:bodyPr wrap="square" lIns="0" tIns="0" rIns="0" bIns="0" rtlCol="0">
            <a:spAutoFit/>
          </a:bodyPr>
          <a:lstStyle/>
          <a:p>
            <a:r>
              <a:rPr lang="en-US" altLang="ja-JP" sz="1050" b="1" dirty="0">
                <a:latin typeface="Meiryo UI" panose="020B0604030504040204" pitchFamily="50" charset="-128"/>
                <a:ea typeface="Meiryo UI" panose="020B0604030504040204" pitchFamily="50" charset="-128"/>
              </a:rPr>
              <a:t>※1)</a:t>
            </a:r>
            <a:r>
              <a:rPr lang="ja-JP" altLang="en-US" sz="1050" b="1" dirty="0">
                <a:latin typeface="Meiryo UI" panose="020B0604030504040204" pitchFamily="50" charset="-128"/>
                <a:ea typeface="Meiryo UI" panose="020B0604030504040204" pitchFamily="50" charset="-128"/>
              </a:rPr>
              <a:t>「</a:t>
            </a:r>
            <a:r>
              <a:rPr lang="zh-CN" altLang="en-US" sz="1050" b="1" dirty="0">
                <a:latin typeface="Meiryo UI" panose="020B0604030504040204" pitchFamily="50" charset="-128"/>
                <a:ea typeface="Meiryo UI" panose="020B0604030504040204" pitchFamily="50" charset="-128"/>
              </a:rPr>
              <a:t>地球温暖化対策推進法</a:t>
            </a:r>
            <a:r>
              <a:rPr lang="en-US" altLang="ja-JP" sz="1050" b="1" dirty="0">
                <a:latin typeface="Meiryo UI" panose="020B0604030504040204" pitchFamily="50" charset="-128"/>
                <a:ea typeface="Meiryo UI" panose="020B0604030504040204" pitchFamily="50" charset="-128"/>
              </a:rPr>
              <a:t>(</a:t>
            </a:r>
            <a:r>
              <a:rPr lang="zh-CN" altLang="en-US" sz="1050" b="1" dirty="0">
                <a:latin typeface="Meiryo UI" panose="020B0604030504040204" pitchFamily="50" charset="-128"/>
                <a:ea typeface="Meiryo UI" panose="020B0604030504040204" pitchFamily="50" charset="-128"/>
              </a:rPr>
              <a:t>温対法</a:t>
            </a: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に基づく算定・報告・公表制度」と</a:t>
            </a:r>
            <a:r>
              <a:rPr lang="en-US" altLang="ja-JP" sz="1050" b="1" dirty="0">
                <a:latin typeface="Meiryo UI" panose="020B0604030504040204" pitchFamily="50" charset="-128"/>
                <a:ea typeface="Meiryo UI" panose="020B0604030504040204" pitchFamily="50" charset="-128"/>
              </a:rPr>
              <a:t>GHG</a:t>
            </a:r>
            <a:r>
              <a:rPr lang="ja-JP" altLang="en-US" sz="1050" b="1" dirty="0">
                <a:latin typeface="Meiryo UI" panose="020B0604030504040204" pitchFamily="50" charset="-128"/>
                <a:ea typeface="Meiryo UI" panose="020B0604030504040204" pitchFamily="50" charset="-128"/>
              </a:rPr>
              <a:t>イニシアチブの相違点</a:t>
            </a:r>
            <a:br>
              <a:rPr lang="en-US" altLang="ja-JP" sz="1050" b="1" dirty="0">
                <a:latin typeface="Meiryo UI" panose="020B0604030504040204" pitchFamily="50" charset="-128"/>
                <a:ea typeface="Meiryo UI" panose="020B0604030504040204" pitchFamily="50" charset="-128"/>
              </a:rPr>
            </a:br>
            <a:r>
              <a:rPr lang="en-US" altLang="ja-JP" sz="1050" b="1"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細かいな内容になりますが、</a:t>
            </a:r>
            <a:r>
              <a:rPr lang="en-US" altLang="ja-JP" sz="1050" dirty="0">
                <a:latin typeface="Meiryo UI" panose="020B0604030504040204" pitchFamily="50" charset="-128"/>
                <a:ea typeface="Meiryo UI" panose="020B0604030504040204" pitchFamily="50" charset="-128"/>
              </a:rPr>
              <a:t>GHG</a:t>
            </a:r>
            <a:r>
              <a:rPr lang="ja-JP" altLang="en-US" sz="1050" dirty="0">
                <a:latin typeface="Meiryo UI" panose="020B0604030504040204" pitchFamily="50" charset="-128"/>
                <a:ea typeface="Meiryo UI" panose="020B0604030504040204" pitchFamily="50" charset="-128"/>
              </a:rPr>
              <a:t>排出量の算定は、従来の温対法での算定と以下の点で異なっています</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連結対象事業者や建設現場等自社が所有又は支配する全ての事業活動を含める</a:t>
            </a: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出資比率基準又は支配力基準に基づく</a:t>
            </a:r>
            <a:r>
              <a:rPr lang="en-US" altLang="ja-JP" sz="1050"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建設機械の使用による排出や自社所有自家用乗用車の使用による排出も含める</a:t>
            </a:r>
            <a:endParaRPr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空調機やショーケースの通常使用時におけるフロンガスの漏出を含める</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6154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Scope1</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a:t>
            </a:r>
          </a:p>
        </p:txBody>
      </p:sp>
      <p:pic>
        <p:nvPicPr>
          <p:cNvPr id="4" name="図 3">
            <a:extLst>
              <a:ext uri="{FF2B5EF4-FFF2-40B4-BE49-F238E27FC236}">
                <a16:creationId xmlns:a16="http://schemas.microsoft.com/office/drawing/2014/main" id="{E061BC9F-DC99-45FC-8ADA-33AA5697606A}"/>
              </a:ext>
            </a:extLst>
          </p:cNvPr>
          <p:cNvPicPr>
            <a:picLocks noChangeAspect="1"/>
          </p:cNvPicPr>
          <p:nvPr/>
        </p:nvPicPr>
        <p:blipFill>
          <a:blip r:embed="rId3"/>
          <a:stretch>
            <a:fillRect/>
          </a:stretch>
        </p:blipFill>
        <p:spPr>
          <a:xfrm>
            <a:off x="410201" y="1293302"/>
            <a:ext cx="1636313" cy="1607938"/>
          </a:xfrm>
          <a:prstGeom prst="rect">
            <a:avLst/>
          </a:prstGeom>
        </p:spPr>
      </p:pic>
      <p:sp>
        <p:nvSpPr>
          <p:cNvPr id="5" name="テキスト ボックス 4">
            <a:extLst>
              <a:ext uri="{FF2B5EF4-FFF2-40B4-BE49-F238E27FC236}">
                <a16:creationId xmlns:a16="http://schemas.microsoft.com/office/drawing/2014/main" id="{BF7A0B2E-20B4-4B1E-8C8D-1DE209BEDA81}"/>
              </a:ext>
            </a:extLst>
          </p:cNvPr>
          <p:cNvSpPr txBox="1"/>
          <p:nvPr/>
        </p:nvSpPr>
        <p:spPr>
          <a:xfrm>
            <a:off x="461174" y="2971845"/>
            <a:ext cx="2176089" cy="646331"/>
          </a:xfrm>
          <a:prstGeom prst="rect">
            <a:avLst/>
          </a:prstGeom>
          <a:noFill/>
        </p:spPr>
        <p:txBody>
          <a:bodyPr wrap="square" lIns="0" tIns="0" rIns="0" bIns="0" rtlCol="0">
            <a:spAutoFit/>
          </a:bodyPr>
          <a:lstStyle/>
          <a:p>
            <a:r>
              <a:rPr kumimoji="1" lang="ja-JP" altLang="en-US" sz="1400" b="1" dirty="0">
                <a:latin typeface="Meiryo UI" panose="020B0604030504040204" pitchFamily="50" charset="-128"/>
                <a:ea typeface="Meiryo UI" panose="020B0604030504040204" pitchFamily="50" charset="-128"/>
              </a:rPr>
              <a:t>事業者自らによる</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温室効果ガスの直接排出</a:t>
            </a:r>
            <a:br>
              <a:rPr kumimoji="1" lang="en-US" altLang="ja-JP" sz="1400" b="1" dirty="0">
                <a:latin typeface="Meiryo UI" panose="020B0604030504040204" pitchFamily="50" charset="-128"/>
                <a:ea typeface="Meiryo UI" panose="020B0604030504040204" pitchFamily="50" charset="-128"/>
              </a:rPr>
            </a:b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燃料の燃焼、工業プロセス</a:t>
            </a:r>
            <a:r>
              <a:rPr kumimoji="1" lang="en-US" altLang="ja-JP" sz="1400" b="1"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2950029" y="838121"/>
            <a:ext cx="8512599"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1 (</a:t>
            </a:r>
            <a:r>
              <a:rPr lang="ja-JP" altLang="en-US" sz="2400" b="1" dirty="0">
                <a:latin typeface="Meiryo UI" panose="020B0604030504040204" pitchFamily="50" charset="-128"/>
                <a:ea typeface="Meiryo UI" panose="020B0604030504040204" pitchFamily="50" charset="-128"/>
              </a:rPr>
              <a:t>事業者自らによる</a:t>
            </a:r>
            <a:r>
              <a:rPr lang="en-US" altLang="ja-JP" sz="2400" b="1" dirty="0">
                <a:latin typeface="Meiryo UI" panose="020B0604030504040204" pitchFamily="50" charset="-128"/>
                <a:ea typeface="Meiryo UI" panose="020B0604030504040204" pitchFamily="50" charset="-128"/>
              </a:rPr>
              <a:t>GHG</a:t>
            </a:r>
            <a:r>
              <a:rPr lang="ja-JP" altLang="en-US" sz="2400" b="1" dirty="0">
                <a:latin typeface="Meiryo UI" panose="020B0604030504040204" pitchFamily="50" charset="-128"/>
                <a:ea typeface="Meiryo UI" panose="020B0604030504040204" pitchFamily="50" charset="-128"/>
              </a:rPr>
              <a:t>直接排出</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の算定例</a:t>
            </a:r>
          </a:p>
        </p:txBody>
      </p:sp>
      <p:sp>
        <p:nvSpPr>
          <p:cNvPr id="14" name="テキスト ボックス 13">
            <a:extLst>
              <a:ext uri="{FF2B5EF4-FFF2-40B4-BE49-F238E27FC236}">
                <a16:creationId xmlns:a16="http://schemas.microsoft.com/office/drawing/2014/main" id="{621B8988-9FA8-41F9-A703-5516FDB2FADB}"/>
              </a:ext>
            </a:extLst>
          </p:cNvPr>
          <p:cNvSpPr txBox="1"/>
          <p:nvPr/>
        </p:nvSpPr>
        <p:spPr>
          <a:xfrm>
            <a:off x="410201" y="4876638"/>
            <a:ext cx="11336593" cy="1231106"/>
          </a:xfrm>
          <a:prstGeom prst="rect">
            <a:avLst/>
          </a:prstGeom>
          <a:noFill/>
          <a:ln>
            <a:noFill/>
            <a:prstDash val="dash"/>
          </a:ln>
        </p:spPr>
        <p:txBody>
          <a:bodyPr wrap="square" lIns="0" tIns="0" rIns="0" bIns="0"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hlinkClick r:id="rId4"/>
              </a:rPr>
              <a:t>都市ガスのエネルギー使用に伴う</a:t>
            </a:r>
            <a:r>
              <a:rPr lang="en-US" altLang="ja-JP" sz="1600" dirty="0">
                <a:latin typeface="Meiryo UI" panose="020B0604030504040204" pitchFamily="50" charset="-128"/>
                <a:ea typeface="Meiryo UI" panose="020B0604030504040204" pitchFamily="50" charset="-128"/>
                <a:hlinkClick r:id="rId4"/>
              </a:rPr>
              <a:t>CO₂</a:t>
            </a:r>
            <a:r>
              <a:rPr lang="ja-JP" altLang="en-US" sz="1600" dirty="0">
                <a:latin typeface="Meiryo UI" panose="020B0604030504040204" pitchFamily="50" charset="-128"/>
                <a:ea typeface="Meiryo UI" panose="020B0604030504040204" pitchFamily="50" charset="-128"/>
                <a:hlinkClick r:id="rId4"/>
              </a:rPr>
              <a:t>排出量の算定方法を教えてください。 </a:t>
            </a:r>
            <a:r>
              <a:rPr lang="en-US" altLang="ja-JP" sz="1600" dirty="0">
                <a:latin typeface="Meiryo UI" panose="020B0604030504040204" pitchFamily="50" charset="-128"/>
                <a:ea typeface="Meiryo UI" panose="020B0604030504040204" pitchFamily="50" charset="-128"/>
                <a:hlinkClick r:id="rId4"/>
              </a:rPr>
              <a:t>| </a:t>
            </a:r>
            <a:r>
              <a:rPr lang="ja-JP" altLang="en-US" sz="1600" dirty="0">
                <a:latin typeface="Meiryo UI" panose="020B0604030504040204" pitchFamily="50" charset="-128"/>
                <a:ea typeface="Meiryo UI" panose="020B0604030504040204" pitchFamily="50" charset="-128"/>
                <a:hlinkClick r:id="rId4"/>
              </a:rPr>
              <a:t>法人のお客様向け</a:t>
            </a:r>
            <a:r>
              <a:rPr lang="en-US" altLang="ja-JP" sz="1600" dirty="0">
                <a:latin typeface="Meiryo UI" panose="020B0604030504040204" pitchFamily="50" charset="-128"/>
                <a:ea typeface="Meiryo UI" panose="020B0604030504040204" pitchFamily="50" charset="-128"/>
                <a:hlinkClick r:id="rId4"/>
              </a:rPr>
              <a:t>FAQ (tokyo-gas.co.jp)</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炭素の量を基に二酸化炭素の量に換算するための値</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5"/>
              </a:rPr>
              <a:t>温室効果ガス総排出量算定方法ガイドライン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5"/>
              </a:rPr>
              <a:t>Ver</a:t>
            </a:r>
            <a:r>
              <a:rPr lang="en-US" altLang="ja-JP" sz="1600" dirty="0">
                <a:solidFill>
                  <a:prstClr val="black"/>
                </a:solidFill>
                <a:latin typeface="Meiryo UI" panose="020B0604030504040204" pitchFamily="50" charset="-128"/>
                <a:ea typeface="Meiryo UI" panose="020B0604030504040204" pitchFamily="50" charset="-128"/>
                <a:hlinkClick r:id="rId5"/>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5"/>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環境省</a:t>
            </a:r>
            <a:r>
              <a:rPr lang="en-US" altLang="ja-JP" sz="1600" dirty="0">
                <a:solidFill>
                  <a:prstClr val="black"/>
                </a:solidFill>
                <a:latin typeface="Meiryo UI" panose="020B0604030504040204" pitchFamily="50" charset="-128"/>
                <a:ea typeface="Meiryo UI" panose="020B0604030504040204" pitchFamily="50" charset="-128"/>
              </a:rPr>
              <a:t>, 2017</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rPr>
              <a:t>月</a:t>
            </a:r>
            <a:r>
              <a:rPr lang="en-US" altLang="ja-JP" sz="1600" dirty="0">
                <a:solidFill>
                  <a:prstClr val="black"/>
                </a:solidFill>
                <a:latin typeface="Meiryo UI" panose="020B0604030504040204" pitchFamily="50" charset="-128"/>
                <a:ea typeface="Meiryo UI" panose="020B0604030504040204" pitchFamily="50" charset="-128"/>
              </a:rPr>
              <a:t>)</a:t>
            </a:r>
            <a:br>
              <a:rPr lang="en-US" altLang="ja-JP" sz="1600" dirty="0">
                <a:solidFill>
                  <a:prstClr val="black"/>
                </a:solidFill>
                <a:latin typeface="Meiryo UI" panose="020B0604030504040204" pitchFamily="50" charset="-128"/>
                <a:ea typeface="Meiryo UI" panose="020B0604030504040204" pitchFamily="50" charset="-128"/>
              </a:rPr>
            </a:b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ページ参照</a:t>
            </a:r>
            <a:r>
              <a:rPr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排出係数は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サプライチェーンを通じた組織の温室効果ガス排出等の算定のための排出原単位データベース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Ver.3.1(2021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PDF</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en-US" altLang="ja-JP" sz="1600" dirty="0">
                <a:hlinkClick r:id="rId5"/>
              </a:rPr>
              <a:t>https://www.env.go.jp/policy/local_keikaku/data/guideline.pdf</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の別表</a:t>
            </a:r>
            <a:r>
              <a:rPr lang="en-US" altLang="ja-JP" sz="1600" dirty="0">
                <a:solidFill>
                  <a:prstClr val="black"/>
                </a:solidFill>
                <a:latin typeface="Meiryo UI" panose="020B0604030504040204" pitchFamily="50" charset="-128"/>
                <a:ea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、参考</a:t>
            </a:r>
            <a:r>
              <a:rPr lang="en-US" altLang="ja-JP" sz="1600" dirty="0">
                <a:solidFill>
                  <a:prstClr val="black"/>
                </a:solidFill>
                <a:latin typeface="Meiryo UI" panose="020B0604030504040204" pitchFamily="50" charset="-128"/>
                <a:ea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rPr>
              <a:t>を参照</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10" name="表 14">
            <a:extLst>
              <a:ext uri="{FF2B5EF4-FFF2-40B4-BE49-F238E27FC236}">
                <a16:creationId xmlns:a16="http://schemas.microsoft.com/office/drawing/2014/main" id="{84EE6B3D-B2A1-45D2-B45C-EA59B22F39AF}"/>
              </a:ext>
            </a:extLst>
          </p:cNvPr>
          <p:cNvGraphicFramePr>
            <a:graphicFrameLocks noGrp="1"/>
          </p:cNvGraphicFramePr>
          <p:nvPr>
            <p:extLst>
              <p:ext uri="{D42A27DB-BD31-4B8C-83A1-F6EECF244321}">
                <p14:modId xmlns:p14="http://schemas.microsoft.com/office/powerpoint/2010/main" val="3309170278"/>
              </p:ext>
            </p:extLst>
          </p:nvPr>
        </p:nvGraphicFramePr>
        <p:xfrm>
          <a:off x="3040714" y="2436503"/>
          <a:ext cx="3109715" cy="894520"/>
        </p:xfrm>
        <a:graphic>
          <a:graphicData uri="http://schemas.openxmlformats.org/drawingml/2006/table">
            <a:tbl>
              <a:tblPr firstRow="1" bandRow="1">
                <a:tableStyleId>{5940675A-B579-460E-94D1-54222C63F5DA}</a:tableStyleId>
              </a:tblPr>
              <a:tblGrid>
                <a:gridCol w="1814315">
                  <a:extLst>
                    <a:ext uri="{9D8B030D-6E8A-4147-A177-3AD203B41FA5}">
                      <a16:colId xmlns:a16="http://schemas.microsoft.com/office/drawing/2014/main" val="1726828633"/>
                    </a:ext>
                  </a:extLst>
                </a:gridCol>
                <a:gridCol w="1295400">
                  <a:extLst>
                    <a:ext uri="{9D8B030D-6E8A-4147-A177-3AD203B41FA5}">
                      <a16:colId xmlns:a16="http://schemas.microsoft.com/office/drawing/2014/main" val="475115274"/>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都市ガス</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1</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東京ガス</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低圧用</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千㎥</a:t>
                      </a:r>
                    </a:p>
                  </a:txBody>
                  <a:tcPr marL="18000" marR="18000" marT="18000" marB="18000" anchor="ctr"/>
                </a:tc>
                <a:extLst>
                  <a:ext uri="{0D108BD9-81ED-4DB2-BD59-A6C34878D82A}">
                    <a16:rowId xmlns:a16="http://schemas.microsoft.com/office/drawing/2014/main" val="1781132172"/>
                  </a:ext>
                </a:extLst>
              </a:tr>
              <a:tr h="370840">
                <a:tc>
                  <a:txBody>
                    <a:bodyPr/>
                    <a:lstStyle/>
                    <a:p>
                      <a:r>
                        <a:rPr kumimoji="1" lang="ja-JP" altLang="en-US" sz="1600" dirty="0">
                          <a:latin typeface="Meiryo UI" panose="020B0604030504040204" pitchFamily="50" charset="-128"/>
                          <a:ea typeface="Meiryo UI" panose="020B0604030504040204" pitchFamily="50" charset="-128"/>
                        </a:rPr>
                        <a:t>灯油</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10kl</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bl>
          </a:graphicData>
        </a:graphic>
      </p:graphicFrame>
      <p:graphicFrame>
        <p:nvGraphicFramePr>
          <p:cNvPr id="15" name="表 14">
            <a:extLst>
              <a:ext uri="{FF2B5EF4-FFF2-40B4-BE49-F238E27FC236}">
                <a16:creationId xmlns:a16="http://schemas.microsoft.com/office/drawing/2014/main" id="{54ABFD13-1119-41EB-A0A9-EB9B3BAE3EDA}"/>
              </a:ext>
            </a:extLst>
          </p:cNvPr>
          <p:cNvGraphicFramePr>
            <a:graphicFrameLocks noGrp="1"/>
          </p:cNvGraphicFramePr>
          <p:nvPr>
            <p:extLst>
              <p:ext uri="{D42A27DB-BD31-4B8C-83A1-F6EECF244321}">
                <p14:modId xmlns:p14="http://schemas.microsoft.com/office/powerpoint/2010/main" val="767681830"/>
              </p:ext>
            </p:extLst>
          </p:nvPr>
        </p:nvGraphicFramePr>
        <p:xfrm>
          <a:off x="6553881" y="2436503"/>
          <a:ext cx="2014720" cy="927911"/>
        </p:xfrm>
        <a:graphic>
          <a:graphicData uri="http://schemas.openxmlformats.org/drawingml/2006/table">
            <a:tbl>
              <a:tblPr firstRow="1" bandRow="1">
                <a:tableStyleId>{5940675A-B579-460E-94D1-54222C63F5DA}</a:tableStyleId>
              </a:tblPr>
              <a:tblGrid>
                <a:gridCol w="2014720">
                  <a:extLst>
                    <a:ext uri="{9D8B030D-6E8A-4147-A177-3AD203B41FA5}">
                      <a16:colId xmlns:a16="http://schemas.microsoft.com/office/drawing/2014/main" val="475115274"/>
                    </a:ext>
                  </a:extLst>
                </a:gridCol>
              </a:tblGrid>
              <a:tr h="557071">
                <a:tc>
                  <a:txBody>
                    <a:bodyPr/>
                    <a:lstStyle/>
                    <a:p>
                      <a:pPr algn="r"/>
                      <a:r>
                        <a:rPr kumimoji="1" lang="en-US" altLang="ja-JP" sz="1600" dirty="0">
                          <a:latin typeface="Meiryo UI" panose="020B0604030504040204" pitchFamily="50" charset="-128"/>
                          <a:ea typeface="Meiryo UI" panose="020B0604030504040204" pitchFamily="50" charset="-128"/>
                        </a:rPr>
                        <a:t>2.21〔t-CO₂/</a:t>
                      </a:r>
                      <a:r>
                        <a:rPr kumimoji="1" lang="ja-JP" altLang="en-US" sz="1600" dirty="0">
                          <a:latin typeface="Meiryo UI" panose="020B0604030504040204" pitchFamily="50" charset="-128"/>
                          <a:ea typeface="Meiryo UI" panose="020B0604030504040204" pitchFamily="50" charset="-128"/>
                        </a:rPr>
                        <a:t>千㎥</a:t>
                      </a:r>
                      <a:r>
                        <a:rPr kumimoji="1" lang="en-US" altLang="ja-JP" sz="16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*１</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2.49〔t-CO₂/kl〕</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bl>
          </a:graphicData>
        </a:graphic>
      </p:graphicFrame>
      <p:sp>
        <p:nvSpPr>
          <p:cNvPr id="16" name="テキスト ボックス 15">
            <a:extLst>
              <a:ext uri="{FF2B5EF4-FFF2-40B4-BE49-F238E27FC236}">
                <a16:creationId xmlns:a16="http://schemas.microsoft.com/office/drawing/2014/main" id="{B5EBE172-CEB8-41BF-B17D-3DB6B1986D6D}"/>
              </a:ext>
            </a:extLst>
          </p:cNvPr>
          <p:cNvSpPr txBox="1"/>
          <p:nvPr/>
        </p:nvSpPr>
        <p:spPr>
          <a:xfrm>
            <a:off x="8568600" y="2605406"/>
            <a:ext cx="1119686" cy="246221"/>
          </a:xfrm>
          <a:prstGeom prst="rect">
            <a:avLst/>
          </a:prstGeom>
          <a:noFill/>
        </p:spPr>
        <p:txBody>
          <a:bodyPr wrap="square" lIns="0" tIns="0" rIns="0" bIns="0" rtlCol="0">
            <a:spAutoFit/>
          </a:bodyPr>
          <a:lstStyle/>
          <a:p>
            <a:r>
              <a:rPr lang="en-US" altLang="ja-JP" sz="1600" dirty="0">
                <a:latin typeface="Meiryo UI" panose="020B0604030504040204" pitchFamily="50" charset="-128"/>
                <a:ea typeface="Meiryo UI" panose="020B0604030504040204" pitchFamily="50" charset="-128"/>
              </a:rPr>
              <a:t>X 44/12</a:t>
            </a:r>
            <a:r>
              <a:rPr lang="ja-JP" altLang="en-US" sz="1600" baseline="30000" dirty="0">
                <a:latin typeface="Meiryo UI" panose="020B0604030504040204" pitchFamily="50" charset="-128"/>
                <a:ea typeface="Meiryo UI" panose="020B0604030504040204" pitchFamily="50" charset="-128"/>
              </a:rPr>
              <a:t>*</a:t>
            </a:r>
            <a:r>
              <a:rPr lang="en-US" altLang="ja-JP" sz="1600" baseline="30000" dirty="0">
                <a:latin typeface="Meiryo UI" panose="020B0604030504040204" pitchFamily="50" charset="-128"/>
                <a:ea typeface="Meiryo UI" panose="020B0604030504040204" pitchFamily="50" charset="-128"/>
              </a:rPr>
              <a:t>2</a:t>
            </a:r>
            <a:endParaRPr kumimoji="1" lang="en-US" altLang="ja-JP" sz="1600" baseline="30000"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5D35A805-C3CA-46E7-B82A-D42445EFCC2B}"/>
              </a:ext>
            </a:extLst>
          </p:cNvPr>
          <p:cNvGraphicFramePr>
            <a:graphicFrameLocks noGrp="1"/>
          </p:cNvGraphicFramePr>
          <p:nvPr>
            <p:extLst>
              <p:ext uri="{D42A27DB-BD31-4B8C-83A1-F6EECF244321}">
                <p14:modId xmlns:p14="http://schemas.microsoft.com/office/powerpoint/2010/main" val="226829333"/>
              </p:ext>
            </p:extLst>
          </p:nvPr>
        </p:nvGraphicFramePr>
        <p:xfrm>
          <a:off x="10080849" y="2479515"/>
          <a:ext cx="1425178" cy="927911"/>
        </p:xfrm>
        <a:graphic>
          <a:graphicData uri="http://schemas.openxmlformats.org/drawingml/2006/table">
            <a:tbl>
              <a:tblPr firstRow="1" bandRow="1">
                <a:tableStyleId>{5940675A-B579-460E-94D1-54222C63F5DA}</a:tableStyleId>
              </a:tblPr>
              <a:tblGrid>
                <a:gridCol w="1425178">
                  <a:extLst>
                    <a:ext uri="{9D8B030D-6E8A-4147-A177-3AD203B41FA5}">
                      <a16:colId xmlns:a16="http://schemas.microsoft.com/office/drawing/2014/main" val="475115274"/>
                    </a:ext>
                  </a:extLst>
                </a:gridCol>
              </a:tblGrid>
              <a:tr h="557071">
                <a:tc>
                  <a:txBody>
                    <a:bodyPr/>
                    <a:lstStyle/>
                    <a:p>
                      <a:pPr algn="r"/>
                      <a:r>
                        <a:rPr kumimoji="1" lang="en-US" altLang="ja-JP" sz="1600" dirty="0">
                          <a:latin typeface="Meiryo UI" panose="020B0604030504040204" pitchFamily="50" charset="-128"/>
                          <a:ea typeface="Meiryo UI" panose="020B0604030504040204" pitchFamily="50" charset="-128"/>
                        </a:rPr>
                        <a:t>22.1〔t-CO₂〕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24.9〔t-CO₂〕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bl>
          </a:graphicData>
        </a:graphic>
      </p:graphicFrame>
      <p:sp>
        <p:nvSpPr>
          <p:cNvPr id="19" name="乗算記号 18">
            <a:extLst>
              <a:ext uri="{FF2B5EF4-FFF2-40B4-BE49-F238E27FC236}">
                <a16:creationId xmlns:a16="http://schemas.microsoft.com/office/drawing/2014/main" id="{BDDF0745-6CDB-4ED4-85D0-E65A608F1326}"/>
              </a:ext>
            </a:extLst>
          </p:cNvPr>
          <p:cNvSpPr/>
          <p:nvPr/>
        </p:nvSpPr>
        <p:spPr bwMode="auto">
          <a:xfrm>
            <a:off x="6081985" y="2713502"/>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2" name="次の値と等しい 21">
            <a:extLst>
              <a:ext uri="{FF2B5EF4-FFF2-40B4-BE49-F238E27FC236}">
                <a16:creationId xmlns:a16="http://schemas.microsoft.com/office/drawing/2014/main" id="{FE6B8BA1-240F-42D9-85A2-49CEE0E53418}"/>
              </a:ext>
            </a:extLst>
          </p:cNvPr>
          <p:cNvSpPr/>
          <p:nvPr/>
        </p:nvSpPr>
        <p:spPr>
          <a:xfrm>
            <a:off x="9542091" y="2845401"/>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23" name="テキスト ボックス 22">
            <a:extLst>
              <a:ext uri="{FF2B5EF4-FFF2-40B4-BE49-F238E27FC236}">
                <a16:creationId xmlns:a16="http://schemas.microsoft.com/office/drawing/2014/main" id="{1D79ABE3-56B7-4D18-992B-634C42EF4D47}"/>
              </a:ext>
            </a:extLst>
          </p:cNvPr>
          <p:cNvSpPr txBox="1"/>
          <p:nvPr/>
        </p:nvSpPr>
        <p:spPr>
          <a:xfrm>
            <a:off x="8546828" y="3073492"/>
            <a:ext cx="1119686" cy="246221"/>
          </a:xfrm>
          <a:prstGeom prst="rect">
            <a:avLst/>
          </a:prstGeom>
          <a:noFill/>
        </p:spPr>
        <p:txBody>
          <a:bodyPr wrap="square" lIns="0" tIns="0" rIns="0" bIns="0" rtlCol="0">
            <a:spAutoFit/>
          </a:bodyPr>
          <a:lstStyle/>
          <a:p>
            <a:r>
              <a:rPr lang="en-US" altLang="ja-JP" sz="1600" dirty="0">
                <a:latin typeface="Meiryo UI" panose="020B0604030504040204" pitchFamily="50" charset="-128"/>
                <a:ea typeface="Meiryo UI" panose="020B0604030504040204" pitchFamily="50" charset="-128"/>
              </a:rPr>
              <a:t>X 44/12</a:t>
            </a:r>
            <a:r>
              <a:rPr lang="ja-JP" altLang="en-US" sz="1600" baseline="30000" dirty="0">
                <a:latin typeface="Meiryo UI" panose="020B0604030504040204" pitchFamily="50" charset="-128"/>
                <a:ea typeface="Meiryo UI" panose="020B0604030504040204" pitchFamily="50" charset="-128"/>
              </a:rPr>
              <a:t>*</a:t>
            </a:r>
            <a:r>
              <a:rPr lang="en-US" altLang="ja-JP" sz="1600" baseline="30000" dirty="0">
                <a:latin typeface="Meiryo UI" panose="020B0604030504040204" pitchFamily="50" charset="-128"/>
                <a:ea typeface="Meiryo UI" panose="020B0604030504040204" pitchFamily="50" charset="-128"/>
              </a:rPr>
              <a:t>2</a:t>
            </a:r>
            <a:endParaRPr kumimoji="1" lang="en-US" altLang="ja-JP" sz="1600" baseline="30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1C28C97-E702-412D-9A2E-28602A2B324C}"/>
              </a:ext>
            </a:extLst>
          </p:cNvPr>
          <p:cNvSpPr txBox="1"/>
          <p:nvPr/>
        </p:nvSpPr>
        <p:spPr>
          <a:xfrm>
            <a:off x="4856606" y="2162750"/>
            <a:ext cx="793604" cy="285590"/>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使用量</a:t>
            </a:r>
            <a:endParaRPr kumimoji="1" lang="en-US" altLang="ja-JP"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8184EB6-DA33-489A-966E-C6563FFAB426}"/>
              </a:ext>
            </a:extLst>
          </p:cNvPr>
          <p:cNvSpPr txBox="1"/>
          <p:nvPr/>
        </p:nvSpPr>
        <p:spPr>
          <a:xfrm>
            <a:off x="6653242" y="2172496"/>
            <a:ext cx="1313079"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排出係数</a:t>
            </a:r>
            <a:endParaRPr kumimoji="1" lang="en-US" altLang="ja-JP" baseline="30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3FE02629-0759-41D7-ADE7-456149EE6F5E}"/>
              </a:ext>
            </a:extLst>
          </p:cNvPr>
          <p:cNvSpPr txBox="1"/>
          <p:nvPr/>
        </p:nvSpPr>
        <p:spPr>
          <a:xfrm>
            <a:off x="10093619" y="2193128"/>
            <a:ext cx="101030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8E3756E-19DA-4930-9102-287D6D1C5BBF}"/>
              </a:ext>
            </a:extLst>
          </p:cNvPr>
          <p:cNvSpPr txBox="1"/>
          <p:nvPr/>
        </p:nvSpPr>
        <p:spPr>
          <a:xfrm>
            <a:off x="9547449" y="3588102"/>
            <a:ext cx="2354372"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合計</a:t>
            </a:r>
            <a:r>
              <a:rPr kumimoji="1" lang="en-US" altLang="ja-JP" b="1" dirty="0">
                <a:latin typeface="Meiryo UI" panose="020B0604030504040204" pitchFamily="50" charset="-128"/>
                <a:ea typeface="Meiryo UI" panose="020B0604030504040204" pitchFamily="50" charset="-128"/>
              </a:rPr>
              <a:t>:   27〔t-CO₂〕</a:t>
            </a:r>
          </a:p>
        </p:txBody>
      </p:sp>
    </p:spTree>
    <p:extLst>
      <p:ext uri="{BB962C8B-B14F-4D97-AF65-F5344CB8AC3E}">
        <p14:creationId xmlns:p14="http://schemas.microsoft.com/office/powerpoint/2010/main" val="79765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Scope2</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a:t>
            </a: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43824" y="1088492"/>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事業者自らによる</a:t>
            </a:r>
            <a:r>
              <a:rPr lang="en-US" altLang="ja-JP" sz="2400" b="1" dirty="0">
                <a:latin typeface="Meiryo UI" panose="020B0604030504040204" pitchFamily="50" charset="-128"/>
                <a:ea typeface="Meiryo UI" panose="020B0604030504040204" pitchFamily="50" charset="-128"/>
              </a:rPr>
              <a:t>GHG</a:t>
            </a:r>
            <a:r>
              <a:rPr lang="ja-JP" altLang="en-US" sz="2400" b="1" dirty="0">
                <a:latin typeface="Meiryo UI" panose="020B0604030504040204" pitchFamily="50" charset="-128"/>
                <a:ea typeface="Meiryo UI" panose="020B0604030504040204" pitchFamily="50" charset="-128"/>
              </a:rPr>
              <a:t>間接排出</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の算定方式</a:t>
            </a:r>
          </a:p>
        </p:txBody>
      </p:sp>
      <p:pic>
        <p:nvPicPr>
          <p:cNvPr id="10" name="図 9" descr="テキスト&#10;&#10;低い精度で自動的に生成された説明">
            <a:extLst>
              <a:ext uri="{FF2B5EF4-FFF2-40B4-BE49-F238E27FC236}">
                <a16:creationId xmlns:a16="http://schemas.microsoft.com/office/drawing/2014/main" id="{51DCF775-21A8-4C01-9680-E78FB4B1BC96}"/>
              </a:ext>
            </a:extLst>
          </p:cNvPr>
          <p:cNvPicPr>
            <a:picLocks noChangeAspect="1"/>
          </p:cNvPicPr>
          <p:nvPr/>
        </p:nvPicPr>
        <p:blipFill>
          <a:blip r:embed="rId2"/>
          <a:stretch>
            <a:fillRect/>
          </a:stretch>
        </p:blipFill>
        <p:spPr>
          <a:xfrm>
            <a:off x="294968" y="1216944"/>
            <a:ext cx="2257086" cy="2185432"/>
          </a:xfrm>
          <a:prstGeom prst="rect">
            <a:avLst/>
          </a:prstGeom>
        </p:spPr>
      </p:pic>
      <p:sp>
        <p:nvSpPr>
          <p:cNvPr id="13" name="テキスト ボックス 12">
            <a:extLst>
              <a:ext uri="{FF2B5EF4-FFF2-40B4-BE49-F238E27FC236}">
                <a16:creationId xmlns:a16="http://schemas.microsoft.com/office/drawing/2014/main" id="{705247D0-9F2B-4F8D-BF34-253FC7BB5BBE}"/>
              </a:ext>
            </a:extLst>
          </p:cNvPr>
          <p:cNvSpPr txBox="1"/>
          <p:nvPr/>
        </p:nvSpPr>
        <p:spPr>
          <a:xfrm>
            <a:off x="3408800" y="2665268"/>
            <a:ext cx="1119657" cy="430887"/>
          </a:xfrm>
          <a:prstGeom prst="rect">
            <a:avLst/>
          </a:prstGeom>
          <a:noFill/>
        </p:spPr>
        <p:txBody>
          <a:bodyPr wrap="square" lIns="0" tIns="0" rIns="0" bIns="0" rtlCol="0">
            <a:spAutoFit/>
          </a:bodyPr>
          <a:lstStyle/>
          <a:p>
            <a:r>
              <a:rPr kumimoji="1" lang="ja-JP" altLang="en-US" sz="2800" b="1" dirty="0">
                <a:latin typeface="Meiryo UI" panose="020B0604030504040204" pitchFamily="50" charset="-128"/>
                <a:ea typeface="Meiryo UI" panose="020B0604030504040204" pitchFamily="50" charset="-128"/>
              </a:rPr>
              <a:t>①電気</a:t>
            </a:r>
            <a:endParaRPr kumimoji="1" lang="en-US" altLang="ja-JP" sz="28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BB4E06A-B05A-4D99-8D14-3C0B35C5DCBC}"/>
              </a:ext>
            </a:extLst>
          </p:cNvPr>
          <p:cNvSpPr txBox="1"/>
          <p:nvPr/>
        </p:nvSpPr>
        <p:spPr>
          <a:xfrm>
            <a:off x="534454" y="5848785"/>
            <a:ext cx="11657546" cy="1169551"/>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国際的な気候変動イニシアティブへの対応に関するガイダンス～日本において再エネを活用する企業のためのスコープ</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ガイダンスへの対応～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https://www.meti.go.jp/policy/energy_environment/kankyou_keizai/guidance202103.pdf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温室効果ガス排出量算定・報告・公表制度 制度概要 排出量算定の流れ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https://ghg-santeikohyo.env.go.jp/about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5"/>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乗算記号 10">
            <a:extLst>
              <a:ext uri="{FF2B5EF4-FFF2-40B4-BE49-F238E27FC236}">
                <a16:creationId xmlns:a16="http://schemas.microsoft.com/office/drawing/2014/main" id="{C1255B78-9F78-4C72-AF45-65C29A86C0E8}"/>
              </a:ext>
            </a:extLst>
          </p:cNvPr>
          <p:cNvSpPr/>
          <p:nvPr/>
        </p:nvSpPr>
        <p:spPr bwMode="auto">
          <a:xfrm>
            <a:off x="6244248" y="2719427"/>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 name="四角形: 角を丸くする 2">
            <a:extLst>
              <a:ext uri="{FF2B5EF4-FFF2-40B4-BE49-F238E27FC236}">
                <a16:creationId xmlns:a16="http://schemas.microsoft.com/office/drawing/2014/main" id="{292D815E-8F3D-4DBB-BEA9-D00DCAA836BC}"/>
              </a:ext>
            </a:extLst>
          </p:cNvPr>
          <p:cNvSpPr/>
          <p:nvPr/>
        </p:nvSpPr>
        <p:spPr>
          <a:xfrm>
            <a:off x="4683711" y="2743300"/>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電気使用量</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16" name="四角形: 角を丸くする 15">
            <a:extLst>
              <a:ext uri="{FF2B5EF4-FFF2-40B4-BE49-F238E27FC236}">
                <a16:creationId xmlns:a16="http://schemas.microsoft.com/office/drawing/2014/main" id="{66825234-E04E-49F7-B9E0-3002DB0D1057}"/>
              </a:ext>
            </a:extLst>
          </p:cNvPr>
          <p:cNvSpPr/>
          <p:nvPr/>
        </p:nvSpPr>
        <p:spPr>
          <a:xfrm>
            <a:off x="7111880" y="2730383"/>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17" name="テキスト ボックス 16">
            <a:extLst>
              <a:ext uri="{FF2B5EF4-FFF2-40B4-BE49-F238E27FC236}">
                <a16:creationId xmlns:a16="http://schemas.microsoft.com/office/drawing/2014/main" id="{3D238285-E0D9-478C-A34B-714DBFA1E0B4}"/>
              </a:ext>
            </a:extLst>
          </p:cNvPr>
          <p:cNvSpPr txBox="1"/>
          <p:nvPr/>
        </p:nvSpPr>
        <p:spPr>
          <a:xfrm>
            <a:off x="8823961" y="2743300"/>
            <a:ext cx="3073072"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算定・報告・公表制度における算定方法・</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排出係数一覧</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lang="en-US" altLang="ja-JP"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hlinkClick r:id="rId6"/>
              </a:rPr>
              <a:t>https://ghg-santeikohyo.env.go.jp/files/calc/itiran_2020_rev.pdf</a:t>
            </a:r>
            <a:r>
              <a:rPr lang="en-US" altLang="ja-JP" sz="11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A4B25530-7716-4AD2-8F0C-288442A51083}"/>
              </a:ext>
            </a:extLst>
          </p:cNvPr>
          <p:cNvSpPr txBox="1"/>
          <p:nvPr/>
        </p:nvSpPr>
        <p:spPr>
          <a:xfrm>
            <a:off x="3408800" y="3696549"/>
            <a:ext cx="1119657" cy="861774"/>
          </a:xfrm>
          <a:prstGeom prst="rect">
            <a:avLst/>
          </a:prstGeom>
          <a:noFill/>
        </p:spPr>
        <p:txBody>
          <a:bodyPr wrap="square" lIns="0" tIns="0" rIns="0" bIns="0" rtlCol="0">
            <a:spAutoFit/>
          </a:bodyPr>
          <a:lstStyle/>
          <a:p>
            <a:r>
              <a:rPr kumimoji="1" lang="ja-JP" altLang="en-US" sz="2800" b="1" dirty="0">
                <a:latin typeface="Meiryo UI" panose="020B0604030504040204" pitchFamily="50" charset="-128"/>
                <a:ea typeface="Meiryo UI" panose="020B0604030504040204" pitchFamily="50" charset="-128"/>
              </a:rPr>
              <a:t>②熱・   </a:t>
            </a:r>
            <a:br>
              <a:rPr kumimoji="1" lang="en-US" altLang="ja-JP" sz="2800" b="1" dirty="0">
                <a:latin typeface="Meiryo UI" panose="020B0604030504040204" pitchFamily="50" charset="-128"/>
                <a:ea typeface="Meiryo UI" panose="020B0604030504040204" pitchFamily="50" charset="-128"/>
              </a:rPr>
            </a:br>
            <a:r>
              <a:rPr kumimoji="1" lang="en-US" altLang="ja-JP" sz="2800" b="1" dirty="0">
                <a:latin typeface="Meiryo UI" panose="020B0604030504040204" pitchFamily="50" charset="-128"/>
                <a:ea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rPr>
              <a:t>蒸気</a:t>
            </a:r>
            <a:endParaRPr kumimoji="1" lang="en-US" altLang="ja-JP" sz="2800" b="1" dirty="0">
              <a:latin typeface="Meiryo UI" panose="020B0604030504040204" pitchFamily="50" charset="-128"/>
              <a:ea typeface="Meiryo UI" panose="020B0604030504040204" pitchFamily="50" charset="-128"/>
            </a:endParaRPr>
          </a:p>
        </p:txBody>
      </p:sp>
      <p:sp>
        <p:nvSpPr>
          <p:cNvPr id="20" name="乗算記号 19">
            <a:extLst>
              <a:ext uri="{FF2B5EF4-FFF2-40B4-BE49-F238E27FC236}">
                <a16:creationId xmlns:a16="http://schemas.microsoft.com/office/drawing/2014/main" id="{BCADC5C4-F74A-40DE-80DF-6AE91352466C}"/>
              </a:ext>
            </a:extLst>
          </p:cNvPr>
          <p:cNvSpPr/>
          <p:nvPr/>
        </p:nvSpPr>
        <p:spPr bwMode="auto">
          <a:xfrm>
            <a:off x="6266021" y="3753565"/>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1" name="四角形: 角を丸くする 20">
            <a:extLst>
              <a:ext uri="{FF2B5EF4-FFF2-40B4-BE49-F238E27FC236}">
                <a16:creationId xmlns:a16="http://schemas.microsoft.com/office/drawing/2014/main" id="{E74B6295-5245-4F56-8758-E5EC022E7A89}"/>
              </a:ext>
            </a:extLst>
          </p:cNvPr>
          <p:cNvSpPr/>
          <p:nvPr/>
        </p:nvSpPr>
        <p:spPr>
          <a:xfrm>
            <a:off x="4705484" y="3777438"/>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spcAft>
                <a:spcPct val="70000"/>
              </a:spcAft>
            </a:pPr>
            <a:r>
              <a:rPr lang="ja-JP" altLang="en-US" b="1" dirty="0">
                <a:solidFill>
                  <a:schemeClr val="bg1"/>
                </a:solidFill>
                <a:latin typeface="Meiryo UI" panose="020B0604030504040204" pitchFamily="50" charset="-128"/>
                <a:ea typeface="Meiryo UI"/>
              </a:rPr>
              <a:t>種類ごとの</a:t>
            </a:r>
            <a:br>
              <a:rPr lang="en-US" altLang="ja-JP" b="1" dirty="0">
                <a:solidFill>
                  <a:schemeClr val="bg1"/>
                </a:solidFill>
                <a:latin typeface="Meiryo UI" panose="020B0604030504040204" pitchFamily="50" charset="-128"/>
                <a:ea typeface="Meiryo UI"/>
              </a:rPr>
            </a:br>
            <a:r>
              <a:rPr lang="ja-JP" altLang="en-US" b="1" dirty="0">
                <a:solidFill>
                  <a:schemeClr val="bg1"/>
                </a:solidFill>
                <a:latin typeface="Meiryo UI" panose="020B0604030504040204" pitchFamily="50" charset="-128"/>
                <a:ea typeface="Meiryo UI"/>
              </a:rPr>
              <a:t>熱使用量</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2" name="四角形: 角を丸くする 21">
            <a:extLst>
              <a:ext uri="{FF2B5EF4-FFF2-40B4-BE49-F238E27FC236}">
                <a16:creationId xmlns:a16="http://schemas.microsoft.com/office/drawing/2014/main" id="{E00FBC85-114F-41C0-BB19-19E43A91A8E7}"/>
              </a:ext>
            </a:extLst>
          </p:cNvPr>
          <p:cNvSpPr/>
          <p:nvPr/>
        </p:nvSpPr>
        <p:spPr>
          <a:xfrm>
            <a:off x="7133653" y="3764521"/>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3" name="テキスト ボックス 22">
            <a:extLst>
              <a:ext uri="{FF2B5EF4-FFF2-40B4-BE49-F238E27FC236}">
                <a16:creationId xmlns:a16="http://schemas.microsoft.com/office/drawing/2014/main" id="{F603F672-FDED-4C9C-943A-FFC26233FDBF}"/>
              </a:ext>
            </a:extLst>
          </p:cNvPr>
          <p:cNvSpPr txBox="1"/>
          <p:nvPr/>
        </p:nvSpPr>
        <p:spPr>
          <a:xfrm>
            <a:off x="3376142" y="1589132"/>
            <a:ext cx="8118804" cy="861774"/>
          </a:xfrm>
          <a:prstGeom prst="rect">
            <a:avLst/>
          </a:prstGeom>
          <a:noFill/>
        </p:spPr>
        <p:txBody>
          <a:bodyPr wrap="square" lIns="0" tIns="0" rIns="0" bIns="0" rtlCol="0">
            <a:spAutoFit/>
          </a:bodyPr>
          <a:lstStyle/>
          <a:p>
            <a:r>
              <a:rPr kumimoji="1" lang="ja-JP" altLang="en-US" sz="2800" b="1" dirty="0">
                <a:latin typeface="Meiryo UI" panose="020B0604030504040204" pitchFamily="50" charset="-128"/>
                <a:ea typeface="Meiryo UI" panose="020B0604030504040204" pitchFamily="50" charset="-128"/>
              </a:rPr>
              <a:t>基本</a:t>
            </a:r>
            <a:r>
              <a:rPr lang="ja-JP" altLang="en-US" sz="2800" b="1" dirty="0">
                <a:latin typeface="Meiryo UI" panose="020B0604030504040204" pitchFamily="50" charset="-128"/>
                <a:ea typeface="Meiryo UI" panose="020B0604030504040204" pitchFamily="50" charset="-128"/>
              </a:rPr>
              <a:t>的には、「</a:t>
            </a:r>
            <a:r>
              <a:rPr lang="zh-CN" altLang="en-US" sz="2800" b="1" dirty="0">
                <a:latin typeface="Meiryo UI" panose="020B0604030504040204" pitchFamily="50" charset="-128"/>
                <a:ea typeface="Meiryo UI" panose="020B0604030504040204" pitchFamily="50" charset="-128"/>
              </a:rPr>
              <a:t>地球温暖化対策推進法</a:t>
            </a:r>
            <a:r>
              <a:rPr lang="en-US" altLang="ja-JP" sz="2800" b="1" dirty="0">
                <a:latin typeface="Meiryo UI" panose="020B0604030504040204" pitchFamily="50" charset="-128"/>
                <a:ea typeface="Meiryo UI" panose="020B0604030504040204" pitchFamily="50" charset="-128"/>
              </a:rPr>
              <a:t>(</a:t>
            </a:r>
            <a:r>
              <a:rPr lang="zh-CN" altLang="en-US" sz="2800" b="1" dirty="0">
                <a:latin typeface="Meiryo UI" panose="020B0604030504040204" pitchFamily="50" charset="-128"/>
                <a:ea typeface="Meiryo UI" panose="020B0604030504040204" pitchFamily="50" charset="-128"/>
              </a:rPr>
              <a:t>温対法</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に基づく算定・報告・公表制度」に準じる</a:t>
            </a:r>
            <a:r>
              <a:rPr lang="en-US" altLang="ja-JP" sz="2800" b="1" baseline="30000" dirty="0">
                <a:latin typeface="Meiryo UI" panose="020B0604030504040204" pitchFamily="50" charset="-128"/>
                <a:ea typeface="Meiryo UI" panose="020B0604030504040204" pitchFamily="50" charset="-128"/>
              </a:rPr>
              <a:t>(*1)</a:t>
            </a:r>
            <a:endParaRPr lang="en-US" altLang="ja-JP" sz="28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AEEF9927-825C-493C-A13F-B0D5CAE9EA70}"/>
              </a:ext>
            </a:extLst>
          </p:cNvPr>
          <p:cNvSpPr txBox="1"/>
          <p:nvPr/>
        </p:nvSpPr>
        <p:spPr>
          <a:xfrm>
            <a:off x="294968" y="3455530"/>
            <a:ext cx="2665946" cy="1107996"/>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他者から供給された電気、</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熱・蒸気の使用することで</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排出される</a:t>
            </a:r>
            <a:r>
              <a:rPr kumimoji="1" lang="en-US" altLang="ja-JP" b="1" dirty="0">
                <a:latin typeface="Meiryo UI" panose="020B0604030504040204" pitchFamily="50" charset="-128"/>
                <a:ea typeface="Meiryo UI" panose="020B0604030504040204" pitchFamily="50" charset="-128"/>
              </a:rPr>
              <a:t>GHG</a:t>
            </a:r>
            <a:r>
              <a:rPr kumimoji="1" lang="ja-JP" altLang="en-US" b="1" dirty="0">
                <a:latin typeface="Meiryo UI" panose="020B0604030504040204" pitchFamily="50" charset="-128"/>
                <a:ea typeface="Meiryo UI" panose="020B0604030504040204" pitchFamily="50" charset="-128"/>
              </a:rPr>
              <a:t>排出量</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間接排出</a:t>
            </a:r>
            <a:r>
              <a:rPr kumimoji="1" lang="en-US" altLang="ja-JP" b="1"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81C02025-7A21-4922-8D9B-DC6A5C121976}"/>
              </a:ext>
            </a:extLst>
          </p:cNvPr>
          <p:cNvSpPr txBox="1"/>
          <p:nvPr/>
        </p:nvSpPr>
        <p:spPr>
          <a:xfrm>
            <a:off x="719749" y="4785994"/>
            <a:ext cx="11092543" cy="969496"/>
          </a:xfrm>
          <a:prstGeom prst="rect">
            <a:avLst/>
          </a:prstGeom>
          <a:noFill/>
          <a:ln>
            <a:solidFill>
              <a:schemeClr val="tx1"/>
            </a:solidFill>
            <a:prstDash val="dash"/>
          </a:ln>
        </p:spPr>
        <p:txBody>
          <a:bodyPr wrap="square" lIns="0" tIns="0" rIns="0" bIns="0" rtlCol="0">
            <a:spAutoFit/>
          </a:bodyPr>
          <a:lstStyle/>
          <a:p>
            <a:r>
              <a:rPr lang="en-US" altLang="ja-JP" sz="1050" b="1" dirty="0">
                <a:latin typeface="Meiryo UI" panose="020B0604030504040204" pitchFamily="50" charset="-128"/>
                <a:ea typeface="Meiryo UI" panose="020B0604030504040204" pitchFamily="50" charset="-128"/>
              </a:rPr>
              <a:t>※1)</a:t>
            </a:r>
            <a:r>
              <a:rPr lang="ja-JP" altLang="en-US" sz="1050" b="1" dirty="0">
                <a:latin typeface="Meiryo UI" panose="020B0604030504040204" pitchFamily="50" charset="-128"/>
                <a:ea typeface="Meiryo UI" panose="020B0604030504040204" pitchFamily="50" charset="-128"/>
              </a:rPr>
              <a:t>「</a:t>
            </a:r>
            <a:r>
              <a:rPr lang="zh-CN" altLang="en-US" sz="1050" b="1" dirty="0">
                <a:latin typeface="Meiryo UI" panose="020B0604030504040204" pitchFamily="50" charset="-128"/>
                <a:ea typeface="Meiryo UI" panose="020B0604030504040204" pitchFamily="50" charset="-128"/>
              </a:rPr>
              <a:t>地球温暖化対策推進法</a:t>
            </a:r>
            <a:r>
              <a:rPr lang="en-US" altLang="ja-JP" sz="1050" b="1" dirty="0">
                <a:latin typeface="Meiryo UI" panose="020B0604030504040204" pitchFamily="50" charset="-128"/>
                <a:ea typeface="Meiryo UI" panose="020B0604030504040204" pitchFamily="50" charset="-128"/>
              </a:rPr>
              <a:t>(</a:t>
            </a:r>
            <a:r>
              <a:rPr lang="zh-CN" altLang="en-US" sz="1050" b="1" dirty="0">
                <a:latin typeface="Meiryo UI" panose="020B0604030504040204" pitchFamily="50" charset="-128"/>
                <a:ea typeface="Meiryo UI" panose="020B0604030504040204" pitchFamily="50" charset="-128"/>
              </a:rPr>
              <a:t>温対法</a:t>
            </a: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に基づく算定・報告・公表制度」と</a:t>
            </a:r>
            <a:r>
              <a:rPr lang="en-US" altLang="ja-JP" sz="1050" b="1" dirty="0">
                <a:latin typeface="Meiryo UI" panose="020B0604030504040204" pitchFamily="50" charset="-128"/>
                <a:ea typeface="Meiryo UI" panose="020B0604030504040204" pitchFamily="50" charset="-128"/>
              </a:rPr>
              <a:t>GHG</a:t>
            </a:r>
            <a:r>
              <a:rPr lang="ja-JP" altLang="en-US" sz="1050" b="1" dirty="0">
                <a:latin typeface="Meiryo UI" panose="020B0604030504040204" pitchFamily="50" charset="-128"/>
                <a:ea typeface="Meiryo UI" panose="020B0604030504040204" pitchFamily="50" charset="-128"/>
              </a:rPr>
              <a:t>イニシアチブの相違点</a:t>
            </a:r>
            <a:br>
              <a:rPr lang="en-US" altLang="ja-JP" sz="1050" b="1" dirty="0">
                <a:latin typeface="Meiryo UI" panose="020B0604030504040204" pitchFamily="50" charset="-128"/>
                <a:ea typeface="Meiryo UI" panose="020B0604030504040204" pitchFamily="50" charset="-128"/>
              </a:rPr>
            </a:br>
            <a:r>
              <a:rPr lang="en-US" altLang="ja-JP" sz="1050" b="1"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細かいな内容になりますが、</a:t>
            </a:r>
            <a:r>
              <a:rPr lang="en-US" altLang="ja-JP" sz="1050" dirty="0">
                <a:latin typeface="Meiryo UI" panose="020B0604030504040204" pitchFamily="50" charset="-128"/>
                <a:ea typeface="Meiryo UI" panose="020B0604030504040204" pitchFamily="50" charset="-128"/>
              </a:rPr>
              <a:t>GHG</a:t>
            </a:r>
            <a:r>
              <a:rPr lang="ja-JP" altLang="en-US" sz="1050" dirty="0">
                <a:latin typeface="Meiryo UI" panose="020B0604030504040204" pitchFamily="50" charset="-128"/>
                <a:ea typeface="Meiryo UI" panose="020B0604030504040204" pitchFamily="50" charset="-128"/>
              </a:rPr>
              <a:t>排出量の算定は、従来の温対法での算定と以下の点で異なっています</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連結対象事業者や建設現場等自社が所有又は支配する全ての事業活動を含める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出資比率基準又は支配力基準に基づく</a:t>
            </a:r>
            <a:r>
              <a:rPr lang="en-US" altLang="ja-JP" sz="1050"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建設機械の使用による排出や自社所有自家用乗用車の使用による排出も含める</a:t>
            </a:r>
          </a:p>
          <a:p>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排出係数が異なるロケーション基準手法とマーケット基準手法の２種類で報告・公表</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元報告</a:t>
            </a:r>
            <a:r>
              <a:rPr lang="en-US" altLang="ja-JP" sz="1050" dirty="0">
                <a:latin typeface="Meiryo UI" panose="020B0604030504040204" pitchFamily="50" charset="-128"/>
                <a:ea typeface="Meiryo UI" panose="020B0604030504040204" pitchFamily="50" charset="-128"/>
              </a:rPr>
              <a:t>:Dual Reporting)</a:t>
            </a:r>
            <a:r>
              <a:rPr lang="ja-JP" altLang="en-US" sz="1050" dirty="0">
                <a:latin typeface="Meiryo UI" panose="020B0604030504040204" pitchFamily="50" charset="-128"/>
                <a:ea typeface="Meiryo UI" panose="020B0604030504040204" pitchFamily="50" charset="-128"/>
              </a:rPr>
              <a:t>が必要</a:t>
            </a:r>
            <a:br>
              <a:rPr lang="en-US" altLang="ja-JP" sz="1050" dirty="0">
                <a:latin typeface="Meiryo UI" panose="020B0604030504040204" pitchFamily="50" charset="-128"/>
                <a:ea typeface="Meiryo UI" panose="020B0604030504040204" pitchFamily="50" charset="-128"/>
              </a:rPr>
            </a:b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温対法は環境庁の排出係数を使うのみ</a:t>
            </a:r>
            <a:r>
              <a:rPr lang="en-US" altLang="ja-JP" sz="1050" dirty="0">
                <a:latin typeface="Meiryo UI" panose="020B0604030504040204" pitchFamily="50" charset="-128"/>
                <a:ea typeface="Meiryo UI" panose="020B0604030504040204" pitchFamily="50" charset="-128"/>
              </a:rPr>
              <a:t>)</a:t>
            </a:r>
          </a:p>
        </p:txBody>
      </p:sp>
      <p:graphicFrame>
        <p:nvGraphicFramePr>
          <p:cNvPr id="24" name="表 3">
            <a:extLst>
              <a:ext uri="{FF2B5EF4-FFF2-40B4-BE49-F238E27FC236}">
                <a16:creationId xmlns:a16="http://schemas.microsoft.com/office/drawing/2014/main" id="{07EEC0A0-86CD-4C6A-9EED-234BDFDD5864}"/>
              </a:ext>
            </a:extLst>
          </p:cNvPr>
          <p:cNvGraphicFramePr>
            <a:graphicFrameLocks noGrp="1"/>
          </p:cNvGraphicFramePr>
          <p:nvPr>
            <p:extLst>
              <p:ext uri="{D42A27DB-BD31-4B8C-83A1-F6EECF244321}">
                <p14:modId xmlns:p14="http://schemas.microsoft.com/office/powerpoint/2010/main" val="158581079"/>
              </p:ext>
            </p:extLst>
          </p:nvPr>
        </p:nvGraphicFramePr>
        <p:xfrm>
          <a:off x="8563340" y="4921251"/>
          <a:ext cx="3187965" cy="793800"/>
        </p:xfrm>
        <a:graphic>
          <a:graphicData uri="http://schemas.openxmlformats.org/drawingml/2006/table">
            <a:tbl>
              <a:tblPr firstRow="1" bandRow="1">
                <a:tableStyleId>{5940675A-B579-460E-94D1-54222C63F5DA}</a:tableStyleId>
              </a:tblPr>
              <a:tblGrid>
                <a:gridCol w="404303">
                  <a:extLst>
                    <a:ext uri="{9D8B030D-6E8A-4147-A177-3AD203B41FA5}">
                      <a16:colId xmlns:a16="http://schemas.microsoft.com/office/drawing/2014/main" val="3555082846"/>
                    </a:ext>
                  </a:extLst>
                </a:gridCol>
                <a:gridCol w="1433833">
                  <a:extLst>
                    <a:ext uri="{9D8B030D-6E8A-4147-A177-3AD203B41FA5}">
                      <a16:colId xmlns:a16="http://schemas.microsoft.com/office/drawing/2014/main" val="1055713951"/>
                    </a:ext>
                  </a:extLst>
                </a:gridCol>
                <a:gridCol w="1349829">
                  <a:extLst>
                    <a:ext uri="{9D8B030D-6E8A-4147-A177-3AD203B41FA5}">
                      <a16:colId xmlns:a16="http://schemas.microsoft.com/office/drawing/2014/main" val="3592962427"/>
                    </a:ext>
                  </a:extLst>
                </a:gridCol>
              </a:tblGrid>
              <a:tr h="144476">
                <a:tc>
                  <a:txBody>
                    <a:bodyPr/>
                    <a:lstStyle/>
                    <a:p>
                      <a:endParaRPr kumimoji="1" lang="ja-JP" altLang="en-US" sz="900" dirty="0">
                        <a:latin typeface="Meiryo UI" panose="020B0604030504040204" pitchFamily="50" charset="-128"/>
                        <a:ea typeface="Meiryo UI" panose="020B0604030504040204" pitchFamily="50" charset="-128"/>
                      </a:endParaRPr>
                    </a:p>
                  </a:txBody>
                  <a:tcPr marL="18000" marR="18000" marT="18000" marB="18000"/>
                </a:tc>
                <a:tc>
                  <a:txBody>
                    <a:bodyPr/>
                    <a:lstStyle/>
                    <a:p>
                      <a:r>
                        <a:rPr kumimoji="1" lang="ja-JP" altLang="en-US" sz="900" dirty="0">
                          <a:latin typeface="Meiryo UI" panose="020B0604030504040204" pitchFamily="50" charset="-128"/>
                          <a:ea typeface="Meiryo UI" panose="020B0604030504040204" pitchFamily="50" charset="-128"/>
                        </a:rPr>
                        <a:t>ロケーション基準の排出係数</a:t>
                      </a:r>
                    </a:p>
                  </a:txBody>
                  <a:tcPr marL="18000" marR="18000" marT="18000" marB="18000"/>
                </a:tc>
                <a:tc>
                  <a:txBody>
                    <a:bodyPr/>
                    <a:lstStyle/>
                    <a:p>
                      <a:r>
                        <a:rPr kumimoji="1" lang="ja-JP" altLang="en-US" sz="900" dirty="0">
                          <a:latin typeface="Meiryo UI" panose="020B0604030504040204" pitchFamily="50" charset="-128"/>
                          <a:ea typeface="Meiryo UI" panose="020B0604030504040204" pitchFamily="50" charset="-128"/>
                        </a:rPr>
                        <a:t>マーケット基準の排出係数</a:t>
                      </a:r>
                    </a:p>
                  </a:txBody>
                  <a:tcPr marL="18000" marR="18000" marT="18000" marB="18000"/>
                </a:tc>
                <a:extLst>
                  <a:ext uri="{0D108BD9-81ED-4DB2-BD59-A6C34878D82A}">
                    <a16:rowId xmlns:a16="http://schemas.microsoft.com/office/drawing/2014/main" val="4186888405"/>
                  </a:ext>
                </a:extLst>
              </a:tr>
              <a:tr h="309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①電気</a:t>
                      </a:r>
                    </a:p>
                  </a:txBody>
                  <a:tcPr marL="18000" marR="18000" marT="18000" marB="18000"/>
                </a:tc>
                <a:tc>
                  <a:txBody>
                    <a:bodyPr/>
                    <a:lstStyle/>
                    <a:p>
                      <a:r>
                        <a:rPr kumimoji="1" lang="ja-JP" altLang="en-US" sz="900" dirty="0">
                          <a:latin typeface="Meiryo UI" panose="020B0604030504040204" pitchFamily="50" charset="-128"/>
                          <a:ea typeface="Meiryo UI" panose="020B0604030504040204" pitchFamily="50" charset="-128"/>
                        </a:rPr>
                        <a:t>国や地域などの特定区域での</a:t>
                      </a:r>
                      <a:endParaRPr kumimoji="1" lang="en-US" altLang="ja-JP" sz="900"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平均排出係数</a:t>
                      </a:r>
                      <a:r>
                        <a:rPr kumimoji="1" lang="ja-JP" altLang="en-US" sz="900" dirty="0">
                          <a:latin typeface="Meiryo UI" panose="020B0604030504040204" pitchFamily="50" charset="-128"/>
                          <a:ea typeface="Meiryo UI" panose="020B0604030504040204" pitchFamily="50" charset="-128"/>
                        </a:rPr>
                        <a:t>を適用する</a:t>
                      </a:r>
                    </a:p>
                  </a:txBody>
                  <a:tcPr marL="18000" marR="18000" marT="18000" marB="18000"/>
                </a:tc>
                <a:tc>
                  <a:txBody>
                    <a:bodyPr/>
                    <a:lstStyle/>
                    <a:p>
                      <a:r>
                        <a:rPr kumimoji="1" lang="ja-JP" altLang="en-US" sz="900" b="1" dirty="0">
                          <a:latin typeface="Meiryo UI" panose="020B0604030504040204" pitchFamily="50" charset="-128"/>
                          <a:ea typeface="Meiryo UI" panose="020B0604030504040204" pitchFamily="50" charset="-128"/>
                        </a:rPr>
                        <a:t>購入契約別の排出係数</a:t>
                      </a:r>
                      <a:r>
                        <a:rPr kumimoji="1" lang="ja-JP" altLang="en-US" sz="900" dirty="0">
                          <a:latin typeface="Meiryo UI" panose="020B0604030504040204" pitchFamily="50" charset="-128"/>
                          <a:ea typeface="Meiryo UI" panose="020B0604030504040204" pitchFamily="50" charset="-128"/>
                        </a:rPr>
                        <a:t>を適用する</a:t>
                      </a:r>
                    </a:p>
                  </a:txBody>
                  <a:tcPr marL="18000" marR="18000" marT="18000" marB="18000"/>
                </a:tc>
                <a:extLst>
                  <a:ext uri="{0D108BD9-81ED-4DB2-BD59-A6C34878D82A}">
                    <a16:rowId xmlns:a16="http://schemas.microsoft.com/office/drawing/2014/main" val="2349265133"/>
                  </a:ext>
                </a:extLst>
              </a:tr>
              <a:tr h="309410">
                <a:tc>
                  <a:txBody>
                    <a:bodyPr/>
                    <a:lstStyle/>
                    <a:p>
                      <a:r>
                        <a:rPr kumimoji="1" lang="ja-JP" altLang="en-US" sz="900" dirty="0">
                          <a:latin typeface="Meiryo UI" panose="020B0604030504040204" pitchFamily="50" charset="-128"/>
                          <a:ea typeface="Meiryo UI" panose="020B0604030504040204" pitchFamily="50" charset="-128"/>
                        </a:rPr>
                        <a:t>②熱・蒸気</a:t>
                      </a:r>
                    </a:p>
                  </a:txBody>
                  <a:tcPr marL="18000" marR="18000" marT="18000" marB="18000"/>
                </a:tc>
                <a:tc>
                  <a:txBody>
                    <a:bodyPr/>
                    <a:lstStyle/>
                    <a:p>
                      <a:r>
                        <a:rPr kumimoji="1" lang="ja-JP" altLang="en-US" sz="900" b="1" dirty="0">
                          <a:latin typeface="Meiryo UI" panose="020B0604030504040204" pitchFamily="50" charset="-128"/>
                          <a:ea typeface="Meiryo UI" panose="020B0604030504040204" pitchFamily="50" charset="-128"/>
                        </a:rPr>
                        <a:t>温対法の排出係数</a:t>
                      </a:r>
                      <a:r>
                        <a:rPr kumimoji="1" lang="ja-JP" altLang="en-US" sz="900" dirty="0">
                          <a:latin typeface="Meiryo UI" panose="020B0604030504040204" pitchFamily="50" charset="-128"/>
                          <a:ea typeface="Meiryo UI" panose="020B0604030504040204" pitchFamily="50" charset="-128"/>
                        </a:rPr>
                        <a:t>を適用</a:t>
                      </a:r>
                    </a:p>
                  </a:txBody>
                  <a:tcPr marL="18000" marR="18000" marT="18000" marB="18000"/>
                </a:tc>
                <a:tc>
                  <a:txBody>
                    <a:bodyPr/>
                    <a:lstStyle/>
                    <a:p>
                      <a:r>
                        <a:rPr kumimoji="1" lang="ja-JP" altLang="en-US" sz="900" b="1" dirty="0">
                          <a:latin typeface="Meiryo UI" panose="020B0604030504040204" pitchFamily="50" charset="-128"/>
                          <a:ea typeface="Meiryo UI" panose="020B0604030504040204" pitchFamily="50" charset="-128"/>
                        </a:rPr>
                        <a:t>購入契約別の排出係数</a:t>
                      </a:r>
                      <a:r>
                        <a:rPr kumimoji="1" lang="ja-JP" altLang="en-US" sz="900" dirty="0">
                          <a:latin typeface="Meiryo UI" panose="020B0604030504040204" pitchFamily="50" charset="-128"/>
                          <a:ea typeface="Meiryo UI" panose="020B0604030504040204" pitchFamily="50" charset="-128"/>
                        </a:rPr>
                        <a:t>を適用する</a:t>
                      </a:r>
                    </a:p>
                  </a:txBody>
                  <a:tcPr marL="18000" marR="18000" marT="18000" marB="18000"/>
                </a:tc>
                <a:extLst>
                  <a:ext uri="{0D108BD9-81ED-4DB2-BD59-A6C34878D82A}">
                    <a16:rowId xmlns:a16="http://schemas.microsoft.com/office/drawing/2014/main" val="3342335990"/>
                  </a:ext>
                </a:extLst>
              </a:tr>
            </a:tbl>
          </a:graphicData>
        </a:graphic>
      </p:graphicFrame>
    </p:spTree>
    <p:extLst>
      <p:ext uri="{BB962C8B-B14F-4D97-AF65-F5344CB8AC3E}">
        <p14:creationId xmlns:p14="http://schemas.microsoft.com/office/powerpoint/2010/main" val="1669871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Scope2</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a:t>
            </a: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8" y="3609210"/>
            <a:ext cx="2665946"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他者から供給された電気、</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熱・蒸気の使用に伴う</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間接排出</a:t>
            </a:r>
            <a:endParaRPr kumimoji="1" lang="en-US" altLang="ja-JP" b="1" dirty="0">
              <a:latin typeface="Meiryo UI" panose="020B0604030504040204" pitchFamily="50" charset="-128"/>
              <a:ea typeface="Meiryo UI" panose="020B0604030504040204" pitchFamily="50" charset="-128"/>
            </a:endParaRPr>
          </a:p>
        </p:txBody>
      </p:sp>
      <p:pic>
        <p:nvPicPr>
          <p:cNvPr id="10" name="図 9" descr="テキスト&#10;&#10;低い精度で自動的に生成された説明">
            <a:extLst>
              <a:ext uri="{FF2B5EF4-FFF2-40B4-BE49-F238E27FC236}">
                <a16:creationId xmlns:a16="http://schemas.microsoft.com/office/drawing/2014/main" id="{51DCF775-21A8-4C01-9680-E78FB4B1BC96}"/>
              </a:ext>
            </a:extLst>
          </p:cNvPr>
          <p:cNvPicPr>
            <a:picLocks noChangeAspect="1"/>
          </p:cNvPicPr>
          <p:nvPr/>
        </p:nvPicPr>
        <p:blipFill>
          <a:blip r:embed="rId3"/>
          <a:stretch>
            <a:fillRect/>
          </a:stretch>
        </p:blipFill>
        <p:spPr>
          <a:xfrm>
            <a:off x="294968" y="1216944"/>
            <a:ext cx="2257086" cy="2185432"/>
          </a:xfrm>
          <a:prstGeom prst="rect">
            <a:avLst/>
          </a:prstGeom>
        </p:spPr>
      </p:pic>
      <p:sp>
        <p:nvSpPr>
          <p:cNvPr id="7" name="テキスト ボックス 6">
            <a:extLst>
              <a:ext uri="{FF2B5EF4-FFF2-40B4-BE49-F238E27FC236}">
                <a16:creationId xmlns:a16="http://schemas.microsoft.com/office/drawing/2014/main" id="{F048AA92-12BA-4EC7-8A19-7AE69772041E}"/>
              </a:ext>
            </a:extLst>
          </p:cNvPr>
          <p:cNvSpPr txBox="1"/>
          <p:nvPr/>
        </p:nvSpPr>
        <p:spPr>
          <a:xfrm>
            <a:off x="2950029" y="838121"/>
            <a:ext cx="8512599"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事業者自らによる</a:t>
            </a:r>
            <a:r>
              <a:rPr lang="en-US" altLang="ja-JP" sz="2400" b="1" dirty="0">
                <a:latin typeface="Meiryo UI" panose="020B0604030504040204" pitchFamily="50" charset="-128"/>
                <a:ea typeface="Meiryo UI" panose="020B0604030504040204" pitchFamily="50" charset="-128"/>
              </a:rPr>
              <a:t>GHG</a:t>
            </a:r>
            <a:r>
              <a:rPr lang="ja-JP" altLang="en-US" sz="2400" b="1" dirty="0">
                <a:latin typeface="Meiryo UI" panose="020B0604030504040204" pitchFamily="50" charset="-128"/>
                <a:ea typeface="Meiryo UI" panose="020B0604030504040204" pitchFamily="50" charset="-128"/>
              </a:rPr>
              <a:t>間接排出</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の算定例</a:t>
            </a:r>
          </a:p>
        </p:txBody>
      </p:sp>
      <p:graphicFrame>
        <p:nvGraphicFramePr>
          <p:cNvPr id="9" name="表 14">
            <a:extLst>
              <a:ext uri="{FF2B5EF4-FFF2-40B4-BE49-F238E27FC236}">
                <a16:creationId xmlns:a16="http://schemas.microsoft.com/office/drawing/2014/main" id="{4D7A69C7-78B7-4C2F-83CF-F6E06F9C924B}"/>
              </a:ext>
            </a:extLst>
          </p:cNvPr>
          <p:cNvGraphicFramePr>
            <a:graphicFrameLocks noGrp="1"/>
          </p:cNvGraphicFramePr>
          <p:nvPr>
            <p:extLst>
              <p:ext uri="{D42A27DB-BD31-4B8C-83A1-F6EECF244321}">
                <p14:modId xmlns:p14="http://schemas.microsoft.com/office/powerpoint/2010/main" val="824977371"/>
              </p:ext>
            </p:extLst>
          </p:nvPr>
        </p:nvGraphicFramePr>
        <p:xfrm>
          <a:off x="3280200" y="2218787"/>
          <a:ext cx="3109715" cy="1011360"/>
        </p:xfrm>
        <a:graphic>
          <a:graphicData uri="http://schemas.openxmlformats.org/drawingml/2006/table">
            <a:tbl>
              <a:tblPr firstRow="1" bandRow="1">
                <a:tableStyleId>{5940675A-B579-460E-94D1-54222C63F5DA}</a:tableStyleId>
              </a:tblPr>
              <a:tblGrid>
                <a:gridCol w="1814315">
                  <a:extLst>
                    <a:ext uri="{9D8B030D-6E8A-4147-A177-3AD203B41FA5}">
                      <a16:colId xmlns:a16="http://schemas.microsoft.com/office/drawing/2014/main" val="1726828633"/>
                    </a:ext>
                  </a:extLst>
                </a:gridCol>
                <a:gridCol w="1295400">
                  <a:extLst>
                    <a:ext uri="{9D8B030D-6E8A-4147-A177-3AD203B41FA5}">
                      <a16:colId xmlns:a16="http://schemas.microsoft.com/office/drawing/2014/main" val="475115274"/>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電力</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東京電力エナジー</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パートナー</a:t>
                      </a:r>
                      <a:r>
                        <a:rPr kumimoji="1" lang="en-US" altLang="ja-JP" sz="1600" dirty="0">
                          <a:latin typeface="Meiryo UI" panose="020B0604030504040204" pitchFamily="50" charset="-128"/>
                          <a:ea typeface="Meiryo UI" panose="020B0604030504040204" pitchFamily="50" charset="-128"/>
                        </a:rPr>
                        <a:t>)</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発電源指定なし</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10000kWh</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bl>
          </a:graphicData>
        </a:graphic>
      </p:graphicFrame>
      <p:graphicFrame>
        <p:nvGraphicFramePr>
          <p:cNvPr id="11" name="表 10">
            <a:extLst>
              <a:ext uri="{FF2B5EF4-FFF2-40B4-BE49-F238E27FC236}">
                <a16:creationId xmlns:a16="http://schemas.microsoft.com/office/drawing/2014/main" id="{0E7218F0-06C7-45A0-B0D7-8883CAEB472E}"/>
              </a:ext>
            </a:extLst>
          </p:cNvPr>
          <p:cNvGraphicFramePr>
            <a:graphicFrameLocks noGrp="1"/>
          </p:cNvGraphicFramePr>
          <p:nvPr>
            <p:extLst>
              <p:ext uri="{D42A27DB-BD31-4B8C-83A1-F6EECF244321}">
                <p14:modId xmlns:p14="http://schemas.microsoft.com/office/powerpoint/2010/main" val="1744675850"/>
              </p:ext>
            </p:extLst>
          </p:nvPr>
        </p:nvGraphicFramePr>
        <p:xfrm>
          <a:off x="6905141" y="2218787"/>
          <a:ext cx="1846975" cy="1057811"/>
        </p:xfrm>
        <a:graphic>
          <a:graphicData uri="http://schemas.openxmlformats.org/drawingml/2006/table">
            <a:tbl>
              <a:tblPr firstRow="1" bandRow="1">
                <a:tableStyleId>{5940675A-B579-460E-94D1-54222C63F5DA}</a:tableStyleId>
              </a:tblPr>
              <a:tblGrid>
                <a:gridCol w="1846975">
                  <a:extLst>
                    <a:ext uri="{9D8B030D-6E8A-4147-A177-3AD203B41FA5}">
                      <a16:colId xmlns:a16="http://schemas.microsoft.com/office/drawing/2014/main" val="475115274"/>
                    </a:ext>
                  </a:extLst>
                </a:gridCol>
              </a:tblGrid>
              <a:tr h="1057811">
                <a:tc>
                  <a:txBody>
                    <a:bodyPr/>
                    <a:lstStyle/>
                    <a:p>
                      <a:pPr algn="r"/>
                      <a:r>
                        <a:rPr kumimoji="1" lang="en-US" altLang="ja-JP" sz="1600" dirty="0">
                          <a:latin typeface="Meiryo UI" panose="020B0604030504040204" pitchFamily="50" charset="-128"/>
                          <a:ea typeface="Meiryo UI" panose="020B0604030504040204" pitchFamily="50" charset="-128"/>
                        </a:rPr>
                        <a:t>0.000441</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2</a:t>
                      </a:r>
                    </a:p>
                    <a:p>
                      <a:pPr algn="r"/>
                      <a:r>
                        <a:rPr kumimoji="1" lang="en-US" altLang="ja-JP" sz="1600" dirty="0">
                          <a:latin typeface="Meiryo UI" panose="020B0604030504040204" pitchFamily="50" charset="-128"/>
                          <a:ea typeface="Meiryo UI" panose="020B0604030504040204" pitchFamily="50" charset="-128"/>
                        </a:rPr>
                        <a:t>〔t-CO₂/kWh〕</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bl>
          </a:graphicData>
        </a:graphic>
      </p:graphicFrame>
      <p:graphicFrame>
        <p:nvGraphicFramePr>
          <p:cNvPr id="14" name="表 13">
            <a:extLst>
              <a:ext uri="{FF2B5EF4-FFF2-40B4-BE49-F238E27FC236}">
                <a16:creationId xmlns:a16="http://schemas.microsoft.com/office/drawing/2014/main" id="{F5229824-FF9B-41C6-BEB2-94B7D57F1E3B}"/>
              </a:ext>
            </a:extLst>
          </p:cNvPr>
          <p:cNvGraphicFramePr>
            <a:graphicFrameLocks noGrp="1"/>
          </p:cNvGraphicFramePr>
          <p:nvPr>
            <p:extLst>
              <p:ext uri="{D42A27DB-BD31-4B8C-83A1-F6EECF244321}">
                <p14:modId xmlns:p14="http://schemas.microsoft.com/office/powerpoint/2010/main" val="302946276"/>
              </p:ext>
            </p:extLst>
          </p:nvPr>
        </p:nvGraphicFramePr>
        <p:xfrm>
          <a:off x="9558331" y="2261799"/>
          <a:ext cx="1425178" cy="1025685"/>
        </p:xfrm>
        <a:graphic>
          <a:graphicData uri="http://schemas.openxmlformats.org/drawingml/2006/table">
            <a:tbl>
              <a:tblPr firstRow="1" bandRow="1">
                <a:tableStyleId>{5940675A-B579-460E-94D1-54222C63F5DA}</a:tableStyleId>
              </a:tblPr>
              <a:tblGrid>
                <a:gridCol w="1425178">
                  <a:extLst>
                    <a:ext uri="{9D8B030D-6E8A-4147-A177-3AD203B41FA5}">
                      <a16:colId xmlns:a16="http://schemas.microsoft.com/office/drawing/2014/main" val="475115274"/>
                    </a:ext>
                  </a:extLst>
                </a:gridCol>
              </a:tblGrid>
              <a:tr h="1025685">
                <a:tc>
                  <a:txBody>
                    <a:bodyPr/>
                    <a:lstStyle/>
                    <a:p>
                      <a:pPr algn="r"/>
                      <a:r>
                        <a:rPr kumimoji="1" lang="en-US" altLang="ja-JP" sz="1600" dirty="0">
                          <a:latin typeface="Meiryo UI" panose="020B0604030504040204" pitchFamily="50" charset="-128"/>
                          <a:ea typeface="Meiryo UI" panose="020B0604030504040204" pitchFamily="50" charset="-128"/>
                        </a:rPr>
                        <a:t>4.41〔t-CO₂〕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bl>
          </a:graphicData>
        </a:graphic>
      </p:graphicFrame>
      <p:sp>
        <p:nvSpPr>
          <p:cNvPr id="15" name="乗算記号 14">
            <a:extLst>
              <a:ext uri="{FF2B5EF4-FFF2-40B4-BE49-F238E27FC236}">
                <a16:creationId xmlns:a16="http://schemas.microsoft.com/office/drawing/2014/main" id="{61F11014-5DCB-41B5-9AC5-75F0EFDCD55D}"/>
              </a:ext>
            </a:extLst>
          </p:cNvPr>
          <p:cNvSpPr/>
          <p:nvPr/>
        </p:nvSpPr>
        <p:spPr bwMode="auto">
          <a:xfrm>
            <a:off x="6376063" y="2495786"/>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16" name="次の値と等しい 15">
            <a:extLst>
              <a:ext uri="{FF2B5EF4-FFF2-40B4-BE49-F238E27FC236}">
                <a16:creationId xmlns:a16="http://schemas.microsoft.com/office/drawing/2014/main" id="{B8958DF8-B6C0-4622-BB47-836D3FD9596C}"/>
              </a:ext>
            </a:extLst>
          </p:cNvPr>
          <p:cNvSpPr/>
          <p:nvPr/>
        </p:nvSpPr>
        <p:spPr>
          <a:xfrm>
            <a:off x="9019573" y="2627685"/>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18" name="テキスト ボックス 17">
            <a:extLst>
              <a:ext uri="{FF2B5EF4-FFF2-40B4-BE49-F238E27FC236}">
                <a16:creationId xmlns:a16="http://schemas.microsoft.com/office/drawing/2014/main" id="{E1104CED-357F-4463-9099-A6AFE5CB2ECD}"/>
              </a:ext>
            </a:extLst>
          </p:cNvPr>
          <p:cNvSpPr txBox="1"/>
          <p:nvPr/>
        </p:nvSpPr>
        <p:spPr>
          <a:xfrm>
            <a:off x="5096092" y="1945034"/>
            <a:ext cx="793604" cy="285590"/>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使用量</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B063EEA-EA2D-4182-99B5-17023BBCF718}"/>
              </a:ext>
            </a:extLst>
          </p:cNvPr>
          <p:cNvSpPr txBox="1"/>
          <p:nvPr/>
        </p:nvSpPr>
        <p:spPr>
          <a:xfrm>
            <a:off x="6892728" y="1954780"/>
            <a:ext cx="1859388"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調整後</a:t>
            </a:r>
            <a:r>
              <a:rPr kumimoji="1" lang="ja-JP" altLang="en-US" b="1" dirty="0">
                <a:latin typeface="Meiryo UI" panose="020B0604030504040204" pitchFamily="50" charset="-128"/>
                <a:ea typeface="Meiryo UI" panose="020B0604030504040204" pitchFamily="50" charset="-128"/>
              </a:rPr>
              <a:t>排出係数</a:t>
            </a:r>
            <a:r>
              <a:rPr kumimoji="1" lang="ja-JP" altLang="en-US" baseline="30000" dirty="0">
                <a:latin typeface="Meiryo UI" panose="020B0604030504040204" pitchFamily="50" charset="-128"/>
                <a:ea typeface="Meiryo UI" panose="020B0604030504040204" pitchFamily="50" charset="-128"/>
              </a:rPr>
              <a:t>*</a:t>
            </a:r>
            <a:r>
              <a:rPr kumimoji="1" lang="en-US" altLang="ja-JP" baseline="30000" dirty="0">
                <a:latin typeface="Meiryo UI" panose="020B0604030504040204" pitchFamily="50" charset="-128"/>
                <a:ea typeface="Meiryo UI" panose="020B0604030504040204" pitchFamily="50" charset="-128"/>
              </a:rPr>
              <a:t>1</a:t>
            </a:r>
          </a:p>
        </p:txBody>
      </p:sp>
      <p:sp>
        <p:nvSpPr>
          <p:cNvPr id="20" name="テキスト ボックス 19">
            <a:extLst>
              <a:ext uri="{FF2B5EF4-FFF2-40B4-BE49-F238E27FC236}">
                <a16:creationId xmlns:a16="http://schemas.microsoft.com/office/drawing/2014/main" id="{A5A92969-F3F5-46D9-8639-D2FEAC24CF68}"/>
              </a:ext>
            </a:extLst>
          </p:cNvPr>
          <p:cNvSpPr txBox="1"/>
          <p:nvPr/>
        </p:nvSpPr>
        <p:spPr>
          <a:xfrm>
            <a:off x="9571101" y="1975412"/>
            <a:ext cx="101030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endParaRPr kumimoji="1"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CB4C43F-5B69-43F2-A481-98A62DAA68B1}"/>
              </a:ext>
            </a:extLst>
          </p:cNvPr>
          <p:cNvSpPr txBox="1"/>
          <p:nvPr/>
        </p:nvSpPr>
        <p:spPr>
          <a:xfrm>
            <a:off x="577996" y="4750578"/>
            <a:ext cx="11336593" cy="1969770"/>
          </a:xfrm>
          <a:prstGeom prst="rect">
            <a:avLst/>
          </a:prstGeom>
          <a:noFill/>
          <a:ln>
            <a:noFill/>
            <a:prstDash val="dash"/>
          </a:ln>
        </p:spPr>
        <p:txBody>
          <a:bodyPr wrap="square" lIns="0" tIns="0" rIns="0" bIns="0"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排出係数には基礎排出係数と調整後排出係数の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つがあるが、</a:t>
            </a:r>
            <a:r>
              <a:rPr lang="en-US" altLang="ja-JP" sz="1600" dirty="0">
                <a:latin typeface="Meiryo UI" panose="020B0604030504040204" pitchFamily="50" charset="-128"/>
                <a:ea typeface="Meiryo UI" panose="020B0604030504040204" pitchFamily="50" charset="-128"/>
              </a:rPr>
              <a:t>CSR</a:t>
            </a:r>
            <a:r>
              <a:rPr lang="ja-JP" altLang="en-US" sz="1600" dirty="0">
                <a:latin typeface="Meiryo UI" panose="020B0604030504040204" pitchFamily="50" charset="-128"/>
                <a:ea typeface="Meiryo UI" panose="020B0604030504040204" pitchFamily="50" charset="-128"/>
              </a:rPr>
              <a:t>報告書などには調整後排出係数を用いる。</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温室効果ガス排出量 算定・報告・公表制度に基づく法定報告では両方を報告売る必要がある</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基礎排出係数＝販売した電気を発電する際に燃料から排出された二酸化炭素の量</a:t>
            </a:r>
            <a:r>
              <a:rPr lang="en-US" altLang="ja-JP" sz="1600" dirty="0">
                <a:latin typeface="Meiryo UI" panose="020B0604030504040204" pitchFamily="50" charset="-128"/>
                <a:ea typeface="Meiryo UI" panose="020B0604030504040204" pitchFamily="50" charset="-128"/>
              </a:rPr>
              <a:t>(t-CO2)÷</a:t>
            </a:r>
            <a:r>
              <a:rPr lang="ja-JP" altLang="en-US" sz="1600" dirty="0">
                <a:latin typeface="Meiryo UI" panose="020B0604030504040204" pitchFamily="50" charset="-128"/>
                <a:ea typeface="Meiryo UI" panose="020B0604030504040204" pitchFamily="50" charset="-128"/>
              </a:rPr>
              <a:t>販売した電力量</a:t>
            </a:r>
            <a:r>
              <a:rPr lang="en-US" altLang="ja-JP" sz="1600" dirty="0">
                <a:latin typeface="Meiryo UI" panose="020B0604030504040204" pitchFamily="50" charset="-128"/>
                <a:ea typeface="Meiryo UI" panose="020B0604030504040204" pitchFamily="50" charset="-128"/>
              </a:rPr>
              <a:t>(kWh)</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調整後排出係数＝</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基礎二酸化炭素排出量</a:t>
            </a:r>
            <a:r>
              <a:rPr lang="en-US" altLang="ja-JP" sz="1600" dirty="0">
                <a:latin typeface="Meiryo UI" panose="020B0604030504040204" pitchFamily="50" charset="-128"/>
                <a:ea typeface="Meiryo UI" panose="020B0604030504040204" pitchFamily="50" charset="-128"/>
              </a:rPr>
              <a:t>(t-CO2)+</a:t>
            </a:r>
            <a:r>
              <a:rPr lang="ja-JP" altLang="en-US" sz="1600" dirty="0">
                <a:latin typeface="Meiryo UI" panose="020B0604030504040204" pitchFamily="50" charset="-128"/>
                <a:ea typeface="Meiryo UI" panose="020B0604030504040204" pitchFamily="50" charset="-128"/>
              </a:rPr>
              <a:t>再生可能エネルギーの固定価格買取制度に関連して二酸化炭素排出量を</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調整した量</a:t>
            </a:r>
            <a:r>
              <a:rPr lang="en-US" altLang="ja-JP" sz="1600" dirty="0">
                <a:latin typeface="Meiryo UI" panose="020B0604030504040204" pitchFamily="50" charset="-128"/>
                <a:ea typeface="Meiryo UI" panose="020B0604030504040204" pitchFamily="50" charset="-128"/>
              </a:rPr>
              <a:t>(t-CO2)</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GHG</a:t>
            </a:r>
            <a:r>
              <a:rPr lang="ja-JP" altLang="en-US" sz="1600" dirty="0">
                <a:latin typeface="Meiryo UI" panose="020B0604030504040204" pitchFamily="50" charset="-128"/>
                <a:ea typeface="Meiryo UI" panose="020B0604030504040204" pitchFamily="50" charset="-128"/>
              </a:rPr>
              <a:t>削減クレジット等</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によりカーボン・オフセットした二酸化炭素排出量</a:t>
            </a:r>
            <a:r>
              <a:rPr lang="en-US" altLang="ja-JP" sz="1600" dirty="0">
                <a:latin typeface="Meiryo UI" panose="020B0604030504040204" pitchFamily="50" charset="-128"/>
                <a:ea typeface="Meiryo UI" panose="020B0604030504040204" pitchFamily="50" charset="-128"/>
              </a:rPr>
              <a:t>(t-CO2)}÷</a:t>
            </a:r>
            <a:r>
              <a:rPr lang="ja-JP" altLang="en-US" sz="1600" dirty="0">
                <a:latin typeface="Meiryo UI" panose="020B0604030504040204" pitchFamily="50" charset="-128"/>
                <a:ea typeface="Meiryo UI" panose="020B0604030504040204" pitchFamily="50" charset="-128"/>
              </a:rPr>
              <a:t>販売した電力量</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(kWh</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電気事業者別排出係数（特定排出者の温室効果ガス排出量算定用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en-US" altLang="ja-JP" sz="1600" dirty="0">
                <a:hlinkClick r:id="rId4"/>
              </a:rPr>
              <a:t>https://ghg-santeikohyo.env.go.jp/files/calc/r03_coefficient_rev.pdf</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より</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496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上流の購買部門関係分</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a:t>
            </a:r>
          </a:p>
        </p:txBody>
      </p:sp>
      <p:pic>
        <p:nvPicPr>
          <p:cNvPr id="5" name="図 4">
            <a:extLst>
              <a:ext uri="{FF2B5EF4-FFF2-40B4-BE49-F238E27FC236}">
                <a16:creationId xmlns:a16="http://schemas.microsoft.com/office/drawing/2014/main" id="{BEB5516E-8007-42E9-B8CF-28FD3A519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0056" y="743766"/>
            <a:ext cx="8112587" cy="5370468"/>
          </a:xfrm>
          <a:prstGeom prst="rect">
            <a:avLst/>
          </a:prstGeom>
        </p:spPr>
      </p:pic>
      <p:sp>
        <p:nvSpPr>
          <p:cNvPr id="6" name="テキスト ボックス 5">
            <a:extLst>
              <a:ext uri="{FF2B5EF4-FFF2-40B4-BE49-F238E27FC236}">
                <a16:creationId xmlns:a16="http://schemas.microsoft.com/office/drawing/2014/main" id="{B0E82F3C-A4EF-418E-8A9A-ECB4E0C2DD8A}"/>
              </a:ext>
            </a:extLst>
          </p:cNvPr>
          <p:cNvSpPr txBox="1"/>
          <p:nvPr/>
        </p:nvSpPr>
        <p:spPr>
          <a:xfrm>
            <a:off x="294968" y="6334780"/>
            <a:ext cx="7840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四角形: 角を丸くする 6">
            <a:extLst>
              <a:ext uri="{FF2B5EF4-FFF2-40B4-BE49-F238E27FC236}">
                <a16:creationId xmlns:a16="http://schemas.microsoft.com/office/drawing/2014/main" id="{03703D05-E7E7-40FA-84C7-BC0A15BB7844}"/>
              </a:ext>
            </a:extLst>
          </p:cNvPr>
          <p:cNvSpPr/>
          <p:nvPr/>
        </p:nvSpPr>
        <p:spPr>
          <a:xfrm>
            <a:off x="1730056" y="838200"/>
            <a:ext cx="1534885" cy="1502229"/>
          </a:xfrm>
          <a:prstGeom prst="roundRect">
            <a:avLst>
              <a:gd name="adj" fmla="val 124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3039E46-D29C-40F6-B72F-C6783499BB4D}"/>
              </a:ext>
            </a:extLst>
          </p:cNvPr>
          <p:cNvSpPr/>
          <p:nvPr/>
        </p:nvSpPr>
        <p:spPr>
          <a:xfrm>
            <a:off x="1581914" y="2434863"/>
            <a:ext cx="1534885" cy="1502229"/>
          </a:xfrm>
          <a:prstGeom prst="roundRect">
            <a:avLst>
              <a:gd name="adj" fmla="val 124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1B4B874D-34AD-45A0-B8D0-583EA36804CD}"/>
              </a:ext>
            </a:extLst>
          </p:cNvPr>
          <p:cNvSpPr/>
          <p:nvPr/>
        </p:nvSpPr>
        <p:spPr>
          <a:xfrm>
            <a:off x="1433772" y="4274548"/>
            <a:ext cx="1534885" cy="1502229"/>
          </a:xfrm>
          <a:prstGeom prst="roundRect">
            <a:avLst>
              <a:gd name="adj" fmla="val 124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A1E9697-77CD-43F1-9D6C-3C681C98BAB4}"/>
              </a:ext>
            </a:extLst>
          </p:cNvPr>
          <p:cNvSpPr/>
          <p:nvPr/>
        </p:nvSpPr>
        <p:spPr>
          <a:xfrm>
            <a:off x="3264941" y="2876797"/>
            <a:ext cx="1534885" cy="1502229"/>
          </a:xfrm>
          <a:prstGeom prst="roundRect">
            <a:avLst>
              <a:gd name="adj" fmla="val 124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4AA832E-DA19-4721-ACEE-7CC7BC9E389A}"/>
              </a:ext>
            </a:extLst>
          </p:cNvPr>
          <p:cNvSpPr/>
          <p:nvPr/>
        </p:nvSpPr>
        <p:spPr>
          <a:xfrm>
            <a:off x="4012209" y="4832551"/>
            <a:ext cx="1082306" cy="1281683"/>
          </a:xfrm>
          <a:prstGeom prst="roundRect">
            <a:avLst>
              <a:gd name="adj" fmla="val 124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3048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購入した製品・サービス</a:t>
            </a: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35618" y="3435472"/>
            <a:ext cx="2415374" cy="1107996"/>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購入した製品・サービス</a:t>
            </a:r>
            <a:r>
              <a:rPr kumimoji="1" lang="en-US" altLang="ja-JP"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原料・部品、容器・包装等が製造されるまでの活動に伴う排出</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294967" y="5884949"/>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71534" y="1088490"/>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購入した製品・サービス</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13" name="テキスト ボックス 12">
            <a:extLst>
              <a:ext uri="{FF2B5EF4-FFF2-40B4-BE49-F238E27FC236}">
                <a16:creationId xmlns:a16="http://schemas.microsoft.com/office/drawing/2014/main" id="{705247D0-9F2B-4F8D-BF34-253FC7BB5BBE}"/>
              </a:ext>
            </a:extLst>
          </p:cNvPr>
          <p:cNvSpPr txBox="1"/>
          <p:nvPr/>
        </p:nvSpPr>
        <p:spPr>
          <a:xfrm>
            <a:off x="3371532" y="2019455"/>
            <a:ext cx="4014159" cy="158504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自社が購入した製品・サービスの資源採取段階から製造段階までの排出量をサプライヤーごとに把握し、積み上げて算定</a:t>
            </a:r>
            <a:endParaRPr kumimoji="1" lang="en-US" altLang="ja-JP" b="1" dirty="0">
              <a:latin typeface="Meiryo UI" panose="020B0604030504040204" pitchFamily="50" charset="-128"/>
              <a:ea typeface="Meiryo UI" panose="020B0604030504040204" pitchFamily="50" charset="-128"/>
            </a:endParaRPr>
          </a:p>
          <a:p>
            <a:endParaRPr kumimoji="1" lang="en-US" altLang="ja-JP" sz="500" b="1" dirty="0">
              <a:latin typeface="Meiryo UI" panose="020B0604030504040204" pitchFamily="50" charset="-128"/>
              <a:ea typeface="Meiryo UI" panose="020B0604030504040204" pitchFamily="50" charset="-128"/>
            </a:endParaRPr>
          </a:p>
          <a:p>
            <a:r>
              <a:rPr kumimoji="1" lang="en-US" altLang="ja-JP" sz="2400" b="1" dirty="0">
                <a:solidFill>
                  <a:srgbClr val="05B7B3"/>
                </a:solidFill>
                <a:latin typeface="Meiryo UI" panose="020B0604030504040204" pitchFamily="50" charset="-128"/>
                <a:ea typeface="Meiryo UI" panose="020B0604030504040204" pitchFamily="50" charset="-128"/>
              </a:rPr>
              <a:t>Σ</a:t>
            </a:r>
            <a:r>
              <a:rPr kumimoji="1" lang="en-US" altLang="ja-JP" sz="500" b="1" dirty="0">
                <a:solidFill>
                  <a:srgbClr val="05B7B3"/>
                </a:solidFill>
                <a:latin typeface="Meiryo UI" panose="020B0604030504040204" pitchFamily="50" charset="-128"/>
                <a:ea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rPr>
              <a:t>サプライヤーごとの排出量</a:t>
            </a:r>
            <a:br>
              <a:rPr kumimoji="1" lang="en-US" altLang="ja-JP" sz="2000" b="1" dirty="0">
                <a:solidFill>
                  <a:srgbClr val="FF0000"/>
                </a:solidFill>
                <a:latin typeface="Meiryo UI" panose="020B0604030504040204" pitchFamily="50" charset="-128"/>
                <a:ea typeface="Meiryo UI" panose="020B0604030504040204" pitchFamily="50" charset="-128"/>
              </a:rPr>
            </a:br>
            <a:r>
              <a:rPr kumimoji="1" lang="en-US" altLang="ja-JP" sz="2000" b="1" dirty="0">
                <a:solidFill>
                  <a:srgbClr val="FF0000"/>
                </a:solidFill>
                <a:latin typeface="Meiryo UI" panose="020B0604030504040204" pitchFamily="50" charset="-128"/>
                <a:ea typeface="Meiryo UI" panose="020B0604030504040204" pitchFamily="50" charset="-128"/>
              </a:rPr>
              <a:t>  (1</a:t>
            </a:r>
            <a:r>
              <a:rPr kumimoji="1" lang="ja-JP" altLang="en-US" sz="2000" b="1" dirty="0">
                <a:solidFill>
                  <a:srgbClr val="FF0000"/>
                </a:solidFill>
                <a:latin typeface="Meiryo UI" panose="020B0604030504040204" pitchFamily="50" charset="-128"/>
                <a:ea typeface="Meiryo UI" panose="020B0604030504040204" pitchFamily="50" charset="-128"/>
              </a:rPr>
              <a:t>次データ</a:t>
            </a:r>
            <a:r>
              <a:rPr kumimoji="1" lang="en-US" altLang="ja-JP" sz="2000" b="1" dirty="0">
                <a:solidFill>
                  <a:srgbClr val="FF0000"/>
                </a:solidFill>
                <a:latin typeface="Meiryo UI" panose="020B0604030504040204" pitchFamily="50" charset="-128"/>
                <a:ea typeface="Meiryo UI" panose="020B0604030504040204" pitchFamily="50" charset="-128"/>
              </a:rPr>
              <a:t>)</a:t>
            </a:r>
            <a:endParaRPr kumimoji="1" lang="en-US" altLang="ja-JP" b="1"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165435"/>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19" name="図 18">
            <a:extLst>
              <a:ext uri="{FF2B5EF4-FFF2-40B4-BE49-F238E27FC236}">
                <a16:creationId xmlns:a16="http://schemas.microsoft.com/office/drawing/2014/main" id="{33ED84BB-D71A-4B3F-847B-003A807100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302" y="1452031"/>
            <a:ext cx="2308750" cy="1975264"/>
          </a:xfrm>
          <a:prstGeom prst="rect">
            <a:avLst/>
          </a:prstGeom>
        </p:spPr>
      </p:pic>
      <p:grpSp>
        <p:nvGrpSpPr>
          <p:cNvPr id="8" name="グループ化 7">
            <a:extLst>
              <a:ext uri="{FF2B5EF4-FFF2-40B4-BE49-F238E27FC236}">
                <a16:creationId xmlns:a16="http://schemas.microsoft.com/office/drawing/2014/main" id="{23A653C3-2B41-4B2F-950B-6063298DC99E}"/>
              </a:ext>
            </a:extLst>
          </p:cNvPr>
          <p:cNvGrpSpPr/>
          <p:nvPr/>
        </p:nvGrpSpPr>
        <p:grpSpPr>
          <a:xfrm>
            <a:off x="3371533" y="1643683"/>
            <a:ext cx="8118803" cy="379080"/>
            <a:chOff x="3371534" y="1643683"/>
            <a:chExt cx="6238902" cy="379080"/>
          </a:xfrm>
        </p:grpSpPr>
        <p:sp>
          <p:nvSpPr>
            <p:cNvPr id="20" name="テキスト ボックス 19">
              <a:extLst>
                <a:ext uri="{FF2B5EF4-FFF2-40B4-BE49-F238E27FC236}">
                  <a16:creationId xmlns:a16="http://schemas.microsoft.com/office/drawing/2014/main" id="{EEA6BA67-23EC-4193-AB02-F0FA7E4D101D}"/>
                </a:ext>
              </a:extLst>
            </p:cNvPr>
            <p:cNvSpPr txBox="1"/>
            <p:nvPr/>
          </p:nvSpPr>
          <p:spPr>
            <a:xfrm>
              <a:off x="3371534" y="1643684"/>
              <a:ext cx="308468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理想形</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基本</a:t>
              </a:r>
            </a:p>
          </p:txBody>
        </p:sp>
        <p:sp>
          <p:nvSpPr>
            <p:cNvPr id="21" name="テキスト ボックス 20">
              <a:extLst>
                <a:ext uri="{FF2B5EF4-FFF2-40B4-BE49-F238E27FC236}">
                  <a16:creationId xmlns:a16="http://schemas.microsoft.com/office/drawing/2014/main" id="{3AD29C90-690B-437B-A15A-B8AF857D8F23}"/>
                </a:ext>
              </a:extLst>
            </p:cNvPr>
            <p:cNvSpPr txBox="1"/>
            <p:nvPr/>
          </p:nvSpPr>
          <p:spPr>
            <a:xfrm>
              <a:off x="6525752" y="1643683"/>
              <a:ext cx="308468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a:t>
              </a:r>
            </a:p>
          </p:txBody>
        </p:sp>
      </p:grpSp>
      <p:sp>
        <p:nvSpPr>
          <p:cNvPr id="22" name="テキスト ボックス 21">
            <a:extLst>
              <a:ext uri="{FF2B5EF4-FFF2-40B4-BE49-F238E27FC236}">
                <a16:creationId xmlns:a16="http://schemas.microsoft.com/office/drawing/2014/main" id="{F21EA382-7A08-4C03-8C47-065BE227465B}"/>
              </a:ext>
            </a:extLst>
          </p:cNvPr>
          <p:cNvSpPr txBox="1"/>
          <p:nvPr/>
        </p:nvSpPr>
        <p:spPr>
          <a:xfrm>
            <a:off x="7467858" y="2033312"/>
            <a:ext cx="4014159"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自社が購入した製品・サービスの金額</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物量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に対して、所定の排出原単位を掛けて算定</a:t>
            </a:r>
            <a:endParaRPr kumimoji="1" lang="en-US" altLang="ja-JP" sz="2000" b="1" dirty="0">
              <a:solidFill>
                <a:srgbClr val="0070C0"/>
              </a:solidFill>
              <a:latin typeface="Meiryo UI" panose="020B0604030504040204" pitchFamily="50" charset="-128"/>
              <a:ea typeface="Meiryo UI" panose="020B0604030504040204" pitchFamily="50" charset="-128"/>
            </a:endParaRPr>
          </a:p>
        </p:txBody>
      </p:sp>
      <p:sp>
        <p:nvSpPr>
          <p:cNvPr id="9" name="矢印: 下 8">
            <a:extLst>
              <a:ext uri="{FF2B5EF4-FFF2-40B4-BE49-F238E27FC236}">
                <a16:creationId xmlns:a16="http://schemas.microsoft.com/office/drawing/2014/main" id="{4E092580-9D85-4D3C-9DBF-1CF538149BB0}"/>
              </a:ext>
            </a:extLst>
          </p:cNvPr>
          <p:cNvSpPr/>
          <p:nvPr/>
        </p:nvSpPr>
        <p:spPr>
          <a:xfrm>
            <a:off x="4535055" y="3805382"/>
            <a:ext cx="1228436" cy="230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34ECA0D0-F766-42CF-9204-C1DFD042D535}"/>
              </a:ext>
            </a:extLst>
          </p:cNvPr>
          <p:cNvSpPr/>
          <p:nvPr/>
        </p:nvSpPr>
        <p:spPr>
          <a:xfrm>
            <a:off x="8769926" y="3805381"/>
            <a:ext cx="1228436" cy="230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3C3DCF9-6413-43E9-9D17-377433B82F0E}"/>
              </a:ext>
            </a:extLst>
          </p:cNvPr>
          <p:cNvSpPr txBox="1"/>
          <p:nvPr/>
        </p:nvSpPr>
        <p:spPr>
          <a:xfrm>
            <a:off x="3371532" y="4119671"/>
            <a:ext cx="3906724" cy="830997"/>
          </a:xfrm>
          <a:prstGeom prst="rect">
            <a:avLst/>
          </a:prstGeom>
          <a:noFill/>
        </p:spPr>
        <p:txBody>
          <a:bodyPr wrap="square" lIns="0" tIns="0" rIns="0" bIns="0" rtlCol="0">
            <a:spAutoFit/>
          </a:bodyPr>
          <a:lstStyle/>
          <a:p>
            <a:r>
              <a:rPr kumimoji="1" lang="en-US" altLang="ja-JP" b="1" dirty="0">
                <a:solidFill>
                  <a:sysClr val="windowText" lastClr="000000"/>
                </a:solidFill>
                <a:latin typeface="Meiryo UI" panose="020B0604030504040204" pitchFamily="50" charset="-128"/>
                <a:ea typeface="Meiryo UI" panose="020B0604030504040204" pitchFamily="50" charset="-128"/>
              </a:rPr>
              <a:t>Tier-n</a:t>
            </a:r>
            <a:r>
              <a:rPr kumimoji="1" lang="ja-JP" altLang="en-US" b="1" dirty="0">
                <a:solidFill>
                  <a:sysClr val="windowText" lastClr="000000"/>
                </a:solidFill>
                <a:latin typeface="Meiryo UI" panose="020B0604030504040204" pitchFamily="50" charset="-128"/>
                <a:ea typeface="Meiryo UI" panose="020B0604030504040204" pitchFamily="50" charset="-128"/>
              </a:rPr>
              <a:t>にわたるサプライヤ</a:t>
            </a:r>
            <a:r>
              <a:rPr lang="ja-JP" altLang="en-US" b="1" dirty="0">
                <a:solidFill>
                  <a:sysClr val="windowText" lastClr="000000"/>
                </a:solidFill>
                <a:latin typeface="Meiryo UI" panose="020B0604030504040204" pitchFamily="50" charset="-128"/>
                <a:ea typeface="Meiryo UI" panose="020B0604030504040204" pitchFamily="50" charset="-128"/>
              </a:rPr>
              <a:t>ーから自社購入分に関わる排出量データを網羅的に収集するのは困難</a:t>
            </a:r>
            <a:endParaRPr kumimoji="1" lang="en-US" altLang="ja-JP" b="1" dirty="0">
              <a:solidFill>
                <a:sysClr val="windowText" lastClr="00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2AE948C-01D5-4AA4-8AAF-760DED4A3E8F}"/>
              </a:ext>
            </a:extLst>
          </p:cNvPr>
          <p:cNvSpPr txBox="1"/>
          <p:nvPr/>
        </p:nvSpPr>
        <p:spPr>
          <a:xfrm>
            <a:off x="7441107" y="4100676"/>
            <a:ext cx="3906724" cy="1046440"/>
          </a:xfrm>
          <a:prstGeom prst="rect">
            <a:avLst/>
          </a:prstGeom>
          <a:noFill/>
        </p:spPr>
        <p:txBody>
          <a:bodyPr wrap="square" lIns="0" tIns="0" rIns="0" bIns="0" rtlCol="0">
            <a:spAutoFit/>
          </a:bodyP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自社購入額</a:t>
            </a:r>
            <a:r>
              <a:rPr kumimoji="1" lang="en-US" altLang="ja-JP" b="1" dirty="0">
                <a:solidFill>
                  <a:sysClr val="windowText" lastClr="000000"/>
                </a:solidFill>
                <a:latin typeface="Meiryo UI" panose="020B0604030504040204" pitchFamily="50" charset="-128"/>
                <a:ea typeface="Meiryo UI" panose="020B0604030504040204" pitchFamily="50" charset="-128"/>
              </a:rPr>
              <a:t>(</a:t>
            </a:r>
            <a:r>
              <a:rPr kumimoji="1" lang="ja-JP" altLang="en-US" b="1" dirty="0">
                <a:solidFill>
                  <a:sysClr val="windowText" lastClr="000000"/>
                </a:solidFill>
                <a:latin typeface="Meiryo UI" panose="020B0604030504040204" pitchFamily="50" charset="-128"/>
                <a:ea typeface="Meiryo UI" panose="020B0604030504040204" pitchFamily="50" charset="-128"/>
              </a:rPr>
              <a:t>購入量</a:t>
            </a:r>
            <a:r>
              <a:rPr kumimoji="1" lang="en-US" altLang="ja-JP" b="1" dirty="0">
                <a:solidFill>
                  <a:sysClr val="windowText" lastClr="000000"/>
                </a:solidFill>
                <a:latin typeface="Meiryo UI" panose="020B0604030504040204" pitchFamily="50" charset="-128"/>
                <a:ea typeface="Meiryo UI" panose="020B0604030504040204" pitchFamily="50" charset="-128"/>
              </a:rPr>
              <a:t>)</a:t>
            </a:r>
            <a:r>
              <a:rPr kumimoji="1" lang="ja-JP" altLang="en-US" b="1" dirty="0">
                <a:solidFill>
                  <a:sysClr val="windowText" lastClr="000000"/>
                </a:solidFill>
                <a:latin typeface="Meiryo UI" panose="020B0604030504040204" pitchFamily="50" charset="-128"/>
                <a:ea typeface="Meiryo UI" panose="020B0604030504040204" pitchFamily="50" charset="-128"/>
              </a:rPr>
              <a:t>がわかれば、所定の排出量原単位を掛けて容易に算定できる</a:t>
            </a:r>
            <a:endParaRPr kumimoji="1" lang="en-US" altLang="ja-JP" b="1" dirty="0">
              <a:solidFill>
                <a:sysClr val="windowText" lastClr="000000"/>
              </a:solidFill>
              <a:latin typeface="Meiryo UI" panose="020B0604030504040204" pitchFamily="50" charset="-128"/>
              <a:ea typeface="Meiryo UI" panose="020B0604030504040204" pitchFamily="50" charset="-128"/>
            </a:endParaRPr>
          </a:p>
          <a:p>
            <a:r>
              <a:rPr kumimoji="1"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排出量原単位は「</a:t>
            </a:r>
            <a:r>
              <a:rPr lang="ja-JP" altLang="en-US" sz="1600" b="1" i="0" dirty="0">
                <a:solidFill>
                  <a:schemeClr val="tx1">
                    <a:lumMod val="50000"/>
                    <a:lumOff val="50000"/>
                  </a:schemeClr>
                </a:solidFill>
                <a:effectLst/>
                <a:latin typeface="Meiryo UI" panose="020B0604030504040204" pitchFamily="50" charset="-128"/>
                <a:ea typeface="Meiryo UI" panose="020B0604030504040204" pitchFamily="50" charset="-128"/>
              </a:rPr>
              <a:t>排出原単位データベース</a:t>
            </a:r>
            <a:r>
              <a:rPr kumimoji="1"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」として公開されている</a:t>
            </a:r>
            <a:endParaRPr kumimoji="1" lang="en-US" altLang="ja-JP" sz="1600" b="1" dirty="0">
              <a:solidFill>
                <a:schemeClr val="tx1">
                  <a:lumMod val="50000"/>
                  <a:lumOff val="50000"/>
                </a:schemeClr>
              </a:solidFill>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2BB7F275-569E-42DA-87F4-B851B0485257}"/>
              </a:ext>
            </a:extLst>
          </p:cNvPr>
          <p:cNvGrpSpPr/>
          <p:nvPr/>
        </p:nvGrpSpPr>
        <p:grpSpPr>
          <a:xfrm>
            <a:off x="7731700" y="2816685"/>
            <a:ext cx="3777061" cy="818892"/>
            <a:chOff x="7680764" y="2816685"/>
            <a:chExt cx="4038560" cy="818892"/>
          </a:xfrm>
        </p:grpSpPr>
        <p:sp>
          <p:nvSpPr>
            <p:cNvPr id="26" name="乗算記号 25">
              <a:extLst>
                <a:ext uri="{FF2B5EF4-FFF2-40B4-BE49-F238E27FC236}">
                  <a16:creationId xmlns:a16="http://schemas.microsoft.com/office/drawing/2014/main" id="{27428844-BDD1-472C-882D-951A36938D04}"/>
                </a:ext>
              </a:extLst>
            </p:cNvPr>
            <p:cNvSpPr/>
            <p:nvPr/>
          </p:nvSpPr>
          <p:spPr bwMode="auto">
            <a:xfrm>
              <a:off x="9211677" y="2816685"/>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7" name="四角形: 角を丸くする 26">
              <a:extLst>
                <a:ext uri="{FF2B5EF4-FFF2-40B4-BE49-F238E27FC236}">
                  <a16:creationId xmlns:a16="http://schemas.microsoft.com/office/drawing/2014/main" id="{06D1D60E-F200-43A4-B88E-612AA5255E2F}"/>
                </a:ext>
              </a:extLst>
            </p:cNvPr>
            <p:cNvSpPr/>
            <p:nvPr/>
          </p:nvSpPr>
          <p:spPr>
            <a:xfrm>
              <a:off x="7680764" y="2923686"/>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自社購入金額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8" name="四角形: 角を丸くする 27">
              <a:extLst>
                <a:ext uri="{FF2B5EF4-FFF2-40B4-BE49-F238E27FC236}">
                  <a16:creationId xmlns:a16="http://schemas.microsoft.com/office/drawing/2014/main" id="{E8F6C64A-9E00-4433-BA0B-81CF800824EF}"/>
                </a:ext>
              </a:extLst>
            </p:cNvPr>
            <p:cNvSpPr/>
            <p:nvPr/>
          </p:nvSpPr>
          <p:spPr>
            <a:xfrm>
              <a:off x="10039808" y="2910769"/>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grpSp>
      <p:sp>
        <p:nvSpPr>
          <p:cNvPr id="30" name="テキスト ボックス 29">
            <a:extLst>
              <a:ext uri="{FF2B5EF4-FFF2-40B4-BE49-F238E27FC236}">
                <a16:creationId xmlns:a16="http://schemas.microsoft.com/office/drawing/2014/main" id="{8D6568CA-712E-4471-8E53-8C211F87BBC3}"/>
              </a:ext>
            </a:extLst>
          </p:cNvPr>
          <p:cNvSpPr txBox="1"/>
          <p:nvPr/>
        </p:nvSpPr>
        <p:spPr>
          <a:xfrm>
            <a:off x="7441107" y="2864309"/>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2AF54EC8-5D62-44B9-B8BA-B9901965DE29}"/>
              </a:ext>
            </a:extLst>
          </p:cNvPr>
          <p:cNvSpPr txBox="1"/>
          <p:nvPr/>
        </p:nvSpPr>
        <p:spPr>
          <a:xfrm>
            <a:off x="262309" y="4615381"/>
            <a:ext cx="2415374" cy="738664"/>
          </a:xfrm>
          <a:prstGeom prst="rect">
            <a:avLst/>
          </a:prstGeom>
          <a:noFill/>
        </p:spPr>
        <p:txBody>
          <a:bodyPr wrap="square" lIns="0" tIns="0" rIns="0" bIns="0" rtlCol="0">
            <a:spAutoFit/>
          </a:bodyPr>
          <a:lstStyle/>
          <a:p>
            <a:r>
              <a:rPr kumimoji="1" lang="ja-JP" altLang="en-US" sz="1200" b="1" dirty="0">
                <a:latin typeface="Meiryo UI" panose="020B0604030504040204" pitchFamily="50" charset="-128"/>
                <a:ea typeface="Meiryo UI" panose="020B0604030504040204" pitchFamily="50" charset="-128"/>
              </a:rPr>
              <a:t>直接調達（事業者の製品の製造に直接関係する物品等）だけでなく、</a:t>
            </a:r>
          </a:p>
          <a:p>
            <a:r>
              <a:rPr kumimoji="1" lang="ja-JP" altLang="en-US" sz="1200" b="1" dirty="0">
                <a:latin typeface="Meiryo UI" panose="020B0604030504040204" pitchFamily="50" charset="-128"/>
                <a:ea typeface="Meiryo UI" panose="020B0604030504040204" pitchFamily="50" charset="-128"/>
              </a:rPr>
              <a:t>間接調達（製品の製造に直接関係しない物品・サービス）も含む。</a:t>
            </a:r>
            <a:endParaRPr kumimoji="1"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2393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購入した製品・サービス</a:t>
            </a: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35618" y="3435472"/>
            <a:ext cx="2415374" cy="1107996"/>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購入した製品・サービス</a:t>
            </a:r>
            <a:r>
              <a:rPr kumimoji="1" lang="en-US" altLang="ja-JP"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原料・部品、容器・包装等が製造されるまでの活動に伴う排出</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534454" y="5870153"/>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上記事例は、自己学習要資料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lang="ja-JP" altLang="en-US" sz="1400" dirty="0">
                <a:solidFill>
                  <a:prstClr val="black"/>
                </a:solidFill>
                <a:latin typeface="Meiryo UI" panose="020B0604030504040204" pitchFamily="50" charset="-128"/>
                <a:ea typeface="Meiryo UI" panose="020B0604030504040204" pitchFamily="50" charset="-128"/>
              </a:rPr>
              <a:t>   サプライチェーンを通じた組織の温室効果ガス排出等の算定のための排出原単位データベース</a:t>
            </a:r>
            <a:r>
              <a:rPr lang="en-US" altLang="ja-JP" sz="1400" dirty="0">
                <a:solidFill>
                  <a:prstClr val="black"/>
                </a:solidFill>
                <a:latin typeface="Meiryo UI" panose="020B0604030504040204" pitchFamily="50" charset="-128"/>
                <a:ea typeface="Meiryo UI" panose="020B0604030504040204" pitchFamily="50" charset="-128"/>
              </a:rPr>
              <a:t>(SC-DB)(2021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月リリース</a:t>
            </a:r>
            <a:r>
              <a:rPr lang="en-US" altLang="ja-JP" sz="1400" dirty="0">
                <a:solidFill>
                  <a:prstClr val="black"/>
                </a:solidFill>
                <a:latin typeface="Meiryo UI" panose="020B0604030504040204" pitchFamily="50" charset="-128"/>
                <a:ea typeface="Meiryo UI" panose="020B0604030504040204" pitchFamily="50" charset="-128"/>
              </a:rPr>
              <a:t>)</a:t>
            </a:r>
          </a:p>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https://www.env.go.jp/earth/ondanka/supply_chain/gvc/files/tools/DB_V3-1.xlsx</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71534" y="914316"/>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購入した製品・サービス</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の算定例</a:t>
            </a: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165435"/>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19" name="図 18">
            <a:extLst>
              <a:ext uri="{FF2B5EF4-FFF2-40B4-BE49-F238E27FC236}">
                <a16:creationId xmlns:a16="http://schemas.microsoft.com/office/drawing/2014/main" id="{33ED84BB-D71A-4B3F-847B-003A807100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302" y="1452031"/>
            <a:ext cx="2308750" cy="1975264"/>
          </a:xfrm>
          <a:prstGeom prst="rect">
            <a:avLst/>
          </a:prstGeom>
        </p:spPr>
      </p:pic>
      <p:sp>
        <p:nvSpPr>
          <p:cNvPr id="20" name="テキスト ボックス 19">
            <a:extLst>
              <a:ext uri="{FF2B5EF4-FFF2-40B4-BE49-F238E27FC236}">
                <a16:creationId xmlns:a16="http://schemas.microsoft.com/office/drawing/2014/main" id="{EEA6BA67-23EC-4193-AB02-F0FA7E4D101D}"/>
              </a:ext>
            </a:extLst>
          </p:cNvPr>
          <p:cNvSpPr txBox="1"/>
          <p:nvPr/>
        </p:nvSpPr>
        <p:spPr>
          <a:xfrm>
            <a:off x="3371533" y="1469510"/>
            <a:ext cx="811880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現実的算出の事例</a:t>
            </a:r>
          </a:p>
        </p:txBody>
      </p:sp>
      <p:sp>
        <p:nvSpPr>
          <p:cNvPr id="9" name="テキスト ボックス 8">
            <a:extLst>
              <a:ext uri="{FF2B5EF4-FFF2-40B4-BE49-F238E27FC236}">
                <a16:creationId xmlns:a16="http://schemas.microsoft.com/office/drawing/2014/main" id="{820A513F-1D31-4ECB-A280-86CDB6048977}"/>
              </a:ext>
            </a:extLst>
          </p:cNvPr>
          <p:cNvSpPr txBox="1"/>
          <p:nvPr/>
        </p:nvSpPr>
        <p:spPr>
          <a:xfrm>
            <a:off x="262309" y="4615381"/>
            <a:ext cx="2415374" cy="738664"/>
          </a:xfrm>
          <a:prstGeom prst="rect">
            <a:avLst/>
          </a:prstGeom>
          <a:noFill/>
        </p:spPr>
        <p:txBody>
          <a:bodyPr wrap="square" lIns="0" tIns="0" rIns="0" bIns="0" rtlCol="0">
            <a:spAutoFit/>
          </a:bodyPr>
          <a:lstStyle/>
          <a:p>
            <a:r>
              <a:rPr kumimoji="1" lang="ja-JP" altLang="en-US" sz="1200" b="1" dirty="0">
                <a:latin typeface="Meiryo UI" panose="020B0604030504040204" pitchFamily="50" charset="-128"/>
                <a:ea typeface="Meiryo UI" panose="020B0604030504040204" pitchFamily="50" charset="-128"/>
              </a:rPr>
              <a:t>直接調達（事業者の製品の製造に直接関係する物品等）だけでなく、</a:t>
            </a:r>
          </a:p>
          <a:p>
            <a:r>
              <a:rPr kumimoji="1" lang="ja-JP" altLang="en-US" sz="1200" b="1" dirty="0">
                <a:latin typeface="Meiryo UI" panose="020B0604030504040204" pitchFamily="50" charset="-128"/>
                <a:ea typeface="Meiryo UI" panose="020B0604030504040204" pitchFamily="50" charset="-128"/>
              </a:rPr>
              <a:t>間接調達（製品の製造に直接関係しない物品・サービス）も含む。</a:t>
            </a:r>
            <a:endParaRPr kumimoji="1" lang="en-US" altLang="ja-JP" sz="1200" b="1" dirty="0">
              <a:latin typeface="Meiryo UI" panose="020B0604030504040204" pitchFamily="50" charset="-128"/>
              <a:ea typeface="Meiryo UI" panose="020B0604030504040204" pitchFamily="50" charset="-128"/>
            </a:endParaRPr>
          </a:p>
        </p:txBody>
      </p:sp>
      <p:graphicFrame>
        <p:nvGraphicFramePr>
          <p:cNvPr id="10" name="表 14">
            <a:extLst>
              <a:ext uri="{FF2B5EF4-FFF2-40B4-BE49-F238E27FC236}">
                <a16:creationId xmlns:a16="http://schemas.microsoft.com/office/drawing/2014/main" id="{0ECD14EC-2AEE-45F6-9CF5-0FB2D9E2C169}"/>
              </a:ext>
            </a:extLst>
          </p:cNvPr>
          <p:cNvGraphicFramePr>
            <a:graphicFrameLocks noGrp="1"/>
          </p:cNvGraphicFramePr>
          <p:nvPr>
            <p:extLst>
              <p:ext uri="{D42A27DB-BD31-4B8C-83A1-F6EECF244321}">
                <p14:modId xmlns:p14="http://schemas.microsoft.com/office/powerpoint/2010/main" val="992081309"/>
              </p:ext>
            </p:extLst>
          </p:nvPr>
        </p:nvGraphicFramePr>
        <p:xfrm>
          <a:off x="3548739" y="2480047"/>
          <a:ext cx="2732316" cy="1112520"/>
        </p:xfrm>
        <a:graphic>
          <a:graphicData uri="http://schemas.openxmlformats.org/drawingml/2006/table">
            <a:tbl>
              <a:tblPr firstRow="1" bandRow="1">
                <a:tableStyleId>{5940675A-B579-460E-94D1-54222C63F5DA}</a:tableStyleId>
              </a:tblPr>
              <a:tblGrid>
                <a:gridCol w="1299958">
                  <a:extLst>
                    <a:ext uri="{9D8B030D-6E8A-4147-A177-3AD203B41FA5}">
                      <a16:colId xmlns:a16="http://schemas.microsoft.com/office/drawing/2014/main" val="1726828633"/>
                    </a:ext>
                  </a:extLst>
                </a:gridCol>
                <a:gridCol w="1432358">
                  <a:extLst>
                    <a:ext uri="{9D8B030D-6E8A-4147-A177-3AD203B41FA5}">
                      <a16:colId xmlns:a16="http://schemas.microsoft.com/office/drawing/2014/main" val="475115274"/>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シャフト</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百万円</a:t>
                      </a:r>
                    </a:p>
                  </a:txBody>
                  <a:tcPr marL="18000" marR="18000" marT="18000" marB="18000" anchor="ctr"/>
                </a:tc>
                <a:extLst>
                  <a:ext uri="{0D108BD9-81ED-4DB2-BD59-A6C34878D82A}">
                    <a16:rowId xmlns:a16="http://schemas.microsoft.com/office/drawing/2014/main" val="1781132172"/>
                  </a:ext>
                </a:extLst>
              </a:tr>
              <a:tr h="370840">
                <a:tc>
                  <a:txBody>
                    <a:bodyPr/>
                    <a:lstStyle/>
                    <a:p>
                      <a:r>
                        <a:rPr kumimoji="1" lang="ja-JP" altLang="en-US" sz="1600" dirty="0">
                          <a:latin typeface="Meiryo UI" panose="020B0604030504040204" pitchFamily="50" charset="-128"/>
                          <a:ea typeface="Meiryo UI" panose="020B0604030504040204" pitchFamily="50" charset="-128"/>
                        </a:rPr>
                        <a:t>シリンダー</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千台</a:t>
                      </a:r>
                    </a:p>
                  </a:txBody>
                  <a:tcPr marL="18000" marR="18000" marT="18000" marB="18000" anchor="ctr"/>
                </a:tc>
                <a:extLst>
                  <a:ext uri="{0D108BD9-81ED-4DB2-BD59-A6C34878D82A}">
                    <a16:rowId xmlns:a16="http://schemas.microsoft.com/office/drawing/2014/main" val="735959282"/>
                  </a:ext>
                </a:extLst>
              </a:tr>
              <a:tr h="370840">
                <a:tc>
                  <a:txBody>
                    <a:bodyPr/>
                    <a:lstStyle/>
                    <a:p>
                      <a:r>
                        <a:rPr kumimoji="1" lang="ja-JP" altLang="en-US" sz="1600" dirty="0">
                          <a:latin typeface="Meiryo UI" panose="020B0604030504040204" pitchFamily="50" charset="-128"/>
                          <a:ea typeface="Meiryo UI" panose="020B0604030504040204" pitchFamily="50" charset="-128"/>
                        </a:rPr>
                        <a:t>タイヤ</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3,0000</a:t>
                      </a:r>
                      <a:r>
                        <a:rPr kumimoji="1" lang="ja-JP" altLang="en-US" sz="1600" dirty="0">
                          <a:latin typeface="Meiryo UI" panose="020B0604030504040204" pitchFamily="50" charset="-128"/>
                          <a:ea typeface="Meiryo UI" panose="020B0604030504040204" pitchFamily="50" charset="-128"/>
                        </a:rPr>
                        <a:t>百万円</a:t>
                      </a:r>
                    </a:p>
                  </a:txBody>
                  <a:tcPr marL="18000" marR="18000" marT="18000" marB="18000" anchor="ctr"/>
                </a:tc>
                <a:extLst>
                  <a:ext uri="{0D108BD9-81ED-4DB2-BD59-A6C34878D82A}">
                    <a16:rowId xmlns:a16="http://schemas.microsoft.com/office/drawing/2014/main" val="3523170702"/>
                  </a:ext>
                </a:extLst>
              </a:tr>
            </a:tbl>
          </a:graphicData>
        </a:graphic>
      </p:graphicFrame>
      <p:graphicFrame>
        <p:nvGraphicFramePr>
          <p:cNvPr id="11" name="表 10">
            <a:extLst>
              <a:ext uri="{FF2B5EF4-FFF2-40B4-BE49-F238E27FC236}">
                <a16:creationId xmlns:a16="http://schemas.microsoft.com/office/drawing/2014/main" id="{2C534026-5EDC-47BC-B061-928A6A4678F9}"/>
              </a:ext>
            </a:extLst>
          </p:cNvPr>
          <p:cNvGraphicFramePr>
            <a:graphicFrameLocks noGrp="1"/>
          </p:cNvGraphicFramePr>
          <p:nvPr>
            <p:extLst>
              <p:ext uri="{D42A27DB-BD31-4B8C-83A1-F6EECF244321}">
                <p14:modId xmlns:p14="http://schemas.microsoft.com/office/powerpoint/2010/main" val="414379512"/>
              </p:ext>
            </p:extLst>
          </p:nvPr>
        </p:nvGraphicFramePr>
        <p:xfrm>
          <a:off x="6796282" y="2480047"/>
          <a:ext cx="2337375" cy="1124577"/>
        </p:xfrm>
        <a:graphic>
          <a:graphicData uri="http://schemas.openxmlformats.org/drawingml/2006/table">
            <a:tbl>
              <a:tblPr firstRow="1" bandRow="1">
                <a:tableStyleId>{5940675A-B579-460E-94D1-54222C63F5DA}</a:tableStyleId>
              </a:tblPr>
              <a:tblGrid>
                <a:gridCol w="2337375">
                  <a:extLst>
                    <a:ext uri="{9D8B030D-6E8A-4147-A177-3AD203B41FA5}">
                      <a16:colId xmlns:a16="http://schemas.microsoft.com/office/drawing/2014/main" val="475115274"/>
                    </a:ext>
                  </a:extLst>
                </a:gridCol>
              </a:tblGrid>
              <a:tr h="382897">
                <a:tc>
                  <a:txBody>
                    <a:bodyPr/>
                    <a:lstStyle/>
                    <a:p>
                      <a:pPr algn="r"/>
                      <a:r>
                        <a:rPr kumimoji="1" lang="en-US" altLang="ja-JP" sz="1600" dirty="0">
                          <a:latin typeface="Meiryo UI" panose="020B0604030504040204" pitchFamily="50" charset="-128"/>
                          <a:ea typeface="Meiryo UI" panose="020B0604030504040204" pitchFamily="50" charset="-128"/>
                        </a:rPr>
                        <a:t>4.72〔t-CO₂/</a:t>
                      </a:r>
                      <a:r>
                        <a:rPr kumimoji="1" lang="ja-JP" altLang="en-US" sz="1600" dirty="0">
                          <a:latin typeface="Meiryo UI" panose="020B0604030504040204" pitchFamily="50" charset="-128"/>
                          <a:ea typeface="Meiryo UI" panose="020B0604030504040204" pitchFamily="50" charset="-128"/>
                        </a:rPr>
                        <a:t>百万円</a:t>
                      </a:r>
                      <a:r>
                        <a:rPr kumimoji="1" lang="en-US" altLang="ja-JP" sz="16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1</a:t>
                      </a:r>
                      <a:endParaRPr kumimoji="1" lang="ja-JP" altLang="en-US" sz="1600" baseline="300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0.918〔t-CO₂/</a:t>
                      </a:r>
                      <a:r>
                        <a:rPr kumimoji="1" lang="ja-JP" altLang="en-US" sz="1600" dirty="0">
                          <a:latin typeface="Meiryo UI" panose="020B0604030504040204" pitchFamily="50" charset="-128"/>
                          <a:ea typeface="Meiryo UI" panose="020B0604030504040204" pitchFamily="50" charset="-128"/>
                        </a:rPr>
                        <a:t>台</a:t>
                      </a:r>
                      <a:r>
                        <a:rPr kumimoji="1" lang="en-US" altLang="ja-JP" sz="16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7.14〔t-CO₂/</a:t>
                      </a:r>
                      <a:r>
                        <a:rPr kumimoji="1" lang="ja-JP" altLang="en-US" sz="1600" dirty="0">
                          <a:latin typeface="Meiryo UI" panose="020B0604030504040204" pitchFamily="50" charset="-128"/>
                          <a:ea typeface="Meiryo UI" panose="020B0604030504040204" pitchFamily="50" charset="-128"/>
                        </a:rPr>
                        <a:t>百万円</a:t>
                      </a:r>
                      <a:r>
                        <a:rPr kumimoji="1" lang="en-US" altLang="ja-JP" sz="16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707757502"/>
                  </a:ext>
                </a:extLst>
              </a:tr>
            </a:tbl>
          </a:graphicData>
        </a:graphic>
      </p:graphicFrame>
      <p:graphicFrame>
        <p:nvGraphicFramePr>
          <p:cNvPr id="14" name="表 13">
            <a:extLst>
              <a:ext uri="{FF2B5EF4-FFF2-40B4-BE49-F238E27FC236}">
                <a16:creationId xmlns:a16="http://schemas.microsoft.com/office/drawing/2014/main" id="{7AE6CC81-4F05-4A45-B321-2CD747B7AA11}"/>
              </a:ext>
            </a:extLst>
          </p:cNvPr>
          <p:cNvGraphicFramePr>
            <a:graphicFrameLocks noGrp="1"/>
          </p:cNvGraphicFramePr>
          <p:nvPr>
            <p:extLst>
              <p:ext uri="{D42A27DB-BD31-4B8C-83A1-F6EECF244321}">
                <p14:modId xmlns:p14="http://schemas.microsoft.com/office/powerpoint/2010/main" val="3041304934"/>
              </p:ext>
            </p:extLst>
          </p:nvPr>
        </p:nvGraphicFramePr>
        <p:xfrm>
          <a:off x="9743391" y="2523059"/>
          <a:ext cx="1659858" cy="1103336"/>
        </p:xfrm>
        <a:graphic>
          <a:graphicData uri="http://schemas.openxmlformats.org/drawingml/2006/table">
            <a:tbl>
              <a:tblPr firstRow="1" bandRow="1">
                <a:tableStyleId>{5940675A-B579-460E-94D1-54222C63F5DA}</a:tableStyleId>
              </a:tblPr>
              <a:tblGrid>
                <a:gridCol w="1659858">
                  <a:extLst>
                    <a:ext uri="{9D8B030D-6E8A-4147-A177-3AD203B41FA5}">
                      <a16:colId xmlns:a16="http://schemas.microsoft.com/office/drawing/2014/main" val="475115274"/>
                    </a:ext>
                  </a:extLst>
                </a:gridCol>
              </a:tblGrid>
              <a:tr h="361656">
                <a:tc>
                  <a:txBody>
                    <a:bodyPr/>
                    <a:lstStyle/>
                    <a:p>
                      <a:pPr algn="r"/>
                      <a:r>
                        <a:rPr kumimoji="1" lang="en-US" altLang="ja-JP" sz="1600" dirty="0">
                          <a:latin typeface="Meiryo UI" panose="020B0604030504040204" pitchFamily="50" charset="-128"/>
                          <a:ea typeface="Meiryo UI" panose="020B0604030504040204" pitchFamily="50" charset="-128"/>
                        </a:rPr>
                        <a:t>9,440〔t-CO₂〕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91,800〔t-CO₂〕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214,200〔t-CO₂〕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221853645"/>
                  </a:ext>
                </a:extLst>
              </a:tr>
            </a:tbl>
          </a:graphicData>
        </a:graphic>
      </p:graphicFrame>
      <p:sp>
        <p:nvSpPr>
          <p:cNvPr id="15" name="乗算記号 14">
            <a:extLst>
              <a:ext uri="{FF2B5EF4-FFF2-40B4-BE49-F238E27FC236}">
                <a16:creationId xmlns:a16="http://schemas.microsoft.com/office/drawing/2014/main" id="{6898DB19-FFB1-4E12-AB4D-DF66F9C8B821}"/>
              </a:ext>
            </a:extLst>
          </p:cNvPr>
          <p:cNvSpPr/>
          <p:nvPr/>
        </p:nvSpPr>
        <p:spPr bwMode="auto">
          <a:xfrm>
            <a:off x="6267205" y="2757046"/>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17" name="次の値と等しい 16">
            <a:extLst>
              <a:ext uri="{FF2B5EF4-FFF2-40B4-BE49-F238E27FC236}">
                <a16:creationId xmlns:a16="http://schemas.microsoft.com/office/drawing/2014/main" id="{8A39E20F-1EF4-44BA-9965-30FB84CF0C89}"/>
              </a:ext>
            </a:extLst>
          </p:cNvPr>
          <p:cNvSpPr/>
          <p:nvPr/>
        </p:nvSpPr>
        <p:spPr>
          <a:xfrm>
            <a:off x="9204633" y="2888945"/>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21" name="テキスト ボックス 20">
            <a:extLst>
              <a:ext uri="{FF2B5EF4-FFF2-40B4-BE49-F238E27FC236}">
                <a16:creationId xmlns:a16="http://schemas.microsoft.com/office/drawing/2014/main" id="{3B7C685C-646B-492A-8A6E-C8354E80A4B0}"/>
              </a:ext>
            </a:extLst>
          </p:cNvPr>
          <p:cNvSpPr txBox="1"/>
          <p:nvPr/>
        </p:nvSpPr>
        <p:spPr>
          <a:xfrm>
            <a:off x="4725976" y="2206294"/>
            <a:ext cx="1184964"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購入量</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額</a:t>
            </a:r>
            <a:endParaRPr kumimoji="1" lang="en-US" altLang="ja-JP"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88AC03D-E026-4B9F-A0D1-8E8CA2144664}"/>
              </a:ext>
            </a:extLst>
          </p:cNvPr>
          <p:cNvSpPr txBox="1"/>
          <p:nvPr/>
        </p:nvSpPr>
        <p:spPr>
          <a:xfrm>
            <a:off x="6783870" y="2216040"/>
            <a:ext cx="1846975"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排出原単位</a:t>
            </a:r>
            <a:endParaRPr kumimoji="1" lang="en-US" altLang="ja-JP" baseline="300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CA6C6FD-4981-4A46-84E0-669F886BDE82}"/>
              </a:ext>
            </a:extLst>
          </p:cNvPr>
          <p:cNvSpPr txBox="1"/>
          <p:nvPr/>
        </p:nvSpPr>
        <p:spPr>
          <a:xfrm>
            <a:off x="9756161" y="2236672"/>
            <a:ext cx="101030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endParaRPr kumimoji="1" lang="en-US" altLang="ja-JP"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1926834E-7828-446F-877B-AA02E2DCAE46}"/>
              </a:ext>
            </a:extLst>
          </p:cNvPr>
          <p:cNvSpPr txBox="1"/>
          <p:nvPr/>
        </p:nvSpPr>
        <p:spPr>
          <a:xfrm>
            <a:off x="8907365" y="3642868"/>
            <a:ext cx="2582972"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合計</a:t>
            </a:r>
            <a:r>
              <a:rPr kumimoji="1" lang="en-US" altLang="ja-JP" b="1" dirty="0">
                <a:latin typeface="Meiryo UI" panose="020B0604030504040204" pitchFamily="50" charset="-128"/>
                <a:ea typeface="Meiryo UI" panose="020B0604030504040204" pitchFamily="50" charset="-128"/>
              </a:rPr>
              <a:t>: 315,440〔t-CO₂〕</a:t>
            </a:r>
          </a:p>
        </p:txBody>
      </p:sp>
      <p:sp>
        <p:nvSpPr>
          <p:cNvPr id="26" name="テキスト ボックス 25">
            <a:extLst>
              <a:ext uri="{FF2B5EF4-FFF2-40B4-BE49-F238E27FC236}">
                <a16:creationId xmlns:a16="http://schemas.microsoft.com/office/drawing/2014/main" id="{4F772A47-A8A5-4FE1-BED0-0F3EE0AE5919}"/>
              </a:ext>
            </a:extLst>
          </p:cNvPr>
          <p:cNvSpPr txBox="1"/>
          <p:nvPr/>
        </p:nvSpPr>
        <p:spPr>
          <a:xfrm>
            <a:off x="3561205" y="4031961"/>
            <a:ext cx="5904685" cy="738664"/>
          </a:xfrm>
          <a:prstGeom prst="rect">
            <a:avLst/>
          </a:prstGeom>
          <a:noFill/>
          <a:ln>
            <a:noFill/>
            <a:prstDash val="dash"/>
          </a:ln>
        </p:spPr>
        <p:txBody>
          <a:bodyPr wrap="square" lIns="0" tIns="0" rIns="0" bIns="0"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1:SC-DB 5.</a:t>
            </a:r>
            <a:r>
              <a:rPr lang="ja-JP" altLang="en-US" sz="1600" dirty="0">
                <a:latin typeface="Meiryo UI" panose="020B0604030504040204" pitchFamily="50" charset="-128"/>
                <a:ea typeface="Meiryo UI" panose="020B0604030504040204" pitchFamily="50" charset="-128"/>
              </a:rPr>
              <a:t>産連表</a:t>
            </a:r>
            <a:r>
              <a:rPr lang="en-US" altLang="ja-JP" sz="1600" dirty="0">
                <a:latin typeface="Meiryo UI" panose="020B0604030504040204" pitchFamily="50" charset="-128"/>
                <a:ea typeface="Meiryo UI" panose="020B0604030504040204" pitchFamily="50" charset="-128"/>
              </a:rPr>
              <a:t>DB </a:t>
            </a:r>
            <a:r>
              <a:rPr lang="ja-JP" altLang="en-US" sz="1600" dirty="0">
                <a:latin typeface="Meiryo UI" panose="020B0604030504040204" pitchFamily="50" charset="-128"/>
                <a:ea typeface="Meiryo UI" panose="020B0604030504040204" pitchFamily="50" charset="-128"/>
              </a:rPr>
              <a:t>⾃動⾞部品</a:t>
            </a:r>
            <a:r>
              <a:rPr lang="en-US" altLang="ja-JP" sz="1600" dirty="0">
                <a:latin typeface="Meiryo UI" panose="020B0604030504040204" pitchFamily="50" charset="-128"/>
                <a:ea typeface="Meiryo UI" panose="020B0604030504040204" pitchFamily="50" charset="-128"/>
              </a:rPr>
              <a:t>(354103)</a:t>
            </a: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a:t>
            </a:r>
            <a:r>
              <a:rPr lang="en-US" altLang="ja-JP" sz="1600" dirty="0">
                <a:latin typeface="Meiryo UI" panose="020B0604030504040204" pitchFamily="50" charset="-128"/>
                <a:ea typeface="Meiryo UI" panose="020B0604030504040204" pitchFamily="50" charset="-128"/>
              </a:rPr>
              <a:t>SC-DB 5.</a:t>
            </a:r>
            <a:r>
              <a:rPr lang="ja-JP" altLang="en-US" sz="1600" dirty="0">
                <a:latin typeface="Meiryo UI" panose="020B0604030504040204" pitchFamily="50" charset="-128"/>
                <a:ea typeface="Meiryo UI" panose="020B0604030504040204" pitchFamily="50" charset="-128"/>
              </a:rPr>
              <a:t>産連表</a:t>
            </a:r>
            <a:r>
              <a:rPr lang="en-US" altLang="ja-JP" sz="1600" dirty="0">
                <a:latin typeface="Meiryo UI" panose="020B0604030504040204" pitchFamily="50" charset="-128"/>
                <a:ea typeface="Meiryo UI" panose="020B0604030504040204" pitchFamily="50" charset="-128"/>
              </a:rPr>
              <a:t>DB </a:t>
            </a:r>
            <a:r>
              <a:rPr lang="ja-JP" altLang="en-US" sz="1600" dirty="0">
                <a:latin typeface="Meiryo UI" panose="020B0604030504040204" pitchFamily="50" charset="-128"/>
                <a:ea typeface="Meiryo UI" panose="020B0604030504040204" pitchFamily="50" charset="-128"/>
              </a:rPr>
              <a:t>⾃動⾞⽤内燃機関・同部分品</a:t>
            </a:r>
            <a:r>
              <a:rPr lang="en-US" altLang="ja-JP" sz="1600" dirty="0">
                <a:latin typeface="Meiryo UI" panose="020B0604030504040204" pitchFamily="50" charset="-128"/>
                <a:ea typeface="Meiryo UI" panose="020B0604030504040204" pitchFamily="50" charset="-128"/>
              </a:rPr>
              <a:t>(354102)</a:t>
            </a: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r>
              <a:rPr lang="en-US" altLang="ja-JP" sz="1600" dirty="0">
                <a:latin typeface="Meiryo UI" panose="020B0604030504040204" pitchFamily="50" charset="-128"/>
                <a:ea typeface="Meiryo UI" panose="020B0604030504040204" pitchFamily="50" charset="-128"/>
              </a:rPr>
              <a:t>SC-DB 5.</a:t>
            </a:r>
            <a:r>
              <a:rPr lang="ja-JP" altLang="en-US" sz="1600" dirty="0">
                <a:latin typeface="Meiryo UI" panose="020B0604030504040204" pitchFamily="50" charset="-128"/>
                <a:ea typeface="Meiryo UI" panose="020B0604030504040204" pitchFamily="50" charset="-128"/>
              </a:rPr>
              <a:t>産連表</a:t>
            </a:r>
            <a:r>
              <a:rPr lang="en-US" altLang="ja-JP" sz="1600" dirty="0">
                <a:latin typeface="Meiryo UI" panose="020B0604030504040204" pitchFamily="50" charset="-128"/>
                <a:ea typeface="Meiryo UI" panose="020B0604030504040204" pitchFamily="50" charset="-128"/>
              </a:rPr>
              <a:t>DB </a:t>
            </a:r>
            <a:r>
              <a:rPr lang="ja-JP" altLang="en-US" sz="1600" dirty="0">
                <a:latin typeface="Meiryo UI" panose="020B0604030504040204" pitchFamily="50" charset="-128"/>
                <a:ea typeface="Meiryo UI" panose="020B0604030504040204" pitchFamily="50" charset="-128"/>
              </a:rPr>
              <a:t>⾃動⾞⽤内燃機関・同部分品</a:t>
            </a:r>
            <a:r>
              <a:rPr lang="en-US" altLang="ja-JP" sz="1600" dirty="0">
                <a:latin typeface="Meiryo UI" panose="020B0604030504040204" pitchFamily="50" charset="-128"/>
                <a:ea typeface="Meiryo UI" panose="020B0604030504040204" pitchFamily="50" charset="-128"/>
              </a:rPr>
              <a:t>(231101)</a:t>
            </a:r>
            <a:endParaRPr kumimoji="1"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855B25C1-2E21-4370-915A-976C01F748CE}"/>
              </a:ext>
            </a:extLst>
          </p:cNvPr>
          <p:cNvSpPr txBox="1"/>
          <p:nvPr/>
        </p:nvSpPr>
        <p:spPr>
          <a:xfrm>
            <a:off x="3561205" y="2195405"/>
            <a:ext cx="1184964"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購入品</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44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現状</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気候システムの温暖化については疑う余地がない </a:t>
            </a:r>
            <a:r>
              <a:rPr lang="en-US" altLang="ja-JP" sz="2000" dirty="0">
                <a:latin typeface="Meiryo UI" panose="020B0604030504040204" pitchFamily="50" charset="-128"/>
                <a:ea typeface="Meiryo UI" panose="020B0604030504040204" pitchFamily="50" charset="-128"/>
              </a:rPr>
              <a:t>(IPCC6(5)</a:t>
            </a:r>
            <a:r>
              <a:rPr lang="ja-JP" altLang="en-US" sz="2000" dirty="0">
                <a:latin typeface="Meiryo UI" panose="020B0604030504040204" pitchFamily="50" charset="-128"/>
                <a:ea typeface="Meiryo UI" panose="020B0604030504040204" pitchFamily="50" charset="-128"/>
              </a:rPr>
              <a:t>次評価報告書</a:t>
            </a:r>
            <a:r>
              <a:rPr lang="en-US" altLang="ja-JP" sz="20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55881"/>
            <a:ext cx="11771846"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産業革命以降、温室効果ガスは急速に増加しています。排出量自体が増加していることに加えて、いったん排出された温室効果ガスは累積蓄積されいきます。基本的に減ることはありません。</a:t>
            </a: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440605" y="6612626"/>
            <a:ext cx="868885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気象庁</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温室効果ガスの濃度の変化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3"/>
              </a:rPr>
              <a:t>https://www.data.jma.go.jp/cpdinfo/chishiki_ondanka/p06.html</a:t>
            </a:r>
            <a:r>
              <a:rPr lang="en-US" altLang="ja-JP"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FDB1BDE4-BC7B-4FF4-9881-2EC146417E5E}"/>
              </a:ext>
            </a:extLst>
          </p:cNvPr>
          <p:cNvPicPr>
            <a:picLocks noChangeAspect="1"/>
          </p:cNvPicPr>
          <p:nvPr/>
        </p:nvPicPr>
        <p:blipFill>
          <a:blip r:embed="rId4"/>
          <a:stretch>
            <a:fillRect/>
          </a:stretch>
        </p:blipFill>
        <p:spPr>
          <a:xfrm>
            <a:off x="1631928" y="1357837"/>
            <a:ext cx="6306206" cy="4885578"/>
          </a:xfrm>
          <a:prstGeom prst="rect">
            <a:avLst/>
          </a:prstGeom>
        </p:spPr>
      </p:pic>
      <p:sp>
        <p:nvSpPr>
          <p:cNvPr id="17" name="テキスト ボックス 16">
            <a:extLst>
              <a:ext uri="{FF2B5EF4-FFF2-40B4-BE49-F238E27FC236}">
                <a16:creationId xmlns:a16="http://schemas.microsoft.com/office/drawing/2014/main" id="{6E18AEB1-F2F0-4F6C-B675-1AE9DBD2D700}"/>
              </a:ext>
            </a:extLst>
          </p:cNvPr>
          <p:cNvSpPr txBox="1"/>
          <p:nvPr/>
        </p:nvSpPr>
        <p:spPr>
          <a:xfrm>
            <a:off x="1631928" y="6243415"/>
            <a:ext cx="7693572" cy="307777"/>
          </a:xfrm>
          <a:prstGeom prst="rect">
            <a:avLst/>
          </a:prstGeom>
          <a:noFill/>
        </p:spPr>
        <p:txBody>
          <a:bodyPr wrap="square">
            <a:spAutoFit/>
          </a:bodyPr>
          <a:lstStyle/>
          <a:p>
            <a:r>
              <a:rPr lang="ja-JP" altLang="en-US" sz="1400" b="1" i="0" dirty="0">
                <a:solidFill>
                  <a:srgbClr val="333333"/>
                </a:solidFill>
                <a:effectLst/>
                <a:latin typeface="Meiryo UI" panose="020B0604030504040204" pitchFamily="50" charset="-128"/>
                <a:ea typeface="Meiryo UI" panose="020B0604030504040204" pitchFamily="50" charset="-128"/>
              </a:rPr>
              <a:t>西暦</a:t>
            </a:r>
            <a:r>
              <a:rPr lang="en-US" altLang="ja-JP" sz="1400" b="1" i="0" dirty="0">
                <a:solidFill>
                  <a:srgbClr val="333333"/>
                </a:solidFill>
                <a:effectLst/>
                <a:latin typeface="Meiryo UI" panose="020B0604030504040204" pitchFamily="50" charset="-128"/>
                <a:ea typeface="Meiryo UI" panose="020B0604030504040204" pitchFamily="50" charset="-128"/>
              </a:rPr>
              <a:t>0</a:t>
            </a:r>
            <a:r>
              <a:rPr lang="ja-JP" altLang="en-US" sz="1400" b="1" i="0" dirty="0">
                <a:solidFill>
                  <a:srgbClr val="333333"/>
                </a:solidFill>
                <a:effectLst/>
                <a:latin typeface="Meiryo UI" panose="020B0604030504040204" pitchFamily="50" charset="-128"/>
                <a:ea typeface="Meiryo UI" panose="020B0604030504040204" pitchFamily="50" charset="-128"/>
              </a:rPr>
              <a:t>年から</a:t>
            </a:r>
            <a:r>
              <a:rPr lang="en-US" altLang="ja-JP" sz="1400" b="1" i="0" dirty="0">
                <a:solidFill>
                  <a:srgbClr val="333333"/>
                </a:solidFill>
                <a:effectLst/>
                <a:latin typeface="Meiryo UI" panose="020B0604030504040204" pitchFamily="50" charset="-128"/>
                <a:ea typeface="Meiryo UI" panose="020B0604030504040204" pitchFamily="50" charset="-128"/>
              </a:rPr>
              <a:t>2011</a:t>
            </a:r>
            <a:r>
              <a:rPr lang="ja-JP" altLang="en-US" sz="1400" b="1" i="0" dirty="0">
                <a:solidFill>
                  <a:srgbClr val="333333"/>
                </a:solidFill>
                <a:effectLst/>
                <a:latin typeface="Meiryo UI" panose="020B0604030504040204" pitchFamily="50" charset="-128"/>
                <a:ea typeface="Meiryo UI" panose="020B0604030504040204" pitchFamily="50" charset="-128"/>
              </a:rPr>
              <a:t>年までの主な温室効果ガスの大気中の濃度の変化</a:t>
            </a:r>
            <a:r>
              <a:rPr lang="ja-JP" altLang="en-US" sz="1400" b="0" i="0" dirty="0">
                <a:solidFill>
                  <a:srgbClr val="333333"/>
                </a:solidFill>
                <a:effectLst/>
                <a:latin typeface="Meiryo UI" panose="020B0604030504040204" pitchFamily="50" charset="-128"/>
                <a:ea typeface="Meiryo UI" panose="020B0604030504040204" pitchFamily="50" charset="-128"/>
              </a:rPr>
              <a:t> </a:t>
            </a:r>
            <a:r>
              <a:rPr lang="en-US" altLang="ja-JP" sz="1400" b="0" i="0" u="sng" dirty="0">
                <a:solidFill>
                  <a:srgbClr val="432DB2"/>
                </a:solidFill>
                <a:effectLst/>
                <a:latin typeface="Meiryo UI" panose="020B0604030504040204" pitchFamily="50" charset="-128"/>
                <a:ea typeface="Meiryo UI" panose="020B0604030504040204" pitchFamily="50" charset="-128"/>
                <a:hlinkClick r:id="rId5"/>
              </a:rPr>
              <a:t>IPCC</a:t>
            </a:r>
            <a:r>
              <a:rPr lang="ja-JP" altLang="en-US" sz="1400" b="0" i="0" u="sng" dirty="0">
                <a:solidFill>
                  <a:srgbClr val="432DB2"/>
                </a:solidFill>
                <a:effectLst/>
                <a:latin typeface="Meiryo UI" panose="020B0604030504040204" pitchFamily="50" charset="-128"/>
                <a:ea typeface="Meiryo UI" panose="020B0604030504040204" pitchFamily="50" charset="-128"/>
                <a:hlinkClick r:id="rId5"/>
              </a:rPr>
              <a:t>第</a:t>
            </a:r>
            <a:r>
              <a:rPr lang="en-US" altLang="ja-JP" sz="1400" b="0" i="0" u="sng" dirty="0">
                <a:solidFill>
                  <a:srgbClr val="432DB2"/>
                </a:solidFill>
                <a:effectLst/>
                <a:latin typeface="Meiryo UI" panose="020B0604030504040204" pitchFamily="50" charset="-128"/>
                <a:ea typeface="Meiryo UI" panose="020B0604030504040204" pitchFamily="50" charset="-128"/>
                <a:hlinkClick r:id="rId5"/>
              </a:rPr>
              <a:t>5</a:t>
            </a:r>
            <a:r>
              <a:rPr lang="ja-JP" altLang="en-US" sz="1400" b="0" i="0" u="sng" dirty="0">
                <a:solidFill>
                  <a:srgbClr val="432DB2"/>
                </a:solidFill>
                <a:effectLst/>
                <a:latin typeface="Meiryo UI" panose="020B0604030504040204" pitchFamily="50" charset="-128"/>
                <a:ea typeface="Meiryo UI" panose="020B0604030504040204" pitchFamily="50" charset="-128"/>
                <a:hlinkClick r:id="rId5"/>
              </a:rPr>
              <a:t>次評価報告書</a:t>
            </a:r>
            <a:r>
              <a:rPr lang="ja-JP" altLang="en-US" sz="1400" b="0" i="0" dirty="0">
                <a:solidFill>
                  <a:srgbClr val="333333"/>
                </a:solidFill>
                <a:effectLst/>
                <a:latin typeface="Meiryo UI" panose="020B0604030504040204" pitchFamily="50" charset="-128"/>
                <a:ea typeface="Meiryo UI" panose="020B0604030504040204" pitchFamily="50" charset="-128"/>
              </a:rPr>
              <a:t> より）</a:t>
            </a:r>
            <a:endParaRPr lang="ja-JP" altLang="en-US"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62755BE6-E08E-41BC-B633-0041A40B476B}"/>
              </a:ext>
            </a:extLst>
          </p:cNvPr>
          <p:cNvSpPr/>
          <p:nvPr/>
        </p:nvSpPr>
        <p:spPr>
          <a:xfrm>
            <a:off x="8066315" y="3102428"/>
            <a:ext cx="236764" cy="1722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FD26CF8-2332-486C-BA25-9FA1AAA5FE68}"/>
              </a:ext>
            </a:extLst>
          </p:cNvPr>
          <p:cNvSpPr txBox="1"/>
          <p:nvPr/>
        </p:nvSpPr>
        <p:spPr>
          <a:xfrm>
            <a:off x="8667085" y="3013501"/>
            <a:ext cx="3198651" cy="1661993"/>
          </a:xfrm>
          <a:prstGeom prst="rect">
            <a:avLst/>
          </a:prstGeom>
          <a:noFill/>
        </p:spPr>
        <p:txBody>
          <a:bodyPr wrap="square" lIns="0" tIns="0" rIns="0" bIns="0">
            <a:spAutoFit/>
          </a:bodyPr>
          <a:lstStyle/>
          <a:p>
            <a:r>
              <a:rPr lang="en-US" altLang="ja-JP" b="1" dirty="0">
                <a:latin typeface="Meiryo UI" panose="020B0604030504040204" pitchFamily="50" charset="-128"/>
                <a:ea typeface="Meiryo UI" panose="020B0604030504040204" pitchFamily="50" charset="-128"/>
              </a:rPr>
              <a:t>1850</a:t>
            </a:r>
            <a:r>
              <a:rPr lang="ja-JP" altLang="en-US" b="1" dirty="0">
                <a:latin typeface="Meiryo UI" panose="020B0604030504040204" pitchFamily="50" charset="-128"/>
                <a:ea typeface="Meiryo UI" panose="020B0604030504040204" pitchFamily="50" charset="-128"/>
              </a:rPr>
              <a:t>年ごろの産業革命の開始時期から温室効果ガスは増加し</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始めました。</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しかも最近になるほど急カーブで増加しています。</a:t>
            </a:r>
          </a:p>
        </p:txBody>
      </p:sp>
    </p:spTree>
    <p:extLst>
      <p:ext uri="{BB962C8B-B14F-4D97-AF65-F5344CB8AC3E}">
        <p14:creationId xmlns:p14="http://schemas.microsoft.com/office/powerpoint/2010/main" val="397186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輸送・配送</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上流</a:t>
            </a:r>
            <a:r>
              <a:rPr kumimoji="1" lang="en-US" altLang="ja-JP" sz="28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7" y="2874265"/>
            <a:ext cx="2415374" cy="2492990"/>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輸送、配送</a:t>
            </a:r>
            <a:r>
              <a:rPr kumimoji="1" lang="en-US" altLang="zh-TW"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上流</a:t>
            </a:r>
            <a:r>
              <a:rPr kumimoji="1" lang="en-US" altLang="zh-TW"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①購入した製品・サービス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のサプライヤーから自社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への物流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p>
          <a:p>
            <a:r>
              <a:rPr kumimoji="1" lang="ja-JP" altLang="en-US" b="1" dirty="0">
                <a:latin typeface="Meiryo UI" panose="020B0604030504040204" pitchFamily="50" charset="-128"/>
                <a:ea typeface="Meiryo UI" panose="020B0604030504040204" pitchFamily="50" charset="-128"/>
              </a:rPr>
              <a:t>　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p>
          <a:p>
            <a:r>
              <a:rPr kumimoji="1" lang="ja-JP" altLang="en-US" b="1" dirty="0">
                <a:latin typeface="Meiryo UI" panose="020B0604030504040204" pitchFamily="50" charset="-128"/>
                <a:ea typeface="Meiryo UI" panose="020B0604030504040204" pitchFamily="50" charset="-128"/>
              </a:rPr>
              <a:t>②①以外の購入物流</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サービス</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が費用負担分</a:t>
            </a:r>
            <a:r>
              <a:rPr kumimoji="1" lang="en-US" altLang="ja-JP"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294967" y="5654042"/>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71534" y="1088490"/>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輸送・配送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上流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の対象</a:t>
            </a: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165435"/>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17" name="図 16">
            <a:extLst>
              <a:ext uri="{FF2B5EF4-FFF2-40B4-BE49-F238E27FC236}">
                <a16:creationId xmlns:a16="http://schemas.microsoft.com/office/drawing/2014/main" id="{9F767B13-F354-4725-A775-D958C98052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967" y="1430462"/>
            <a:ext cx="2257085" cy="1443803"/>
          </a:xfrm>
          <a:prstGeom prst="rect">
            <a:avLst/>
          </a:prstGeom>
        </p:spPr>
      </p:pic>
      <p:sp>
        <p:nvSpPr>
          <p:cNvPr id="18" name="テキスト ボックス 17">
            <a:extLst>
              <a:ext uri="{FF2B5EF4-FFF2-40B4-BE49-F238E27FC236}">
                <a16:creationId xmlns:a16="http://schemas.microsoft.com/office/drawing/2014/main" id="{47DF5E6B-4C55-4342-B962-8D8A03927735}"/>
              </a:ext>
            </a:extLst>
          </p:cNvPr>
          <p:cNvSpPr txBox="1"/>
          <p:nvPr/>
        </p:nvSpPr>
        <p:spPr>
          <a:xfrm>
            <a:off x="4945475" y="1526768"/>
            <a:ext cx="4180051" cy="246221"/>
          </a:xfrm>
          <a:prstGeom prst="rect">
            <a:avLst/>
          </a:prstGeom>
          <a:noFill/>
        </p:spPr>
        <p:txBody>
          <a:bodyPr wrap="square" lIns="0" tIns="0" rIns="0" bIns="0"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自社が費用負担</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購入</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分はカテゴリ</a:t>
            </a: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に含む</a:t>
            </a:r>
            <a:endParaRPr kumimoji="1" lang="en-US" altLang="ja-JP" sz="16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6CF432B-3DEC-4AD5-9FB1-8C81E27A1F08}"/>
              </a:ext>
            </a:extLst>
          </p:cNvPr>
          <p:cNvPicPr>
            <a:picLocks noChangeAspect="1"/>
          </p:cNvPicPr>
          <p:nvPr/>
        </p:nvPicPr>
        <p:blipFill>
          <a:blip r:embed="rId6"/>
          <a:stretch>
            <a:fillRect/>
          </a:stretch>
        </p:blipFill>
        <p:spPr>
          <a:xfrm>
            <a:off x="3348725" y="1836942"/>
            <a:ext cx="7799143" cy="3043937"/>
          </a:xfrm>
          <a:prstGeom prst="rect">
            <a:avLst/>
          </a:prstGeom>
        </p:spPr>
      </p:pic>
      <p:sp>
        <p:nvSpPr>
          <p:cNvPr id="26" name="テキスト ボックス 25">
            <a:extLst>
              <a:ext uri="{FF2B5EF4-FFF2-40B4-BE49-F238E27FC236}">
                <a16:creationId xmlns:a16="http://schemas.microsoft.com/office/drawing/2014/main" id="{4CEFA5B8-187A-4A9A-97F0-D5B5A4C0EEE1}"/>
              </a:ext>
            </a:extLst>
          </p:cNvPr>
          <p:cNvSpPr txBox="1"/>
          <p:nvPr/>
        </p:nvSpPr>
        <p:spPr>
          <a:xfrm>
            <a:off x="3872975" y="4952222"/>
            <a:ext cx="7506225" cy="215444"/>
          </a:xfrm>
          <a:prstGeom prst="rect">
            <a:avLst/>
          </a:prstGeom>
          <a:noFill/>
        </p:spPr>
        <p:txBody>
          <a:bodyPr wrap="square" lIns="0" tIns="0" rIns="0" bIns="0" rtlCol="0">
            <a:spAutoFit/>
          </a:bodyPr>
          <a:lstStyle/>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カテゴリ４における算定対象範囲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基本ガイドライン </a:t>
            </a:r>
            <a:r>
              <a:rPr lang="en-US" altLang="ja-JP" sz="1400" dirty="0">
                <a:solidFill>
                  <a:prstClr val="black"/>
                </a:solidFill>
                <a:latin typeface="Meiryo UI" panose="020B0604030504040204" pitchFamily="50" charset="-128"/>
                <a:ea typeface="Meiryo UI" panose="020B0604030504040204" pitchFamily="50" charset="-128"/>
              </a:rPr>
              <a:t>Ver.2.3</a:t>
            </a:r>
            <a:r>
              <a:rPr lang="ja-JP" altLang="en-US" sz="1400" dirty="0">
                <a:solidFill>
                  <a:prstClr val="black"/>
                </a:solidFill>
                <a:latin typeface="Meiryo UI" panose="020B0604030504040204" pitchFamily="50" charset="-128"/>
                <a:ea typeface="Meiryo UI" panose="020B0604030504040204" pitchFamily="50" charset="-128"/>
              </a:rPr>
              <a:t>のカテゴリ</a:t>
            </a:r>
            <a:r>
              <a:rPr lang="en-US" altLang="ja-JP" sz="1400" dirty="0">
                <a:solidFill>
                  <a:prstClr val="black"/>
                </a:solidFill>
                <a:latin typeface="Meiryo UI" panose="020B0604030504040204" pitchFamily="50" charset="-128"/>
                <a:ea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rPr>
              <a:t>部分より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2C5D699-2ED0-44D2-B88A-0465EAE00F4E}"/>
              </a:ext>
            </a:extLst>
          </p:cNvPr>
          <p:cNvSpPr txBox="1"/>
          <p:nvPr/>
        </p:nvSpPr>
        <p:spPr>
          <a:xfrm>
            <a:off x="9594905" y="4005357"/>
            <a:ext cx="1784295" cy="323165"/>
          </a:xfrm>
          <a:prstGeom prst="rect">
            <a:avLst/>
          </a:prstGeom>
          <a:noFill/>
        </p:spPr>
        <p:txBody>
          <a:bodyPr wrap="square" lIns="0" tIns="0" rIns="0" bIns="0" rtlCol="0">
            <a:spAutoFit/>
          </a:bodyPr>
          <a:lstStyle/>
          <a:p>
            <a:pPr>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荷主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費用を負担</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支出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a:t>
            </a:r>
            <a:b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他者輸送を購入いている</a:t>
            </a:r>
          </a:p>
        </p:txBody>
      </p:sp>
    </p:spTree>
    <p:extLst>
      <p:ext uri="{BB962C8B-B14F-4D97-AF65-F5344CB8AC3E}">
        <p14:creationId xmlns:p14="http://schemas.microsoft.com/office/powerpoint/2010/main" val="3889400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輸送・配送</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上流</a:t>
            </a:r>
            <a:r>
              <a:rPr kumimoji="1" lang="en-US" altLang="ja-JP" sz="28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7" y="2874265"/>
            <a:ext cx="2415374" cy="2492990"/>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輸送、配送</a:t>
            </a:r>
            <a:r>
              <a:rPr kumimoji="1" lang="en-US" altLang="zh-TW"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上流</a:t>
            </a:r>
            <a:r>
              <a:rPr kumimoji="1" lang="en-US" altLang="zh-TW"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①購入した製品・サービス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のサプライヤーから自社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への物流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p>
          <a:p>
            <a:r>
              <a:rPr kumimoji="1" lang="ja-JP" altLang="en-US" b="1" dirty="0">
                <a:latin typeface="Meiryo UI" panose="020B0604030504040204" pitchFamily="50" charset="-128"/>
                <a:ea typeface="Meiryo UI" panose="020B0604030504040204" pitchFamily="50" charset="-128"/>
              </a:rPr>
              <a:t>　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p>
          <a:p>
            <a:r>
              <a:rPr kumimoji="1" lang="ja-JP" altLang="en-US" b="1" dirty="0">
                <a:latin typeface="Meiryo UI" panose="020B0604030504040204" pitchFamily="50" charset="-128"/>
                <a:ea typeface="Meiryo UI" panose="020B0604030504040204" pitchFamily="50" charset="-128"/>
              </a:rPr>
              <a:t>②①以外の購入物流</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サービス</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が費用負担分</a:t>
            </a:r>
            <a:r>
              <a:rPr kumimoji="1" lang="en-US" altLang="ja-JP"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325655" y="5903893"/>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71534" y="1088490"/>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輸送・配送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上流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13" name="テキスト ボックス 12">
            <a:extLst>
              <a:ext uri="{FF2B5EF4-FFF2-40B4-BE49-F238E27FC236}">
                <a16:creationId xmlns:a16="http://schemas.microsoft.com/office/drawing/2014/main" id="{705247D0-9F2B-4F8D-BF34-253FC7BB5BBE}"/>
              </a:ext>
            </a:extLst>
          </p:cNvPr>
          <p:cNvSpPr txBox="1"/>
          <p:nvPr/>
        </p:nvSpPr>
        <p:spPr>
          <a:xfrm>
            <a:off x="3371531" y="1936127"/>
            <a:ext cx="8525501" cy="584775"/>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a:t>
            </a:r>
            <a:r>
              <a:rPr kumimoji="1" lang="ja-JP" altLang="en-US" sz="2000" b="1" dirty="0">
                <a:latin typeface="Meiryo UI" panose="020B0604030504040204" pitchFamily="50" charset="-128"/>
                <a:ea typeface="Meiryo UI" panose="020B0604030504040204" pitchFamily="50" charset="-128"/>
              </a:rPr>
              <a:t>「輸送・配送」分の計算式</a:t>
            </a:r>
            <a:endParaRPr kumimoji="1" lang="en-US" altLang="ja-JP" sz="2000"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算定・報告・公表制度における特定荷主の算定方法を適用</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具体的には以下のいずれか</a:t>
            </a:r>
            <a:r>
              <a:rPr kumimoji="1" lang="en-US" altLang="ja-JP" b="1" dirty="0">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165435"/>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17" name="図 16">
            <a:extLst>
              <a:ext uri="{FF2B5EF4-FFF2-40B4-BE49-F238E27FC236}">
                <a16:creationId xmlns:a16="http://schemas.microsoft.com/office/drawing/2014/main" id="{9F767B13-F354-4725-A775-D958C98052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967" y="1430462"/>
            <a:ext cx="2257085" cy="1443803"/>
          </a:xfrm>
          <a:prstGeom prst="rect">
            <a:avLst/>
          </a:prstGeom>
        </p:spPr>
      </p:pic>
      <p:sp>
        <p:nvSpPr>
          <p:cNvPr id="18" name="テキスト ボックス 17">
            <a:extLst>
              <a:ext uri="{FF2B5EF4-FFF2-40B4-BE49-F238E27FC236}">
                <a16:creationId xmlns:a16="http://schemas.microsoft.com/office/drawing/2014/main" id="{47DF5E6B-4C55-4342-B962-8D8A03927735}"/>
              </a:ext>
            </a:extLst>
          </p:cNvPr>
          <p:cNvSpPr txBox="1"/>
          <p:nvPr/>
        </p:nvSpPr>
        <p:spPr>
          <a:xfrm>
            <a:off x="4945475" y="1526768"/>
            <a:ext cx="4180051" cy="246221"/>
          </a:xfrm>
          <a:prstGeom prst="rect">
            <a:avLst/>
          </a:prstGeom>
          <a:noFill/>
        </p:spPr>
        <p:txBody>
          <a:bodyPr wrap="square" lIns="0" tIns="0" rIns="0" bIns="0"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自社が費用負担</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購入</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分はカテゴリ</a:t>
            </a: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に含む</a:t>
            </a:r>
            <a:endParaRPr kumimoji="1" lang="en-US" altLang="ja-JP" sz="1600" b="1"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91A6A807-CCC1-4C2D-BB9C-481B5CD1FA17}"/>
              </a:ext>
            </a:extLst>
          </p:cNvPr>
          <p:cNvGrpSpPr/>
          <p:nvPr/>
        </p:nvGrpSpPr>
        <p:grpSpPr>
          <a:xfrm>
            <a:off x="5744013" y="2582511"/>
            <a:ext cx="3841713" cy="818892"/>
            <a:chOff x="7611639" y="2816685"/>
            <a:chExt cx="4107685" cy="818892"/>
          </a:xfrm>
        </p:grpSpPr>
        <p:sp>
          <p:nvSpPr>
            <p:cNvPr id="33" name="乗算記号 32">
              <a:extLst>
                <a:ext uri="{FF2B5EF4-FFF2-40B4-BE49-F238E27FC236}">
                  <a16:creationId xmlns:a16="http://schemas.microsoft.com/office/drawing/2014/main" id="{8354501A-ECF0-4044-9556-7099D2EC1A6E}"/>
                </a:ext>
              </a:extLst>
            </p:cNvPr>
            <p:cNvSpPr/>
            <p:nvPr/>
          </p:nvSpPr>
          <p:spPr bwMode="auto">
            <a:xfrm>
              <a:off x="9172176" y="2816685"/>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4" name="四角形: 角を丸くする 33">
              <a:extLst>
                <a:ext uri="{FF2B5EF4-FFF2-40B4-BE49-F238E27FC236}">
                  <a16:creationId xmlns:a16="http://schemas.microsoft.com/office/drawing/2014/main" id="{DB05DA2F-8F80-469D-BBAC-D4CED2F519DA}"/>
                </a:ext>
              </a:extLst>
            </p:cNvPr>
            <p:cNvSpPr/>
            <p:nvPr/>
          </p:nvSpPr>
          <p:spPr>
            <a:xfrm>
              <a:off x="7611639" y="2923686"/>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rgbClr val="FF0000"/>
                  </a:solidFill>
                  <a:latin typeface="Meiryo UI" panose="020B0604030504040204" pitchFamily="50" charset="-128"/>
                  <a:ea typeface="Meiryo UI"/>
                </a:rPr>
                <a:t>燃料使⽤量</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35" name="四角形: 角を丸くする 34">
              <a:extLst>
                <a:ext uri="{FF2B5EF4-FFF2-40B4-BE49-F238E27FC236}">
                  <a16:creationId xmlns:a16="http://schemas.microsoft.com/office/drawing/2014/main" id="{F4DBF4A0-C9F8-404A-A36C-AF3A2002B992}"/>
                </a:ext>
              </a:extLst>
            </p:cNvPr>
            <p:cNvSpPr/>
            <p:nvPr/>
          </p:nvSpPr>
          <p:spPr>
            <a:xfrm>
              <a:off x="10039808" y="2910769"/>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grpSp>
      <p:sp>
        <p:nvSpPr>
          <p:cNvPr id="36" name="テキスト ボックス 35">
            <a:extLst>
              <a:ext uri="{FF2B5EF4-FFF2-40B4-BE49-F238E27FC236}">
                <a16:creationId xmlns:a16="http://schemas.microsoft.com/office/drawing/2014/main" id="{CFC15F03-5832-4F84-BA37-4C83B50CAA3B}"/>
              </a:ext>
            </a:extLst>
          </p:cNvPr>
          <p:cNvSpPr txBox="1"/>
          <p:nvPr/>
        </p:nvSpPr>
        <p:spPr>
          <a:xfrm>
            <a:off x="5439860" y="2645249"/>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CD81E40-431C-449F-80F9-C401D2D9419B}"/>
              </a:ext>
            </a:extLst>
          </p:cNvPr>
          <p:cNvSpPr txBox="1"/>
          <p:nvPr/>
        </p:nvSpPr>
        <p:spPr>
          <a:xfrm>
            <a:off x="3496417" y="2654485"/>
            <a:ext cx="108884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燃料法</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40" name="乗算記号 39">
            <a:extLst>
              <a:ext uri="{FF2B5EF4-FFF2-40B4-BE49-F238E27FC236}">
                <a16:creationId xmlns:a16="http://schemas.microsoft.com/office/drawing/2014/main" id="{43E15EF8-E5B5-4C8F-9774-BFFAD7AFE97B}"/>
              </a:ext>
            </a:extLst>
          </p:cNvPr>
          <p:cNvSpPr/>
          <p:nvPr/>
        </p:nvSpPr>
        <p:spPr bwMode="auto">
          <a:xfrm>
            <a:off x="9504213" y="3317578"/>
            <a:ext cx="912547"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41" name="四角形: 角を丸くする 40">
            <a:extLst>
              <a:ext uri="{FF2B5EF4-FFF2-40B4-BE49-F238E27FC236}">
                <a16:creationId xmlns:a16="http://schemas.microsoft.com/office/drawing/2014/main" id="{29FBCE0A-C2DA-4B85-BC93-FDABDDD07E2F}"/>
              </a:ext>
            </a:extLst>
          </p:cNvPr>
          <p:cNvSpPr/>
          <p:nvPr/>
        </p:nvSpPr>
        <p:spPr>
          <a:xfrm>
            <a:off x="5730161" y="3433043"/>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rgbClr val="FF0000"/>
                </a:solidFill>
                <a:latin typeface="Meiryo UI" panose="020B0604030504040204" pitchFamily="50" charset="-128"/>
                <a:ea typeface="Meiryo UI"/>
              </a:rPr>
              <a:t>輸送距離</a:t>
            </a:r>
            <a:endParaRPr lang="ja-JP" altLang="en-US" sz="1200" b="1" dirty="0">
              <a:solidFill>
                <a:schemeClr val="bg1"/>
              </a:solidFill>
              <a:latin typeface="Meiryo UI" panose="020B0604030504040204" pitchFamily="50" charset="-128"/>
              <a:ea typeface="Meiryo UI"/>
            </a:endParaRPr>
          </a:p>
        </p:txBody>
      </p:sp>
      <p:sp>
        <p:nvSpPr>
          <p:cNvPr id="42" name="四角形: 角を丸くする 41">
            <a:extLst>
              <a:ext uri="{FF2B5EF4-FFF2-40B4-BE49-F238E27FC236}">
                <a16:creationId xmlns:a16="http://schemas.microsoft.com/office/drawing/2014/main" id="{E3AC6B31-43E2-4E30-851A-81EF2DF33F39}"/>
              </a:ext>
            </a:extLst>
          </p:cNvPr>
          <p:cNvSpPr/>
          <p:nvPr/>
        </p:nvSpPr>
        <p:spPr>
          <a:xfrm>
            <a:off x="8001106" y="3420126"/>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rgbClr val="FF0000"/>
                </a:solidFill>
                <a:latin typeface="Meiryo UI" panose="020B0604030504040204" pitchFamily="50" charset="-128"/>
                <a:ea typeface="Meiryo UI"/>
              </a:rPr>
              <a:t>燃費</a:t>
            </a:r>
            <a:endParaRPr lang="ja-JP" altLang="en-US" sz="1200" b="1" dirty="0">
              <a:solidFill>
                <a:srgbClr val="FF0000"/>
              </a:solidFill>
              <a:latin typeface="Meiryo UI" panose="020B0604030504040204" pitchFamily="50" charset="-128"/>
              <a:ea typeface="Meiryo UI"/>
            </a:endParaRPr>
          </a:p>
        </p:txBody>
      </p:sp>
      <p:sp>
        <p:nvSpPr>
          <p:cNvPr id="43" name="テキスト ボックス 42">
            <a:extLst>
              <a:ext uri="{FF2B5EF4-FFF2-40B4-BE49-F238E27FC236}">
                <a16:creationId xmlns:a16="http://schemas.microsoft.com/office/drawing/2014/main" id="{8600ECE9-D3A2-4A0B-9A6A-36301E88ED5C}"/>
              </a:ext>
            </a:extLst>
          </p:cNvPr>
          <p:cNvSpPr txBox="1"/>
          <p:nvPr/>
        </p:nvSpPr>
        <p:spPr>
          <a:xfrm>
            <a:off x="5444481" y="3388780"/>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AEB43ED2-DAFD-43BC-B8F2-11C19DF0A3CB}"/>
              </a:ext>
            </a:extLst>
          </p:cNvPr>
          <p:cNvSpPr txBox="1"/>
          <p:nvPr/>
        </p:nvSpPr>
        <p:spPr>
          <a:xfrm>
            <a:off x="3501038" y="3398016"/>
            <a:ext cx="108884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燃費</a:t>
            </a:r>
            <a:r>
              <a:rPr lang="ja-JP" altLang="en-US" sz="2000" b="1" dirty="0">
                <a:latin typeface="Meiryo UI" panose="020B0604030504040204" pitchFamily="50" charset="-128"/>
                <a:ea typeface="Meiryo UI" panose="020B0604030504040204" pitchFamily="50" charset="-128"/>
              </a:rPr>
              <a:t>法</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BEE38587-D4A5-4D43-98BB-919EB5F1D30C}"/>
              </a:ext>
            </a:extLst>
          </p:cNvPr>
          <p:cNvSpPr/>
          <p:nvPr/>
        </p:nvSpPr>
        <p:spPr>
          <a:xfrm>
            <a:off x="10287114" y="3406272"/>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7" name="テキスト ボックス 46">
            <a:extLst>
              <a:ext uri="{FF2B5EF4-FFF2-40B4-BE49-F238E27FC236}">
                <a16:creationId xmlns:a16="http://schemas.microsoft.com/office/drawing/2014/main" id="{E2766F75-E01D-489A-A628-2E3A9E49E8D8}"/>
              </a:ext>
            </a:extLst>
          </p:cNvPr>
          <p:cNvSpPr txBox="1"/>
          <p:nvPr/>
        </p:nvSpPr>
        <p:spPr>
          <a:xfrm>
            <a:off x="7346082" y="3172716"/>
            <a:ext cx="526473" cy="923330"/>
          </a:xfrm>
          <a:prstGeom prst="rect">
            <a:avLst/>
          </a:prstGeom>
          <a:noFill/>
        </p:spPr>
        <p:txBody>
          <a:bodyPr wrap="square" lIns="0" tIns="0" rIns="0" bIns="0" rtlCol="0">
            <a:spAutoFit/>
          </a:bodyPr>
          <a:lstStyle/>
          <a:p>
            <a:r>
              <a:rPr kumimoji="1" lang="en-US" altLang="ja-JP" sz="6000" b="1" dirty="0">
                <a:solidFill>
                  <a:srgbClr val="05B7B3"/>
                </a:solidFill>
                <a:latin typeface="Meiryo UI" panose="020B0604030504040204" pitchFamily="50" charset="-128"/>
                <a:ea typeface="Meiryo UI" panose="020B0604030504040204" pitchFamily="50" charset="-128"/>
              </a:rPr>
              <a:t>÷</a:t>
            </a:r>
            <a:endParaRPr kumimoji="1" lang="en-US" altLang="ja-JP" sz="3200" b="1" dirty="0">
              <a:solidFill>
                <a:srgbClr val="05B7B3"/>
              </a:solidFill>
              <a:latin typeface="Meiryo UI" panose="020B0604030504040204" pitchFamily="50" charset="-128"/>
              <a:ea typeface="Meiryo UI" panose="020B0604030504040204" pitchFamily="50" charset="-128"/>
            </a:endParaRPr>
          </a:p>
        </p:txBody>
      </p:sp>
      <p:sp>
        <p:nvSpPr>
          <p:cNvPr id="4" name="右大かっこ 3">
            <a:extLst>
              <a:ext uri="{FF2B5EF4-FFF2-40B4-BE49-F238E27FC236}">
                <a16:creationId xmlns:a16="http://schemas.microsoft.com/office/drawing/2014/main" id="{D0AD1989-0927-4C03-A574-CBF788F5BC10}"/>
              </a:ext>
            </a:extLst>
          </p:cNvPr>
          <p:cNvSpPr/>
          <p:nvPr/>
        </p:nvSpPr>
        <p:spPr>
          <a:xfrm rot="5400000">
            <a:off x="7601947" y="2195807"/>
            <a:ext cx="80254" cy="3724278"/>
          </a:xfrm>
          <a:prstGeom prst="rightBracket">
            <a:avLst/>
          </a:prstGeom>
          <a:ln>
            <a:solidFill>
              <a:srgbClr val="05B7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618CAD40-F00D-4185-9160-26AEF0DE832D}"/>
              </a:ext>
            </a:extLst>
          </p:cNvPr>
          <p:cNvSpPr txBox="1"/>
          <p:nvPr/>
        </p:nvSpPr>
        <p:spPr>
          <a:xfrm>
            <a:off x="7397884" y="3977234"/>
            <a:ext cx="565912" cy="215444"/>
          </a:xfrm>
          <a:prstGeom prst="rect">
            <a:avLst/>
          </a:prstGeom>
          <a:noFill/>
        </p:spPr>
        <p:txBody>
          <a:bodyPr wrap="square" lIns="0" tIns="0" rIns="0" bIns="0" rtlCol="0">
            <a:spAutoFit/>
          </a:bodyPr>
          <a:lstStyle/>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活動量</a:t>
            </a:r>
          </a:p>
        </p:txBody>
      </p:sp>
      <p:sp>
        <p:nvSpPr>
          <p:cNvPr id="49" name="乗算記号 48">
            <a:extLst>
              <a:ext uri="{FF2B5EF4-FFF2-40B4-BE49-F238E27FC236}">
                <a16:creationId xmlns:a16="http://schemas.microsoft.com/office/drawing/2014/main" id="{4744C0EA-F0E9-4155-9129-3E21DD75B106}"/>
              </a:ext>
            </a:extLst>
          </p:cNvPr>
          <p:cNvSpPr/>
          <p:nvPr/>
        </p:nvSpPr>
        <p:spPr bwMode="auto">
          <a:xfrm>
            <a:off x="9508834" y="4171944"/>
            <a:ext cx="912547"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52" name="テキスト ボックス 51">
            <a:extLst>
              <a:ext uri="{FF2B5EF4-FFF2-40B4-BE49-F238E27FC236}">
                <a16:creationId xmlns:a16="http://schemas.microsoft.com/office/drawing/2014/main" id="{FCB581E5-01D4-46A4-A34B-99F7C5D0FFEF}"/>
              </a:ext>
            </a:extLst>
          </p:cNvPr>
          <p:cNvSpPr txBox="1"/>
          <p:nvPr/>
        </p:nvSpPr>
        <p:spPr>
          <a:xfrm>
            <a:off x="5449102" y="4243146"/>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BDD0544A-E680-4FBF-B021-3D65D73C7582}"/>
              </a:ext>
            </a:extLst>
          </p:cNvPr>
          <p:cNvSpPr txBox="1"/>
          <p:nvPr/>
        </p:nvSpPr>
        <p:spPr>
          <a:xfrm>
            <a:off x="3505658" y="4224674"/>
            <a:ext cx="1943443" cy="615553"/>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トンキロ</a:t>
            </a:r>
            <a:r>
              <a:rPr lang="ja-JP" altLang="en-US" sz="2000" b="1" dirty="0">
                <a:latin typeface="Meiryo UI" panose="020B0604030504040204" pitchFamily="50" charset="-128"/>
                <a:ea typeface="Meiryo UI" panose="020B0604030504040204" pitchFamily="50" charset="-128"/>
              </a:rPr>
              <a:t>法</a:t>
            </a:r>
            <a:br>
              <a:rPr lang="en-US" altLang="ja-JP" sz="2000" b="1" dirty="0">
                <a:latin typeface="Meiryo UI" panose="020B0604030504040204" pitchFamily="50" charset="-128"/>
                <a:ea typeface="Meiryo UI" panose="020B0604030504040204" pitchFamily="50" charset="-128"/>
              </a:rPr>
            </a:br>
            <a:r>
              <a:rPr lang="en-US" altLang="ja-JP"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トラック</a:t>
            </a:r>
            <a:r>
              <a:rPr kumimoji="1" lang="en-US" altLang="ja-JP" sz="18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2FDB1215-2B4F-4FF2-8A7A-846621D51A6E}"/>
              </a:ext>
            </a:extLst>
          </p:cNvPr>
          <p:cNvSpPr/>
          <p:nvPr/>
        </p:nvSpPr>
        <p:spPr>
          <a:xfrm>
            <a:off x="10291735" y="4260638"/>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59" name="テキスト ボックス 58">
            <a:extLst>
              <a:ext uri="{FF2B5EF4-FFF2-40B4-BE49-F238E27FC236}">
                <a16:creationId xmlns:a16="http://schemas.microsoft.com/office/drawing/2014/main" id="{22D6C686-E049-4614-AC41-6439F3D55A7A}"/>
              </a:ext>
            </a:extLst>
          </p:cNvPr>
          <p:cNvSpPr txBox="1"/>
          <p:nvPr/>
        </p:nvSpPr>
        <p:spPr>
          <a:xfrm>
            <a:off x="5462958" y="5014376"/>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A8956946-6818-486C-98E7-548CD0E4B972}"/>
              </a:ext>
            </a:extLst>
          </p:cNvPr>
          <p:cNvSpPr txBox="1"/>
          <p:nvPr/>
        </p:nvSpPr>
        <p:spPr>
          <a:xfrm>
            <a:off x="3519514" y="5023612"/>
            <a:ext cx="1943443" cy="584775"/>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トンキロ</a:t>
            </a:r>
            <a:r>
              <a:rPr lang="ja-JP" altLang="en-US" sz="2000" b="1" dirty="0">
                <a:latin typeface="Meiryo UI" panose="020B0604030504040204" pitchFamily="50" charset="-128"/>
                <a:ea typeface="Meiryo UI" panose="020B0604030504040204" pitchFamily="50" charset="-128"/>
              </a:rPr>
              <a:t>法</a:t>
            </a:r>
            <a:br>
              <a:rPr lang="en-US" altLang="ja-JP" sz="2000" b="1" dirty="0">
                <a:latin typeface="Meiryo UI" panose="020B0604030504040204" pitchFamily="50" charset="-128"/>
                <a:ea typeface="Meiryo UI" panose="020B0604030504040204" pitchFamily="50" charset="-128"/>
              </a:rPr>
            </a:br>
            <a:r>
              <a:rPr lang="en-US" altLang="ja-JP"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鉄道・船舶・航空</a:t>
            </a:r>
            <a:r>
              <a:rPr kumimoji="1" lang="en-US" altLang="ja-JP" sz="18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65" name="乗算記号 64">
            <a:extLst>
              <a:ext uri="{FF2B5EF4-FFF2-40B4-BE49-F238E27FC236}">
                <a16:creationId xmlns:a16="http://schemas.microsoft.com/office/drawing/2014/main" id="{C2CF0209-281C-4C3A-B087-4B3B8B0E8465}"/>
              </a:ext>
            </a:extLst>
          </p:cNvPr>
          <p:cNvSpPr/>
          <p:nvPr/>
        </p:nvSpPr>
        <p:spPr bwMode="auto">
          <a:xfrm>
            <a:off x="7211719" y="5016178"/>
            <a:ext cx="912547"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66" name="四角形: 角を丸くする 65">
            <a:extLst>
              <a:ext uri="{FF2B5EF4-FFF2-40B4-BE49-F238E27FC236}">
                <a16:creationId xmlns:a16="http://schemas.microsoft.com/office/drawing/2014/main" id="{07385513-7AEB-40ED-BE05-7B0709102341}"/>
              </a:ext>
            </a:extLst>
          </p:cNvPr>
          <p:cNvSpPr/>
          <p:nvPr/>
        </p:nvSpPr>
        <p:spPr>
          <a:xfrm>
            <a:off x="5752227" y="5123179"/>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rgbClr val="FF0000"/>
                </a:solidFill>
                <a:latin typeface="Meiryo UI" panose="020B0604030504040204" pitchFamily="50" charset="-128"/>
                <a:ea typeface="Meiryo UI"/>
              </a:rPr>
              <a:t>輸送トンキロ</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67" name="四角形: 角を丸くする 66">
            <a:extLst>
              <a:ext uri="{FF2B5EF4-FFF2-40B4-BE49-F238E27FC236}">
                <a16:creationId xmlns:a16="http://schemas.microsoft.com/office/drawing/2014/main" id="{A7BA5BE0-B413-414F-8E4A-4B806A213F93}"/>
              </a:ext>
            </a:extLst>
          </p:cNvPr>
          <p:cNvSpPr/>
          <p:nvPr/>
        </p:nvSpPr>
        <p:spPr>
          <a:xfrm>
            <a:off x="8023172" y="5110262"/>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sz="1400" b="1" dirty="0">
                <a:solidFill>
                  <a:schemeClr val="bg1"/>
                </a:solidFill>
                <a:latin typeface="Meiryo UI" panose="020B0604030504040204" pitchFamily="50" charset="-128"/>
                <a:ea typeface="Meiryo UI"/>
              </a:rPr>
              <a:t>輸送機関別</a:t>
            </a:r>
            <a:br>
              <a:rPr lang="en-US" altLang="ja-JP" sz="1400" b="1" dirty="0">
                <a:solidFill>
                  <a:schemeClr val="bg1"/>
                </a:solidFill>
                <a:latin typeface="Meiryo UI" panose="020B0604030504040204" pitchFamily="50" charset="-128"/>
                <a:ea typeface="Meiryo UI"/>
              </a:rPr>
            </a:br>
            <a:r>
              <a:rPr lang="ja-JP" altLang="en-US" sz="1400" b="1" dirty="0">
                <a:solidFill>
                  <a:schemeClr val="bg1"/>
                </a:solidFill>
                <a:latin typeface="Meiryo UI" panose="020B0604030504040204" pitchFamily="50" charset="-128"/>
                <a:ea typeface="Meiryo UI"/>
              </a:rPr>
              <a:t>排出原単位</a:t>
            </a:r>
            <a:br>
              <a:rPr lang="en-US" altLang="ja-JP" sz="1400" b="1" dirty="0">
                <a:solidFill>
                  <a:schemeClr val="bg1"/>
                </a:solidFill>
                <a:latin typeface="Meiryo UI" panose="020B0604030504040204" pitchFamily="50" charset="-128"/>
                <a:ea typeface="Meiryo UI"/>
              </a:rPr>
            </a:b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68" name="テキスト ボックス 67">
            <a:extLst>
              <a:ext uri="{FF2B5EF4-FFF2-40B4-BE49-F238E27FC236}">
                <a16:creationId xmlns:a16="http://schemas.microsoft.com/office/drawing/2014/main" id="{91D9F0D2-753E-4B02-B4B9-14EF09C2FF0B}"/>
              </a:ext>
            </a:extLst>
          </p:cNvPr>
          <p:cNvSpPr txBox="1"/>
          <p:nvPr/>
        </p:nvSpPr>
        <p:spPr>
          <a:xfrm>
            <a:off x="9610306" y="5110262"/>
            <a:ext cx="2581694"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物流分野の</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排出量に関する</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ガイドライン</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Ver3.1 62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lang="en-US" altLang="ja-JP"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hlinkClick r:id="rId6"/>
              </a:rPr>
              <a:t>https://www.enecho.meti.go.jp/category/saving_and_new/saving/ninushi/pdf/guidelinev3.1.pdf)</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四角形: 角を丸くする 69">
            <a:extLst>
              <a:ext uri="{FF2B5EF4-FFF2-40B4-BE49-F238E27FC236}">
                <a16:creationId xmlns:a16="http://schemas.microsoft.com/office/drawing/2014/main" id="{4D55C9AE-EB28-4ACD-8610-31B7F6A63794}"/>
              </a:ext>
            </a:extLst>
          </p:cNvPr>
          <p:cNvSpPr/>
          <p:nvPr/>
        </p:nvSpPr>
        <p:spPr>
          <a:xfrm>
            <a:off x="5743735" y="4264576"/>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rgbClr val="FF0000"/>
                </a:solidFill>
                <a:latin typeface="Meiryo UI" panose="020B0604030504040204" pitchFamily="50" charset="-128"/>
                <a:ea typeface="Meiryo UI"/>
              </a:rPr>
              <a:t>輸送トンキロ</a:t>
            </a:r>
            <a:endParaRPr lang="ja-JP" altLang="en-US" sz="1200" b="1" dirty="0">
              <a:solidFill>
                <a:schemeClr val="bg1"/>
              </a:solidFill>
              <a:latin typeface="Meiryo UI" panose="020B0604030504040204" pitchFamily="50" charset="-128"/>
              <a:ea typeface="Meiryo UI"/>
            </a:endParaRPr>
          </a:p>
        </p:txBody>
      </p:sp>
      <p:sp>
        <p:nvSpPr>
          <p:cNvPr id="73" name="右大かっこ 72">
            <a:extLst>
              <a:ext uri="{FF2B5EF4-FFF2-40B4-BE49-F238E27FC236}">
                <a16:creationId xmlns:a16="http://schemas.microsoft.com/office/drawing/2014/main" id="{DCF1D9F7-A502-4EF7-9629-24CEAA7D3BEA}"/>
              </a:ext>
            </a:extLst>
          </p:cNvPr>
          <p:cNvSpPr/>
          <p:nvPr/>
        </p:nvSpPr>
        <p:spPr>
          <a:xfrm rot="5400000">
            <a:off x="7615521" y="3027340"/>
            <a:ext cx="80254" cy="3724278"/>
          </a:xfrm>
          <a:prstGeom prst="rightBracket">
            <a:avLst/>
          </a:prstGeom>
          <a:ln>
            <a:solidFill>
              <a:srgbClr val="05B7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F8797AE0-D083-49EB-9786-7C2698870768}"/>
              </a:ext>
            </a:extLst>
          </p:cNvPr>
          <p:cNvSpPr txBox="1"/>
          <p:nvPr/>
        </p:nvSpPr>
        <p:spPr>
          <a:xfrm>
            <a:off x="7411458" y="4808767"/>
            <a:ext cx="565912" cy="215444"/>
          </a:xfrm>
          <a:prstGeom prst="rect">
            <a:avLst/>
          </a:prstGeom>
          <a:noFill/>
        </p:spPr>
        <p:txBody>
          <a:bodyPr wrap="square" lIns="0" tIns="0" rIns="0" bIns="0" rtlCol="0">
            <a:spAutoFit/>
          </a:bodyPr>
          <a:lstStyle/>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活動量</a:t>
            </a:r>
          </a:p>
        </p:txBody>
      </p:sp>
      <p:sp>
        <p:nvSpPr>
          <p:cNvPr id="75" name="乗算記号 74">
            <a:extLst>
              <a:ext uri="{FF2B5EF4-FFF2-40B4-BE49-F238E27FC236}">
                <a16:creationId xmlns:a16="http://schemas.microsoft.com/office/drawing/2014/main" id="{D3A456ED-7995-4297-A0D4-814D21A86A1E}"/>
              </a:ext>
            </a:extLst>
          </p:cNvPr>
          <p:cNvSpPr/>
          <p:nvPr/>
        </p:nvSpPr>
        <p:spPr bwMode="auto">
          <a:xfrm>
            <a:off x="7225443" y="4131313"/>
            <a:ext cx="912547"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76" name="四角形: 角を丸くする 75">
            <a:extLst>
              <a:ext uri="{FF2B5EF4-FFF2-40B4-BE49-F238E27FC236}">
                <a16:creationId xmlns:a16="http://schemas.microsoft.com/office/drawing/2014/main" id="{0506A6B9-9BE4-4520-9C28-2C50C0BDB50C}"/>
              </a:ext>
            </a:extLst>
          </p:cNvPr>
          <p:cNvSpPr/>
          <p:nvPr/>
        </p:nvSpPr>
        <p:spPr>
          <a:xfrm>
            <a:off x="8036896" y="4225397"/>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sz="1600" b="1" dirty="0">
                <a:solidFill>
                  <a:schemeClr val="bg1"/>
                </a:solidFill>
                <a:latin typeface="Meiryo UI" panose="020B0604030504040204" pitchFamily="50" charset="-128"/>
                <a:ea typeface="Meiryo UI"/>
              </a:rPr>
              <a:t>トンキロ当たりの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燃料使用量</a:t>
            </a:r>
          </a:p>
        </p:txBody>
      </p:sp>
    </p:spTree>
    <p:extLst>
      <p:ext uri="{BB962C8B-B14F-4D97-AF65-F5344CB8AC3E}">
        <p14:creationId xmlns:p14="http://schemas.microsoft.com/office/powerpoint/2010/main" val="491771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輸送・配送</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上流</a:t>
            </a:r>
            <a:r>
              <a:rPr kumimoji="1" lang="en-US" altLang="ja-JP" sz="28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7" y="2874265"/>
            <a:ext cx="2415374" cy="2492990"/>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輸送、配送</a:t>
            </a:r>
            <a:r>
              <a:rPr kumimoji="1" lang="en-US" altLang="zh-TW"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上流</a:t>
            </a:r>
            <a:r>
              <a:rPr kumimoji="1" lang="en-US" altLang="zh-TW"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①購入した製品・サービス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のサプライヤーから自社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への物流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p>
          <a:p>
            <a:r>
              <a:rPr kumimoji="1" lang="ja-JP" altLang="en-US" b="1" dirty="0">
                <a:latin typeface="Meiryo UI" panose="020B0604030504040204" pitchFamily="50" charset="-128"/>
                <a:ea typeface="Meiryo UI" panose="020B0604030504040204" pitchFamily="50" charset="-128"/>
              </a:rPr>
              <a:t>　 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p>
          <a:p>
            <a:r>
              <a:rPr kumimoji="1" lang="ja-JP" altLang="en-US" b="1" dirty="0">
                <a:latin typeface="Meiryo UI" panose="020B0604030504040204" pitchFamily="50" charset="-128"/>
                <a:ea typeface="Meiryo UI" panose="020B0604030504040204" pitchFamily="50" charset="-128"/>
              </a:rPr>
              <a:t>②①以外の購入物流</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サービス</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が費用負担分</a:t>
            </a:r>
            <a:r>
              <a:rPr kumimoji="1" lang="en-US" altLang="ja-JP"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325655" y="5903893"/>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71534" y="1088490"/>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輸送・配送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上流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13" name="テキスト ボックス 12">
            <a:extLst>
              <a:ext uri="{FF2B5EF4-FFF2-40B4-BE49-F238E27FC236}">
                <a16:creationId xmlns:a16="http://schemas.microsoft.com/office/drawing/2014/main" id="{705247D0-9F2B-4F8D-BF34-253FC7BB5BBE}"/>
              </a:ext>
            </a:extLst>
          </p:cNvPr>
          <p:cNvSpPr txBox="1"/>
          <p:nvPr/>
        </p:nvSpPr>
        <p:spPr>
          <a:xfrm>
            <a:off x="3371531" y="1936127"/>
            <a:ext cx="8525501" cy="584775"/>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b.</a:t>
            </a:r>
            <a:r>
              <a:rPr kumimoji="1" lang="ja-JP" altLang="en-US" sz="2000" b="1" dirty="0">
                <a:latin typeface="Meiryo UI" panose="020B0604030504040204" pitchFamily="50" charset="-128"/>
                <a:ea typeface="Meiryo UI" panose="020B0604030504040204" pitchFamily="50" charset="-128"/>
              </a:rPr>
              <a:t>「荷役・保管」分の計算式</a:t>
            </a:r>
            <a:endParaRPr kumimoji="1" lang="en-US" altLang="ja-JP" sz="2000"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物流拠点での荷役、保管について、対象拠点におけるエネルギーの使⽤に伴う排出</a:t>
            </a:r>
            <a:endParaRPr kumimoji="1" lang="en-US" altLang="ja-JP"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165435"/>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17" name="図 16">
            <a:extLst>
              <a:ext uri="{FF2B5EF4-FFF2-40B4-BE49-F238E27FC236}">
                <a16:creationId xmlns:a16="http://schemas.microsoft.com/office/drawing/2014/main" id="{9F767B13-F354-4725-A775-D958C98052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967" y="1430462"/>
            <a:ext cx="2257085" cy="1443803"/>
          </a:xfrm>
          <a:prstGeom prst="rect">
            <a:avLst/>
          </a:prstGeom>
        </p:spPr>
      </p:pic>
      <p:sp>
        <p:nvSpPr>
          <p:cNvPr id="18" name="テキスト ボックス 17">
            <a:extLst>
              <a:ext uri="{FF2B5EF4-FFF2-40B4-BE49-F238E27FC236}">
                <a16:creationId xmlns:a16="http://schemas.microsoft.com/office/drawing/2014/main" id="{47DF5E6B-4C55-4342-B962-8D8A03927735}"/>
              </a:ext>
            </a:extLst>
          </p:cNvPr>
          <p:cNvSpPr txBox="1"/>
          <p:nvPr/>
        </p:nvSpPr>
        <p:spPr>
          <a:xfrm>
            <a:off x="4945475" y="1526768"/>
            <a:ext cx="4180051" cy="246221"/>
          </a:xfrm>
          <a:prstGeom prst="rect">
            <a:avLst/>
          </a:prstGeom>
          <a:noFill/>
        </p:spPr>
        <p:txBody>
          <a:bodyPr wrap="square" lIns="0" tIns="0" rIns="0" bIns="0"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自社が費用負担</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購入</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分はカテゴリ</a:t>
            </a: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に含む</a:t>
            </a:r>
            <a:endParaRPr kumimoji="1" lang="en-US" altLang="ja-JP" sz="1600" b="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CD81E40-431C-449F-80F9-C401D2D9419B}"/>
              </a:ext>
            </a:extLst>
          </p:cNvPr>
          <p:cNvSpPr txBox="1"/>
          <p:nvPr/>
        </p:nvSpPr>
        <p:spPr>
          <a:xfrm>
            <a:off x="3496417" y="2756086"/>
            <a:ext cx="108884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燃料</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AEB43ED2-DAFD-43BC-B8F2-11C19DF0A3CB}"/>
              </a:ext>
            </a:extLst>
          </p:cNvPr>
          <p:cNvSpPr txBox="1"/>
          <p:nvPr/>
        </p:nvSpPr>
        <p:spPr>
          <a:xfrm>
            <a:off x="3501038" y="3684341"/>
            <a:ext cx="108884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電力</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45" name="乗算記号 44">
            <a:extLst>
              <a:ext uri="{FF2B5EF4-FFF2-40B4-BE49-F238E27FC236}">
                <a16:creationId xmlns:a16="http://schemas.microsoft.com/office/drawing/2014/main" id="{350D05F8-A9B2-4100-A508-334EB160B5C1}"/>
              </a:ext>
            </a:extLst>
          </p:cNvPr>
          <p:cNvSpPr/>
          <p:nvPr/>
        </p:nvSpPr>
        <p:spPr bwMode="auto">
          <a:xfrm>
            <a:off x="6339909" y="3676462"/>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50" name="四角形: 角を丸くする 49">
            <a:extLst>
              <a:ext uri="{FF2B5EF4-FFF2-40B4-BE49-F238E27FC236}">
                <a16:creationId xmlns:a16="http://schemas.microsoft.com/office/drawing/2014/main" id="{40F6AE5A-268C-48E3-907D-C62ED738289B}"/>
              </a:ext>
            </a:extLst>
          </p:cNvPr>
          <p:cNvSpPr/>
          <p:nvPr/>
        </p:nvSpPr>
        <p:spPr>
          <a:xfrm>
            <a:off x="4779372" y="3700335"/>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rgbClr val="FF0000"/>
                </a:solidFill>
                <a:latin typeface="Meiryo UI" panose="020B0604030504040204" pitchFamily="50" charset="-128"/>
                <a:ea typeface="Meiryo UI"/>
              </a:rPr>
              <a:t>電気使用量</a:t>
            </a:r>
            <a:br>
              <a:rPr lang="en-US" altLang="ja-JP" b="1" dirty="0">
                <a:solidFill>
                  <a:srgbClr val="FF0000"/>
                </a:solidFill>
                <a:latin typeface="Meiryo UI" panose="020B0604030504040204" pitchFamily="50" charset="-128"/>
                <a:ea typeface="Meiryo UI"/>
              </a:rPr>
            </a:br>
            <a:r>
              <a:rPr lang="en-US" altLang="ja-JP" sz="1400" b="1" dirty="0">
                <a:solidFill>
                  <a:srgbClr val="FF0000"/>
                </a:solidFill>
                <a:latin typeface="Meiryo UI" panose="020B0604030504040204" pitchFamily="50" charset="-128"/>
                <a:ea typeface="Meiryo UI"/>
              </a:rPr>
              <a:t>(</a:t>
            </a:r>
            <a:r>
              <a:rPr lang="ja-JP" altLang="en-US" sz="1400" b="1" dirty="0">
                <a:solidFill>
                  <a:srgbClr val="FF0000"/>
                </a:solidFill>
                <a:latin typeface="Meiryo UI" panose="020B0604030504040204" pitchFamily="50" charset="-128"/>
                <a:ea typeface="Meiryo UI"/>
              </a:rPr>
              <a:t>活動量</a:t>
            </a:r>
            <a:r>
              <a:rPr lang="en-US" altLang="ja-JP" sz="1400" b="1" dirty="0">
                <a:solidFill>
                  <a:srgbClr val="FF0000"/>
                </a:solidFill>
                <a:latin typeface="Meiryo UI" panose="020B0604030504040204" pitchFamily="50" charset="-128"/>
                <a:ea typeface="Meiryo UI"/>
              </a:rPr>
              <a:t>)</a:t>
            </a:r>
            <a:endParaRPr lang="ja-JP" altLang="en-US" sz="1200" b="1" dirty="0">
              <a:solidFill>
                <a:srgbClr val="FF0000"/>
              </a:solidFill>
              <a:latin typeface="Meiryo UI" panose="020B0604030504040204" pitchFamily="50" charset="-128"/>
              <a:ea typeface="Meiryo UI"/>
            </a:endParaRPr>
          </a:p>
        </p:txBody>
      </p:sp>
      <p:sp>
        <p:nvSpPr>
          <p:cNvPr id="51" name="四角形: 角を丸くする 50">
            <a:extLst>
              <a:ext uri="{FF2B5EF4-FFF2-40B4-BE49-F238E27FC236}">
                <a16:creationId xmlns:a16="http://schemas.microsoft.com/office/drawing/2014/main" id="{B2ECB2BE-6BA0-4FF3-A2FA-24C968D901A7}"/>
              </a:ext>
            </a:extLst>
          </p:cNvPr>
          <p:cNvSpPr/>
          <p:nvPr/>
        </p:nvSpPr>
        <p:spPr>
          <a:xfrm>
            <a:off x="7207541" y="3687418"/>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56" name="乗算記号 55">
            <a:extLst>
              <a:ext uri="{FF2B5EF4-FFF2-40B4-BE49-F238E27FC236}">
                <a16:creationId xmlns:a16="http://schemas.microsoft.com/office/drawing/2014/main" id="{32DAFB3F-41E2-4CC8-9860-15330FE8F874}"/>
              </a:ext>
            </a:extLst>
          </p:cNvPr>
          <p:cNvSpPr/>
          <p:nvPr/>
        </p:nvSpPr>
        <p:spPr bwMode="auto">
          <a:xfrm>
            <a:off x="6339909" y="2762309"/>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57" name="四角形: 角を丸くする 56">
            <a:extLst>
              <a:ext uri="{FF2B5EF4-FFF2-40B4-BE49-F238E27FC236}">
                <a16:creationId xmlns:a16="http://schemas.microsoft.com/office/drawing/2014/main" id="{4E320D43-751A-44F9-BC6B-82D219B93F01}"/>
              </a:ext>
            </a:extLst>
          </p:cNvPr>
          <p:cNvSpPr/>
          <p:nvPr/>
        </p:nvSpPr>
        <p:spPr>
          <a:xfrm>
            <a:off x="4779372" y="2786182"/>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spcAft>
                <a:spcPct val="70000"/>
              </a:spcAft>
            </a:pPr>
            <a:r>
              <a:rPr lang="ja-JP" altLang="en-US" b="1" dirty="0">
                <a:solidFill>
                  <a:srgbClr val="FF0000"/>
                </a:solidFill>
                <a:latin typeface="Meiryo UI" panose="020B0604030504040204" pitchFamily="50" charset="-128"/>
                <a:ea typeface="Meiryo UI"/>
              </a:rPr>
              <a:t>種類ごとの</a:t>
            </a:r>
            <a:br>
              <a:rPr lang="en-US" altLang="ja-JP" b="1" dirty="0">
                <a:solidFill>
                  <a:srgbClr val="FF0000"/>
                </a:solidFill>
                <a:latin typeface="Meiryo UI" panose="020B0604030504040204" pitchFamily="50" charset="-128"/>
                <a:ea typeface="Meiryo UI"/>
              </a:rPr>
            </a:br>
            <a:r>
              <a:rPr lang="ja-JP" altLang="en-US" b="1" dirty="0">
                <a:solidFill>
                  <a:srgbClr val="FF0000"/>
                </a:solidFill>
                <a:latin typeface="Meiryo UI" panose="020B0604030504040204" pitchFamily="50" charset="-128"/>
                <a:ea typeface="Meiryo UI"/>
              </a:rPr>
              <a:t>燃料使用量</a:t>
            </a:r>
            <a:br>
              <a:rPr lang="en-US" altLang="ja-JP" b="1" dirty="0">
                <a:solidFill>
                  <a:srgbClr val="FF0000"/>
                </a:solidFill>
                <a:latin typeface="Meiryo UI" panose="020B0604030504040204" pitchFamily="50" charset="-128"/>
                <a:ea typeface="Meiryo UI"/>
              </a:rPr>
            </a:br>
            <a:r>
              <a:rPr lang="en-US" altLang="ja-JP" sz="1400" b="1" dirty="0">
                <a:solidFill>
                  <a:srgbClr val="FF0000"/>
                </a:solidFill>
                <a:latin typeface="Meiryo UI" panose="020B0604030504040204" pitchFamily="50" charset="-128"/>
                <a:ea typeface="Meiryo UI"/>
              </a:rPr>
              <a:t>(</a:t>
            </a:r>
            <a:r>
              <a:rPr lang="ja-JP" altLang="en-US" sz="1400" b="1" dirty="0">
                <a:solidFill>
                  <a:srgbClr val="FF0000"/>
                </a:solidFill>
                <a:latin typeface="Meiryo UI" panose="020B0604030504040204" pitchFamily="50" charset="-128"/>
                <a:ea typeface="Meiryo UI"/>
              </a:rPr>
              <a:t>活動量</a:t>
            </a:r>
            <a:r>
              <a:rPr lang="en-US" altLang="ja-JP" sz="1400" b="1" dirty="0">
                <a:solidFill>
                  <a:srgbClr val="FF0000"/>
                </a:solidFill>
                <a:latin typeface="Meiryo UI" panose="020B0604030504040204" pitchFamily="50" charset="-128"/>
                <a:ea typeface="Meiryo UI"/>
              </a:rPr>
              <a:t>)</a:t>
            </a:r>
            <a:endParaRPr lang="ja-JP" altLang="en-US" sz="1200" b="1" dirty="0">
              <a:solidFill>
                <a:srgbClr val="FF0000"/>
              </a:solidFill>
              <a:latin typeface="Meiryo UI" panose="020B0604030504040204" pitchFamily="50" charset="-128"/>
              <a:ea typeface="Meiryo UI"/>
            </a:endParaRPr>
          </a:p>
        </p:txBody>
      </p:sp>
      <p:sp>
        <p:nvSpPr>
          <p:cNvPr id="58" name="四角形: 角を丸くする 57">
            <a:extLst>
              <a:ext uri="{FF2B5EF4-FFF2-40B4-BE49-F238E27FC236}">
                <a16:creationId xmlns:a16="http://schemas.microsoft.com/office/drawing/2014/main" id="{D83A71F0-EB93-4AAE-A112-F63386ACE0FB}"/>
              </a:ext>
            </a:extLst>
          </p:cNvPr>
          <p:cNvSpPr/>
          <p:nvPr/>
        </p:nvSpPr>
        <p:spPr>
          <a:xfrm>
            <a:off x="7207541" y="2773265"/>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61" name="テキスト ボックス 60">
            <a:extLst>
              <a:ext uri="{FF2B5EF4-FFF2-40B4-BE49-F238E27FC236}">
                <a16:creationId xmlns:a16="http://schemas.microsoft.com/office/drawing/2014/main" id="{4CB3690F-80CD-4F51-9CC6-0EC006AD8867}"/>
              </a:ext>
            </a:extLst>
          </p:cNvPr>
          <p:cNvSpPr txBox="1"/>
          <p:nvPr/>
        </p:nvSpPr>
        <p:spPr>
          <a:xfrm>
            <a:off x="9125526" y="2763509"/>
            <a:ext cx="2415375" cy="738664"/>
          </a:xfrm>
          <a:prstGeom prst="rect">
            <a:avLst/>
          </a:prstGeom>
          <a:noFill/>
        </p:spPr>
        <p:txBody>
          <a:bodyPr wrap="square" lIns="0" tIns="0" rIns="0" bIns="0" rtlCol="0">
            <a:spAutoFit/>
          </a:bodyPr>
          <a:lstStyle/>
          <a:p>
            <a:r>
              <a:rPr kumimoji="1"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排出量原単位は「</a:t>
            </a:r>
            <a:r>
              <a:rPr lang="ja-JP" altLang="en-US" sz="1600" b="1" i="0" dirty="0">
                <a:solidFill>
                  <a:schemeClr val="tx1">
                    <a:lumMod val="50000"/>
                    <a:lumOff val="50000"/>
                  </a:schemeClr>
                </a:solidFill>
                <a:effectLst/>
                <a:latin typeface="Meiryo UI" panose="020B0604030504040204" pitchFamily="50" charset="-128"/>
                <a:ea typeface="Meiryo UI" panose="020B0604030504040204" pitchFamily="50" charset="-128"/>
              </a:rPr>
              <a:t>排出原単位データベース</a:t>
            </a:r>
            <a:r>
              <a:rPr kumimoji="1"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」として公開されている</a:t>
            </a:r>
            <a:endParaRPr kumimoji="1" lang="en-US" altLang="ja-JP" sz="1600"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75E212F0-5A74-4171-B09D-79FF497E8019}"/>
              </a:ext>
            </a:extLst>
          </p:cNvPr>
          <p:cNvSpPr txBox="1"/>
          <p:nvPr/>
        </p:nvSpPr>
        <p:spPr>
          <a:xfrm>
            <a:off x="3496417" y="4590615"/>
            <a:ext cx="8052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100" dirty="0">
                <a:solidFill>
                  <a:prstClr val="black"/>
                </a:solidFill>
                <a:latin typeface="Meiryo UI" panose="020B0604030504040204" pitchFamily="50" charset="-128"/>
                <a:ea typeface="Meiryo UI" panose="020B0604030504040204" pitchFamily="50" charset="-128"/>
              </a:rPr>
              <a:t>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上記に加えて、対象拠点における冷凍空調機器使⽤時の冷媒の漏洩による排出は、フロン抑制法の算定方法にて算出する</a:t>
            </a:r>
          </a:p>
        </p:txBody>
      </p:sp>
    </p:spTree>
    <p:extLst>
      <p:ext uri="{BB962C8B-B14F-4D97-AF65-F5344CB8AC3E}">
        <p14:creationId xmlns:p14="http://schemas.microsoft.com/office/powerpoint/2010/main" val="3224019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輸送・配送</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上流</a:t>
            </a:r>
            <a:r>
              <a:rPr kumimoji="1" lang="en-US" altLang="ja-JP" sz="28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294967" y="2874265"/>
            <a:ext cx="2415374" cy="2492990"/>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輸送、配送</a:t>
            </a:r>
            <a:r>
              <a:rPr kumimoji="1" lang="en-US" altLang="zh-TW" b="1" dirty="0">
                <a:latin typeface="Meiryo UI" panose="020B0604030504040204" pitchFamily="50" charset="-128"/>
                <a:ea typeface="Meiryo UI" panose="020B0604030504040204" pitchFamily="50" charset="-128"/>
              </a:rPr>
              <a:t>(</a:t>
            </a:r>
            <a:r>
              <a:rPr kumimoji="1" lang="zh-TW" altLang="en-US" b="1" dirty="0">
                <a:latin typeface="Meiryo UI" panose="020B0604030504040204" pitchFamily="50" charset="-128"/>
                <a:ea typeface="Meiryo UI" panose="020B0604030504040204" pitchFamily="50" charset="-128"/>
              </a:rPr>
              <a:t>上流</a:t>
            </a:r>
            <a:r>
              <a:rPr kumimoji="1" lang="en-US" altLang="zh-TW"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①購入した製品・サービス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のサプライヤーから自社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への物流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p>
          <a:p>
            <a:r>
              <a:rPr kumimoji="1" lang="ja-JP" altLang="en-US" b="1" dirty="0">
                <a:latin typeface="Meiryo UI" panose="020B0604030504040204" pitchFamily="50" charset="-128"/>
                <a:ea typeface="Meiryo UI" panose="020B0604030504040204" pitchFamily="50" charset="-128"/>
              </a:rPr>
              <a:t>　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p>
          <a:p>
            <a:r>
              <a:rPr kumimoji="1" lang="ja-JP" altLang="en-US" b="1" dirty="0">
                <a:latin typeface="Meiryo UI" panose="020B0604030504040204" pitchFamily="50" charset="-128"/>
                <a:ea typeface="Meiryo UI" panose="020B0604030504040204" pitchFamily="50" charset="-128"/>
              </a:rPr>
              <a:t>②①以外の購入物流</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サービス</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輸送、荷役、</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保管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に伴う排出</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自社</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が費用負担分</a:t>
            </a:r>
            <a:r>
              <a:rPr kumimoji="1" lang="en-US" altLang="ja-JP" b="1"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B1C4A718-BFF0-4625-8424-57F87C509768}"/>
              </a:ext>
            </a:extLst>
          </p:cNvPr>
          <p:cNvSpPr txBox="1"/>
          <p:nvPr/>
        </p:nvSpPr>
        <p:spPr>
          <a:xfrm>
            <a:off x="3371534" y="1088490"/>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輸送・配送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上流</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165435"/>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17" name="図 16">
            <a:extLst>
              <a:ext uri="{FF2B5EF4-FFF2-40B4-BE49-F238E27FC236}">
                <a16:creationId xmlns:a16="http://schemas.microsoft.com/office/drawing/2014/main" id="{9F767B13-F354-4725-A775-D958C98052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967" y="1430462"/>
            <a:ext cx="2257085" cy="1443803"/>
          </a:xfrm>
          <a:prstGeom prst="rect">
            <a:avLst/>
          </a:prstGeom>
        </p:spPr>
      </p:pic>
      <p:sp>
        <p:nvSpPr>
          <p:cNvPr id="18" name="テキスト ボックス 17">
            <a:extLst>
              <a:ext uri="{FF2B5EF4-FFF2-40B4-BE49-F238E27FC236}">
                <a16:creationId xmlns:a16="http://schemas.microsoft.com/office/drawing/2014/main" id="{31E0617E-FFD6-403A-816D-555CCDB0910C}"/>
              </a:ext>
            </a:extLst>
          </p:cNvPr>
          <p:cNvSpPr txBox="1"/>
          <p:nvPr/>
        </p:nvSpPr>
        <p:spPr>
          <a:xfrm>
            <a:off x="3371533" y="1754517"/>
            <a:ext cx="811880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算出の事例</a:t>
            </a:r>
          </a:p>
        </p:txBody>
      </p:sp>
      <p:sp>
        <p:nvSpPr>
          <p:cNvPr id="19" name="テキスト ボックス 18">
            <a:extLst>
              <a:ext uri="{FF2B5EF4-FFF2-40B4-BE49-F238E27FC236}">
                <a16:creationId xmlns:a16="http://schemas.microsoft.com/office/drawing/2014/main" id="{039FF3C6-8B05-4CA5-A3A2-D8BC124A091D}"/>
              </a:ext>
            </a:extLst>
          </p:cNvPr>
          <p:cNvSpPr txBox="1"/>
          <p:nvPr/>
        </p:nvSpPr>
        <p:spPr>
          <a:xfrm>
            <a:off x="4945475" y="1526768"/>
            <a:ext cx="4180051" cy="246221"/>
          </a:xfrm>
          <a:prstGeom prst="rect">
            <a:avLst/>
          </a:prstGeom>
          <a:noFill/>
        </p:spPr>
        <p:txBody>
          <a:bodyPr wrap="square" lIns="0" tIns="0" rIns="0" bIns="0"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自社が費用負担</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購入</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分はカテゴリ</a:t>
            </a: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に含む</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0" name="表 14">
            <a:extLst>
              <a:ext uri="{FF2B5EF4-FFF2-40B4-BE49-F238E27FC236}">
                <a16:creationId xmlns:a16="http://schemas.microsoft.com/office/drawing/2014/main" id="{18221BD0-4944-413D-B676-C48F1A908668}"/>
              </a:ext>
            </a:extLst>
          </p:cNvPr>
          <p:cNvGraphicFramePr>
            <a:graphicFrameLocks noGrp="1"/>
          </p:cNvGraphicFramePr>
          <p:nvPr>
            <p:extLst>
              <p:ext uri="{D42A27DB-BD31-4B8C-83A1-F6EECF244321}">
                <p14:modId xmlns:p14="http://schemas.microsoft.com/office/powerpoint/2010/main" val="3198826467"/>
              </p:ext>
            </p:extLst>
          </p:nvPr>
        </p:nvGraphicFramePr>
        <p:xfrm>
          <a:off x="3475757" y="2581233"/>
          <a:ext cx="2318470" cy="1571040"/>
        </p:xfrm>
        <a:graphic>
          <a:graphicData uri="http://schemas.openxmlformats.org/drawingml/2006/table">
            <a:tbl>
              <a:tblPr firstRow="1" bandRow="1">
                <a:tableStyleId>{5940675A-B579-460E-94D1-54222C63F5DA}</a:tableStyleId>
              </a:tblPr>
              <a:tblGrid>
                <a:gridCol w="949360">
                  <a:extLst>
                    <a:ext uri="{9D8B030D-6E8A-4147-A177-3AD203B41FA5}">
                      <a16:colId xmlns:a16="http://schemas.microsoft.com/office/drawing/2014/main" val="1726828633"/>
                    </a:ext>
                  </a:extLst>
                </a:gridCol>
                <a:gridCol w="1369110">
                  <a:extLst>
                    <a:ext uri="{9D8B030D-6E8A-4147-A177-3AD203B41FA5}">
                      <a16:colId xmlns:a16="http://schemas.microsoft.com/office/drawing/2014/main" val="475115274"/>
                    </a:ext>
                  </a:extLst>
                </a:gridCol>
              </a:tblGrid>
              <a:tr h="551892">
                <a:tc>
                  <a:txBody>
                    <a:bodyPr/>
                    <a:lstStyle/>
                    <a:p>
                      <a:r>
                        <a:rPr kumimoji="1" lang="ja-JP" altLang="en-US" sz="1600" dirty="0">
                          <a:latin typeface="Meiryo UI" panose="020B0604030504040204" pitchFamily="50" charset="-128"/>
                          <a:ea typeface="Meiryo UI" panose="020B0604030504040204" pitchFamily="50" charset="-128"/>
                        </a:rPr>
                        <a:t>シャフト</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百万円</a:t>
                      </a:r>
                    </a:p>
                  </a:txBody>
                  <a:tcPr marL="18000" marR="18000" marT="18000" marB="18000" anchor="ctr"/>
                </a:tc>
                <a:extLst>
                  <a:ext uri="{0D108BD9-81ED-4DB2-BD59-A6C34878D82A}">
                    <a16:rowId xmlns:a16="http://schemas.microsoft.com/office/drawing/2014/main" val="1781132172"/>
                  </a:ext>
                </a:extLst>
              </a:tr>
              <a:tr h="510094">
                <a:tc>
                  <a:txBody>
                    <a:bodyPr/>
                    <a:lstStyle/>
                    <a:p>
                      <a:r>
                        <a:rPr kumimoji="1" lang="ja-JP" altLang="en-US" sz="1600" dirty="0">
                          <a:latin typeface="Meiryo UI" panose="020B0604030504040204" pitchFamily="50" charset="-128"/>
                          <a:ea typeface="Meiryo UI" panose="020B0604030504040204" pitchFamily="50" charset="-128"/>
                        </a:rPr>
                        <a:t>シリンダー</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千台</a:t>
                      </a:r>
                    </a:p>
                  </a:txBody>
                  <a:tcPr marL="18000" marR="18000" marT="18000" marB="18000" anchor="ctr"/>
                </a:tc>
                <a:extLst>
                  <a:ext uri="{0D108BD9-81ED-4DB2-BD59-A6C34878D82A}">
                    <a16:rowId xmlns:a16="http://schemas.microsoft.com/office/drawing/2014/main" val="735959282"/>
                  </a:ext>
                </a:extLst>
              </a:tr>
              <a:tr h="509054">
                <a:tc>
                  <a:txBody>
                    <a:bodyPr/>
                    <a:lstStyle/>
                    <a:p>
                      <a:r>
                        <a:rPr kumimoji="1" lang="ja-JP" altLang="en-US" sz="1600" dirty="0">
                          <a:latin typeface="Meiryo UI" panose="020B0604030504040204" pitchFamily="50" charset="-128"/>
                          <a:ea typeface="Meiryo UI" panose="020B0604030504040204" pitchFamily="50" charset="-128"/>
                        </a:rPr>
                        <a:t>タイヤ</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3,0000</a:t>
                      </a:r>
                      <a:r>
                        <a:rPr kumimoji="1" lang="ja-JP" altLang="en-US" sz="1600" dirty="0">
                          <a:latin typeface="Meiryo UI" panose="020B0604030504040204" pitchFamily="50" charset="-128"/>
                          <a:ea typeface="Meiryo UI" panose="020B0604030504040204" pitchFamily="50" charset="-128"/>
                        </a:rPr>
                        <a:t>百万円</a:t>
                      </a:r>
                    </a:p>
                  </a:txBody>
                  <a:tcPr marL="18000" marR="18000" marT="18000" marB="18000" anchor="ctr"/>
                </a:tc>
                <a:extLst>
                  <a:ext uri="{0D108BD9-81ED-4DB2-BD59-A6C34878D82A}">
                    <a16:rowId xmlns:a16="http://schemas.microsoft.com/office/drawing/2014/main" val="3523170702"/>
                  </a:ext>
                </a:extLst>
              </a:tr>
            </a:tbl>
          </a:graphicData>
        </a:graphic>
      </p:graphicFrame>
      <p:graphicFrame>
        <p:nvGraphicFramePr>
          <p:cNvPr id="11" name="表 10">
            <a:extLst>
              <a:ext uri="{FF2B5EF4-FFF2-40B4-BE49-F238E27FC236}">
                <a16:creationId xmlns:a16="http://schemas.microsoft.com/office/drawing/2014/main" id="{62C1C8D2-2158-45F6-8835-1D2B99171D10}"/>
              </a:ext>
            </a:extLst>
          </p:cNvPr>
          <p:cNvGraphicFramePr>
            <a:graphicFrameLocks noGrp="1"/>
          </p:cNvGraphicFramePr>
          <p:nvPr>
            <p:extLst>
              <p:ext uri="{D42A27DB-BD31-4B8C-83A1-F6EECF244321}">
                <p14:modId xmlns:p14="http://schemas.microsoft.com/office/powerpoint/2010/main" val="3886138335"/>
              </p:ext>
            </p:extLst>
          </p:nvPr>
        </p:nvGraphicFramePr>
        <p:xfrm>
          <a:off x="8911630" y="2566604"/>
          <a:ext cx="1067343" cy="1624396"/>
        </p:xfrm>
        <a:graphic>
          <a:graphicData uri="http://schemas.openxmlformats.org/drawingml/2006/table">
            <a:tbl>
              <a:tblPr firstRow="1" bandRow="1">
                <a:tableStyleId>{5940675A-B579-460E-94D1-54222C63F5DA}</a:tableStyleId>
              </a:tblPr>
              <a:tblGrid>
                <a:gridCol w="1067343">
                  <a:extLst>
                    <a:ext uri="{9D8B030D-6E8A-4147-A177-3AD203B41FA5}">
                      <a16:colId xmlns:a16="http://schemas.microsoft.com/office/drawing/2014/main" val="475115274"/>
                    </a:ext>
                  </a:extLst>
                </a:gridCol>
              </a:tblGrid>
              <a:tr h="524408">
                <a:tc>
                  <a:txBody>
                    <a:bodyPr/>
                    <a:lstStyle/>
                    <a:p>
                      <a:pPr algn="ctr"/>
                      <a:r>
                        <a:rPr kumimoji="1" lang="ja-JP" altLang="en-US" sz="1600" baseline="0" dirty="0">
                          <a:latin typeface="Meiryo UI" panose="020B0604030504040204" pitchFamily="50" charset="-128"/>
                          <a:ea typeface="Meiryo UI" panose="020B0604030504040204" pitchFamily="50" charset="-128"/>
                        </a:rPr>
                        <a:t>*</a:t>
                      </a:r>
                      <a:r>
                        <a:rPr kumimoji="1" lang="en-US" altLang="ja-JP" sz="1600" baseline="0" dirty="0">
                          <a:latin typeface="Meiryo UI" panose="020B0604030504040204" pitchFamily="50" charset="-128"/>
                          <a:ea typeface="Meiryo UI" panose="020B0604030504040204" pitchFamily="50" charset="-128"/>
                        </a:rPr>
                        <a:t>1</a:t>
                      </a:r>
                      <a:endParaRPr kumimoji="1" lang="ja-JP" altLang="en-US" sz="1600" baseline="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555172">
                <a:tc>
                  <a:txBody>
                    <a:bodyPr/>
                    <a:lstStyle/>
                    <a:p>
                      <a:pPr algn="ct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544816">
                <a:tc>
                  <a:txBody>
                    <a:bodyPr/>
                    <a:lstStyle/>
                    <a:p>
                      <a:pPr algn="ct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707757502"/>
                  </a:ext>
                </a:extLst>
              </a:tr>
            </a:tbl>
          </a:graphicData>
        </a:graphic>
      </p:graphicFrame>
      <p:graphicFrame>
        <p:nvGraphicFramePr>
          <p:cNvPr id="13" name="表 12">
            <a:extLst>
              <a:ext uri="{FF2B5EF4-FFF2-40B4-BE49-F238E27FC236}">
                <a16:creationId xmlns:a16="http://schemas.microsoft.com/office/drawing/2014/main" id="{A51386F4-2931-446A-90EE-B6649474AA13}"/>
              </a:ext>
            </a:extLst>
          </p:cNvPr>
          <p:cNvGraphicFramePr>
            <a:graphicFrameLocks noGrp="1"/>
          </p:cNvGraphicFramePr>
          <p:nvPr>
            <p:extLst>
              <p:ext uri="{D42A27DB-BD31-4B8C-83A1-F6EECF244321}">
                <p14:modId xmlns:p14="http://schemas.microsoft.com/office/powerpoint/2010/main" val="1664203090"/>
              </p:ext>
            </p:extLst>
          </p:nvPr>
        </p:nvGraphicFramePr>
        <p:xfrm>
          <a:off x="10603363" y="2566603"/>
          <a:ext cx="859295" cy="1615335"/>
        </p:xfrm>
        <a:graphic>
          <a:graphicData uri="http://schemas.openxmlformats.org/drawingml/2006/table">
            <a:tbl>
              <a:tblPr firstRow="1" bandRow="1">
                <a:tableStyleId>{5940675A-B579-460E-94D1-54222C63F5DA}</a:tableStyleId>
              </a:tblPr>
              <a:tblGrid>
                <a:gridCol w="859295">
                  <a:extLst>
                    <a:ext uri="{9D8B030D-6E8A-4147-A177-3AD203B41FA5}">
                      <a16:colId xmlns:a16="http://schemas.microsoft.com/office/drawing/2014/main" val="475115274"/>
                    </a:ext>
                  </a:extLst>
                </a:gridCol>
              </a:tblGrid>
              <a:tr h="529481">
                <a:tc>
                  <a:txBody>
                    <a:bodyPr/>
                    <a:lstStyle/>
                    <a:p>
                      <a:pPr algn="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5429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5429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221853645"/>
                  </a:ext>
                </a:extLst>
              </a:tr>
            </a:tbl>
          </a:graphicData>
        </a:graphic>
      </p:graphicFrame>
      <p:sp>
        <p:nvSpPr>
          <p:cNvPr id="14" name="乗算記号 13">
            <a:extLst>
              <a:ext uri="{FF2B5EF4-FFF2-40B4-BE49-F238E27FC236}">
                <a16:creationId xmlns:a16="http://schemas.microsoft.com/office/drawing/2014/main" id="{52FEE766-EB62-4C74-A8CC-0F35AD686E96}"/>
              </a:ext>
            </a:extLst>
          </p:cNvPr>
          <p:cNvSpPr/>
          <p:nvPr/>
        </p:nvSpPr>
        <p:spPr bwMode="auto">
          <a:xfrm>
            <a:off x="5704112" y="3062749"/>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15" name="次の値と等しい 14">
            <a:extLst>
              <a:ext uri="{FF2B5EF4-FFF2-40B4-BE49-F238E27FC236}">
                <a16:creationId xmlns:a16="http://schemas.microsoft.com/office/drawing/2014/main" id="{86CE2073-EF70-4CE4-8F2B-34FA808FDD99}"/>
              </a:ext>
            </a:extLst>
          </p:cNvPr>
          <p:cNvSpPr/>
          <p:nvPr/>
        </p:nvSpPr>
        <p:spPr>
          <a:xfrm>
            <a:off x="10086377" y="3171976"/>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20" name="テキスト ボックス 19">
            <a:extLst>
              <a:ext uri="{FF2B5EF4-FFF2-40B4-BE49-F238E27FC236}">
                <a16:creationId xmlns:a16="http://schemas.microsoft.com/office/drawing/2014/main" id="{5BF74DC9-7354-4043-AE1F-316293EB9FEB}"/>
              </a:ext>
            </a:extLst>
          </p:cNvPr>
          <p:cNvSpPr txBox="1"/>
          <p:nvPr/>
        </p:nvSpPr>
        <p:spPr>
          <a:xfrm>
            <a:off x="4453835" y="2282496"/>
            <a:ext cx="1184964"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購入量</a:t>
            </a:r>
            <a:endParaRPr kumimoji="1"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3CF1D98-5A90-4A6C-8A99-11E4B8DAEEFB}"/>
              </a:ext>
            </a:extLst>
          </p:cNvPr>
          <p:cNvSpPr txBox="1"/>
          <p:nvPr/>
        </p:nvSpPr>
        <p:spPr>
          <a:xfrm>
            <a:off x="8863584" y="2250072"/>
            <a:ext cx="1280542"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排出原単位</a:t>
            </a:r>
            <a:endParaRPr kumimoji="1" lang="en-US" altLang="ja-JP" baseline="300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DFB0BFB-8999-42B1-8793-967812AEA0D3}"/>
              </a:ext>
            </a:extLst>
          </p:cNvPr>
          <p:cNvSpPr txBox="1"/>
          <p:nvPr/>
        </p:nvSpPr>
        <p:spPr>
          <a:xfrm>
            <a:off x="10616133" y="2225787"/>
            <a:ext cx="101030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endParaRPr kumimoji="1" lang="en-US" altLang="ja-JP"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0B10845C-10C2-46C9-B787-2C641A61D098}"/>
              </a:ext>
            </a:extLst>
          </p:cNvPr>
          <p:cNvSpPr txBox="1"/>
          <p:nvPr/>
        </p:nvSpPr>
        <p:spPr>
          <a:xfrm>
            <a:off x="8887614" y="4307158"/>
            <a:ext cx="2513024" cy="738664"/>
          </a:xfrm>
          <a:prstGeom prst="rect">
            <a:avLst/>
          </a:prstGeom>
          <a:noFill/>
          <a:ln>
            <a:noFill/>
            <a:prstDash val="dash"/>
          </a:ln>
        </p:spPr>
        <p:txBody>
          <a:bodyPr wrap="square" lIns="0" tIns="0" rIns="0" bIns="0"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1:IDEAv2 441111402</a:t>
            </a: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a:t>
            </a:r>
            <a:r>
              <a:rPr lang="en-US" altLang="ja-JP" sz="1600" dirty="0">
                <a:latin typeface="Meiryo UI" panose="020B0604030504040204" pitchFamily="50" charset="-128"/>
                <a:ea typeface="Meiryo UI" panose="020B0604030504040204" pitchFamily="50" charset="-128"/>
              </a:rPr>
              <a:t>IDEAv2 441111403</a:t>
            </a: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3:IDEAv2 441111601</a:t>
            </a:r>
          </a:p>
        </p:txBody>
      </p:sp>
      <p:sp>
        <p:nvSpPr>
          <p:cNvPr id="25" name="テキスト ボックス 24">
            <a:extLst>
              <a:ext uri="{FF2B5EF4-FFF2-40B4-BE49-F238E27FC236}">
                <a16:creationId xmlns:a16="http://schemas.microsoft.com/office/drawing/2014/main" id="{B34B585E-46A0-442C-A1F0-D90891E74038}"/>
              </a:ext>
            </a:extLst>
          </p:cNvPr>
          <p:cNvSpPr txBox="1"/>
          <p:nvPr/>
        </p:nvSpPr>
        <p:spPr>
          <a:xfrm>
            <a:off x="3441462" y="2271607"/>
            <a:ext cx="814852"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購入品</a:t>
            </a:r>
            <a:endParaRPr kumimoji="1" lang="en-US" altLang="ja-JP" b="1" dirty="0">
              <a:latin typeface="Meiryo UI" panose="020B0604030504040204" pitchFamily="50" charset="-128"/>
              <a:ea typeface="Meiryo UI" panose="020B0604030504040204" pitchFamily="50" charset="-128"/>
            </a:endParaRPr>
          </a:p>
        </p:txBody>
      </p:sp>
      <p:graphicFrame>
        <p:nvGraphicFramePr>
          <p:cNvPr id="26" name="表 25">
            <a:extLst>
              <a:ext uri="{FF2B5EF4-FFF2-40B4-BE49-F238E27FC236}">
                <a16:creationId xmlns:a16="http://schemas.microsoft.com/office/drawing/2014/main" id="{85F2AB64-D965-4153-9645-F8C3641D9F7D}"/>
              </a:ext>
            </a:extLst>
          </p:cNvPr>
          <p:cNvGraphicFramePr>
            <a:graphicFrameLocks noGrp="1"/>
          </p:cNvGraphicFramePr>
          <p:nvPr>
            <p:extLst>
              <p:ext uri="{D42A27DB-BD31-4B8C-83A1-F6EECF244321}">
                <p14:modId xmlns:p14="http://schemas.microsoft.com/office/powerpoint/2010/main" val="3252944194"/>
              </p:ext>
            </p:extLst>
          </p:nvPr>
        </p:nvGraphicFramePr>
        <p:xfrm>
          <a:off x="6184660" y="2567131"/>
          <a:ext cx="2257084" cy="1571040"/>
        </p:xfrm>
        <a:graphic>
          <a:graphicData uri="http://schemas.openxmlformats.org/drawingml/2006/table">
            <a:tbl>
              <a:tblPr firstRow="1" bandRow="1">
                <a:tableStyleId>{5940675A-B579-460E-94D1-54222C63F5DA}</a:tableStyleId>
              </a:tblPr>
              <a:tblGrid>
                <a:gridCol w="1411532">
                  <a:extLst>
                    <a:ext uri="{9D8B030D-6E8A-4147-A177-3AD203B41FA5}">
                      <a16:colId xmlns:a16="http://schemas.microsoft.com/office/drawing/2014/main" val="475115274"/>
                    </a:ext>
                  </a:extLst>
                </a:gridCol>
                <a:gridCol w="845552">
                  <a:extLst>
                    <a:ext uri="{9D8B030D-6E8A-4147-A177-3AD203B41FA5}">
                      <a16:colId xmlns:a16="http://schemas.microsoft.com/office/drawing/2014/main" val="1468097394"/>
                    </a:ext>
                  </a:extLst>
                </a:gridCol>
              </a:tblGrid>
              <a:tr h="382897">
                <a:tc>
                  <a:txBody>
                    <a:bodyPr/>
                    <a:lstStyle/>
                    <a:p>
                      <a:pPr algn="l"/>
                      <a:r>
                        <a:rPr kumimoji="1" lang="en-US" altLang="ja-JP" sz="1600" baseline="0" dirty="0">
                          <a:latin typeface="Meiryo UI" panose="020B0604030504040204" pitchFamily="50" charset="-128"/>
                          <a:ea typeface="Meiryo UI" panose="020B0604030504040204" pitchFamily="50" charset="-128"/>
                        </a:rPr>
                        <a:t>10</a:t>
                      </a:r>
                      <a:r>
                        <a:rPr kumimoji="1" lang="ja-JP" altLang="en-US" sz="1600" baseline="0" dirty="0">
                          <a:latin typeface="Meiryo UI" panose="020B0604030504040204" pitchFamily="50" charset="-128"/>
                          <a:ea typeface="Meiryo UI" panose="020B0604030504040204" pitchFamily="50" charset="-128"/>
                        </a:rPr>
                        <a:t>トントラック</a:t>
                      </a:r>
                    </a:p>
                    <a:p>
                      <a:pPr algn="l"/>
                      <a:r>
                        <a:rPr kumimoji="1" lang="ja-JP" altLang="en-US" sz="1600" baseline="0" dirty="0">
                          <a:latin typeface="Meiryo UI" panose="020B0604030504040204" pitchFamily="50" charset="-128"/>
                          <a:ea typeface="Meiryo UI" panose="020B0604030504040204" pitchFamily="50" charset="-128"/>
                        </a:rPr>
                        <a:t>積載率</a:t>
                      </a:r>
                      <a:r>
                        <a:rPr kumimoji="1" lang="en-US" altLang="ja-JP" sz="1600" baseline="0" dirty="0">
                          <a:latin typeface="Meiryo UI" panose="020B0604030504040204" pitchFamily="50" charset="-128"/>
                          <a:ea typeface="Meiryo UI" panose="020B0604030504040204" pitchFamily="50" charset="-128"/>
                        </a:rPr>
                        <a:t>75%</a:t>
                      </a:r>
                      <a:endParaRPr kumimoji="1" lang="ja-JP" altLang="en-US" sz="1600" baseline="0" dirty="0">
                        <a:latin typeface="Meiryo UI" panose="020B0604030504040204" pitchFamily="50" charset="-128"/>
                        <a:ea typeface="Meiryo UI" panose="020B0604030504040204" pitchFamily="50" charset="-128"/>
                      </a:endParaRPr>
                    </a:p>
                  </a:txBody>
                  <a:tcPr marL="18000" marR="18000" marT="18000" marB="18000" anchor="ctr"/>
                </a:tc>
                <a:tc>
                  <a:txBody>
                    <a:bodyPr/>
                    <a:lstStyle/>
                    <a:p>
                      <a:pPr algn="r"/>
                      <a:r>
                        <a:rPr kumimoji="1" lang="en-US" altLang="ja-JP" sz="1600" baseline="0" dirty="0">
                          <a:latin typeface="Meiryo UI" panose="020B0604030504040204" pitchFamily="50" charset="-128"/>
                          <a:ea typeface="Meiryo UI" panose="020B0604030504040204" pitchFamily="50" charset="-128"/>
                        </a:rPr>
                        <a:t>100km</a:t>
                      </a:r>
                      <a:endParaRPr kumimoji="1" lang="ja-JP" altLang="en-US" sz="1600" baseline="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algn="l"/>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トントラック</a:t>
                      </a:r>
                    </a:p>
                    <a:p>
                      <a:pPr algn="l"/>
                      <a:r>
                        <a:rPr kumimoji="1" lang="ja-JP" altLang="en-US" sz="1600" dirty="0">
                          <a:latin typeface="Meiryo UI" panose="020B0604030504040204" pitchFamily="50" charset="-128"/>
                          <a:ea typeface="Meiryo UI" panose="020B0604030504040204" pitchFamily="50" charset="-128"/>
                        </a:rPr>
                        <a:t>積載率</a:t>
                      </a:r>
                      <a:r>
                        <a:rPr kumimoji="1" lang="en-US" altLang="ja-JP" sz="1600" dirty="0">
                          <a:latin typeface="Meiryo UI" panose="020B0604030504040204" pitchFamily="50" charset="-128"/>
                          <a:ea typeface="Meiryo UI" panose="020B0604030504040204" pitchFamily="50" charset="-128"/>
                        </a:rPr>
                        <a:t>50%</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tc>
                  <a:txBody>
                    <a:bodyPr/>
                    <a:lstStyle/>
                    <a:p>
                      <a:pPr algn="r"/>
                      <a:r>
                        <a:rPr kumimoji="1" lang="en-US" altLang="ja-JP" sz="1600" baseline="0" dirty="0">
                          <a:latin typeface="Meiryo UI" panose="020B0604030504040204" pitchFamily="50" charset="-128"/>
                          <a:ea typeface="Meiryo UI" panose="020B0604030504040204" pitchFamily="50" charset="-128"/>
                        </a:rPr>
                        <a:t>150Km</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algn="l"/>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トントラック</a:t>
                      </a:r>
                    </a:p>
                    <a:p>
                      <a:pPr algn="l"/>
                      <a:r>
                        <a:rPr kumimoji="1" lang="ja-JP" altLang="en-US" sz="1600" dirty="0">
                          <a:latin typeface="Meiryo UI" panose="020B0604030504040204" pitchFamily="50" charset="-128"/>
                          <a:ea typeface="Meiryo UI" panose="020B0604030504040204" pitchFamily="50" charset="-128"/>
                        </a:rPr>
                        <a:t>積載率</a:t>
                      </a:r>
                      <a:r>
                        <a:rPr kumimoji="1" lang="en-US" altLang="ja-JP" sz="1600" dirty="0">
                          <a:latin typeface="Meiryo UI" panose="020B0604030504040204" pitchFamily="50" charset="-128"/>
                          <a:ea typeface="Meiryo UI" panose="020B0604030504040204" pitchFamily="50" charset="-128"/>
                        </a:rPr>
                        <a:t>100%</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tc>
                  <a:txBody>
                    <a:bodyPr/>
                    <a:lstStyle/>
                    <a:p>
                      <a:pPr algn="r"/>
                      <a:r>
                        <a:rPr kumimoji="1" lang="en-US" altLang="ja-JP" sz="1600" baseline="0" dirty="0">
                          <a:latin typeface="Meiryo UI" panose="020B0604030504040204" pitchFamily="50" charset="-128"/>
                          <a:ea typeface="Meiryo UI" panose="020B0604030504040204" pitchFamily="50" charset="-128"/>
                        </a:rPr>
                        <a:t>300km</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707757502"/>
                  </a:ext>
                </a:extLst>
              </a:tr>
            </a:tbl>
          </a:graphicData>
        </a:graphic>
      </p:graphicFrame>
      <p:sp>
        <p:nvSpPr>
          <p:cNvPr id="27" name="テキスト ボックス 26">
            <a:extLst>
              <a:ext uri="{FF2B5EF4-FFF2-40B4-BE49-F238E27FC236}">
                <a16:creationId xmlns:a16="http://schemas.microsoft.com/office/drawing/2014/main" id="{5F22B7DD-2A10-4F1E-8759-EE829D3F6EFA}"/>
              </a:ext>
            </a:extLst>
          </p:cNvPr>
          <p:cNvSpPr txBox="1"/>
          <p:nvPr/>
        </p:nvSpPr>
        <p:spPr>
          <a:xfrm>
            <a:off x="6184659" y="2282493"/>
            <a:ext cx="106734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輸送手段</a:t>
            </a:r>
            <a:endParaRPr kumimoji="1" lang="en-US" altLang="ja-JP" b="1" dirty="0">
              <a:latin typeface="Meiryo UI" panose="020B0604030504040204" pitchFamily="50" charset="-128"/>
              <a:ea typeface="Meiryo UI" panose="020B0604030504040204" pitchFamily="50" charset="-128"/>
            </a:endParaRPr>
          </a:p>
        </p:txBody>
      </p:sp>
      <p:sp>
        <p:nvSpPr>
          <p:cNvPr id="28" name="乗算記号 27">
            <a:extLst>
              <a:ext uri="{FF2B5EF4-FFF2-40B4-BE49-F238E27FC236}">
                <a16:creationId xmlns:a16="http://schemas.microsoft.com/office/drawing/2014/main" id="{08C7970D-D60A-4DE3-BC0F-C4BACE695198}"/>
              </a:ext>
            </a:extLst>
          </p:cNvPr>
          <p:cNvSpPr/>
          <p:nvPr/>
        </p:nvSpPr>
        <p:spPr bwMode="auto">
          <a:xfrm>
            <a:off x="8349341" y="3040979"/>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9" name="テキスト ボックス 28">
            <a:extLst>
              <a:ext uri="{FF2B5EF4-FFF2-40B4-BE49-F238E27FC236}">
                <a16:creationId xmlns:a16="http://schemas.microsoft.com/office/drawing/2014/main" id="{3E7FB521-CBD3-41F6-9DD7-10D78DCA100D}"/>
              </a:ext>
            </a:extLst>
          </p:cNvPr>
          <p:cNvSpPr txBox="1"/>
          <p:nvPr/>
        </p:nvSpPr>
        <p:spPr>
          <a:xfrm>
            <a:off x="534454" y="5870153"/>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上記事例は、自己学習要資料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https://www.env.go.jp/earth/ondanka/supply_chain/gvc/files/dms_trends/study_meeting_2020.pdf)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lang="ja-JP" altLang="en-US" sz="1400" dirty="0">
                <a:solidFill>
                  <a:prstClr val="black"/>
                </a:solidFill>
                <a:latin typeface="Meiryo UI" panose="020B0604030504040204" pitchFamily="50" charset="-128"/>
                <a:ea typeface="Meiryo UI" panose="020B0604030504040204" pitchFamily="50" charset="-128"/>
              </a:rPr>
              <a:t>   サプライチェーンを通じた組織の温室効果ガス排出等の算定のための排出原単位データベース</a:t>
            </a:r>
            <a:r>
              <a:rPr lang="en-US" altLang="ja-JP" sz="1400" dirty="0">
                <a:solidFill>
                  <a:prstClr val="black"/>
                </a:solidFill>
                <a:latin typeface="Meiryo UI" panose="020B0604030504040204" pitchFamily="50" charset="-128"/>
                <a:ea typeface="Meiryo UI" panose="020B0604030504040204" pitchFamily="50" charset="-128"/>
              </a:rPr>
              <a:t>(SC-DB)(2021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月リリース</a:t>
            </a:r>
            <a:r>
              <a:rPr lang="en-US" altLang="ja-JP" sz="1400" dirty="0">
                <a:solidFill>
                  <a:prstClr val="black"/>
                </a:solidFill>
                <a:latin typeface="Meiryo UI" panose="020B0604030504040204" pitchFamily="50" charset="-128"/>
                <a:ea typeface="Meiryo UI" panose="020B0604030504040204" pitchFamily="50" charset="-128"/>
              </a:rPr>
              <a:t>)</a:t>
            </a:r>
          </a:p>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5"/>
              </a:rPr>
              <a:t>https://www.env.go.jp/earth/ondanka/supply_chain/gvc/files/tools/DB_V3-1.xlsx</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3873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700" dirty="0">
                <a:latin typeface="Meiryo UI" panose="020B0604030504040204" pitchFamily="50" charset="-128"/>
                <a:ea typeface="Meiryo UI" panose="020B0604030504040204" pitchFamily="50" charset="-128"/>
              </a:rPr>
              <a:t>Scope3(</a:t>
            </a:r>
            <a:r>
              <a:rPr lang="ja-JP" altLang="en-US" sz="2700" dirty="0">
                <a:latin typeface="Meiryo UI" panose="020B0604030504040204" pitchFamily="50" charset="-128"/>
                <a:ea typeface="Meiryo UI" panose="020B0604030504040204" pitchFamily="50" charset="-128"/>
              </a:rPr>
              <a:t>上流</a:t>
            </a:r>
            <a:r>
              <a:rPr lang="en-US" altLang="ja-JP" sz="2700" dirty="0">
                <a:latin typeface="Meiryo UI" panose="020B0604030504040204" pitchFamily="50" charset="-128"/>
                <a:ea typeface="Meiryo UI" panose="020B0604030504040204" pitchFamily="50" charset="-128"/>
              </a:rPr>
              <a:t>)</a:t>
            </a:r>
            <a:r>
              <a:rPr lang="ja-JP" altLang="en-US" sz="2700" dirty="0">
                <a:latin typeface="Meiryo UI" panose="020B0604030504040204" pitchFamily="50" charset="-128"/>
                <a:ea typeface="Meiryo UI" panose="020B0604030504040204" pitchFamily="50" charset="-128"/>
              </a:rPr>
              <a:t>の算定</a:t>
            </a:r>
            <a:r>
              <a:rPr kumimoji="1" lang="ja-JP" altLang="en-US" sz="2700" dirty="0">
                <a:latin typeface="Meiryo UI" panose="020B0604030504040204" pitchFamily="50" charset="-128"/>
                <a:ea typeface="Meiryo UI" panose="020B0604030504040204" pitchFamily="50" charset="-128"/>
              </a:rPr>
              <a:t>手法～カテゴリ</a:t>
            </a:r>
            <a:r>
              <a:rPr kumimoji="1" lang="en-US" altLang="ja-JP" sz="2700" dirty="0">
                <a:latin typeface="Meiryo UI" panose="020B0604030504040204" pitchFamily="50" charset="-128"/>
                <a:ea typeface="Meiryo UI" panose="020B0604030504040204" pitchFamily="50" charset="-128"/>
              </a:rPr>
              <a:t>3:</a:t>
            </a:r>
            <a:r>
              <a:rPr kumimoji="1" lang="ja-JP" altLang="en-US" sz="2700" dirty="0">
                <a:latin typeface="Meiryo UI" panose="020B0604030504040204" pitchFamily="50" charset="-128"/>
                <a:ea typeface="Meiryo UI" panose="020B0604030504040204" pitchFamily="50" charset="-128"/>
              </a:rPr>
              <a:t>スコープ</a:t>
            </a:r>
            <a:r>
              <a:rPr kumimoji="1" lang="en-US" altLang="ja-JP" sz="2700" dirty="0">
                <a:latin typeface="Meiryo UI" panose="020B0604030504040204" pitchFamily="50" charset="-128"/>
                <a:ea typeface="Meiryo UI" panose="020B0604030504040204" pitchFamily="50" charset="-128"/>
              </a:rPr>
              <a:t>1</a:t>
            </a:r>
            <a:r>
              <a:rPr kumimoji="1" lang="ja-JP" altLang="en-US" sz="2700" dirty="0">
                <a:latin typeface="Meiryo UI" panose="020B0604030504040204" pitchFamily="50" charset="-128"/>
                <a:ea typeface="Meiryo UI" panose="020B0604030504040204" pitchFamily="50" charset="-128"/>
              </a:rPr>
              <a:t>・</a:t>
            </a:r>
            <a:r>
              <a:rPr kumimoji="1" lang="en-US" altLang="ja-JP" sz="2700" dirty="0">
                <a:latin typeface="Meiryo UI" panose="020B0604030504040204" pitchFamily="50" charset="-128"/>
                <a:ea typeface="Meiryo UI" panose="020B0604030504040204" pitchFamily="50" charset="-128"/>
              </a:rPr>
              <a:t>2</a:t>
            </a:r>
            <a:r>
              <a:rPr kumimoji="1" lang="ja-JP" altLang="en-US" sz="2700" dirty="0">
                <a:latin typeface="Meiryo UI" panose="020B0604030504040204" pitchFamily="50" charset="-128"/>
                <a:ea typeface="Meiryo UI" panose="020B0604030504040204" pitchFamily="50" charset="-128"/>
              </a:rPr>
              <a:t>以外燃料・エネルギー活動</a:t>
            </a: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6008747"/>
            <a:ext cx="11657546" cy="867930"/>
          </a:xfrm>
          <a:prstGeom prst="rect">
            <a:avLst/>
          </a:prstGeom>
          <a:noFill/>
        </p:spPr>
        <p:txBody>
          <a:bodyPr wrap="square" rtlCol="0">
            <a:spAutoFit/>
          </a:bodyPr>
          <a:lstStyle/>
          <a:p>
            <a:pPr>
              <a:lnSpc>
                <a:spcPct val="90000"/>
              </a:lnSpc>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90000"/>
              </a:lnSpc>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909796"/>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29" name="図 28">
            <a:extLst>
              <a:ext uri="{FF2B5EF4-FFF2-40B4-BE49-F238E27FC236}">
                <a16:creationId xmlns:a16="http://schemas.microsoft.com/office/drawing/2014/main" id="{B4D56270-2596-4DAC-9DC3-66C54CF5EC64}"/>
              </a:ext>
            </a:extLst>
          </p:cNvPr>
          <p:cNvPicPr>
            <a:picLocks noChangeAspect="1"/>
          </p:cNvPicPr>
          <p:nvPr/>
        </p:nvPicPr>
        <p:blipFill>
          <a:blip r:embed="rId5"/>
          <a:srcRect/>
          <a:stretch>
            <a:fillRect/>
          </a:stretch>
        </p:blipFill>
        <p:spPr>
          <a:xfrm>
            <a:off x="294966" y="1230145"/>
            <a:ext cx="2608490" cy="1587777"/>
          </a:xfrm>
          <a:custGeom>
            <a:avLst/>
            <a:gdLst>
              <a:gd name="connsiteX0" fmla="*/ 0 w 2608490"/>
              <a:gd name="connsiteY0" fmla="*/ 0 h 1587777"/>
              <a:gd name="connsiteX1" fmla="*/ 2608490 w 2608490"/>
              <a:gd name="connsiteY1" fmla="*/ 0 h 1587777"/>
              <a:gd name="connsiteX2" fmla="*/ 2608490 w 2608490"/>
              <a:gd name="connsiteY2" fmla="*/ 1280000 h 1587777"/>
              <a:gd name="connsiteX3" fmla="*/ 2257085 w 2608490"/>
              <a:gd name="connsiteY3" fmla="*/ 1280000 h 1587777"/>
              <a:gd name="connsiteX4" fmla="*/ 2257085 w 2608490"/>
              <a:gd name="connsiteY4" fmla="*/ 1584447 h 1587777"/>
              <a:gd name="connsiteX5" fmla="*/ 2608490 w 2608490"/>
              <a:gd name="connsiteY5" fmla="*/ 1584447 h 1587777"/>
              <a:gd name="connsiteX6" fmla="*/ 2608490 w 2608490"/>
              <a:gd name="connsiteY6" fmla="*/ 1587777 h 1587777"/>
              <a:gd name="connsiteX7" fmla="*/ 0 w 2608490"/>
              <a:gd name="connsiteY7" fmla="*/ 1587777 h 158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490" h="1587777">
                <a:moveTo>
                  <a:pt x="0" y="0"/>
                </a:moveTo>
                <a:lnTo>
                  <a:pt x="2608490" y="0"/>
                </a:lnTo>
                <a:lnTo>
                  <a:pt x="2608490" y="1280000"/>
                </a:lnTo>
                <a:lnTo>
                  <a:pt x="2257085" y="1280000"/>
                </a:lnTo>
                <a:lnTo>
                  <a:pt x="2257085" y="1584447"/>
                </a:lnTo>
                <a:lnTo>
                  <a:pt x="2608490" y="1584447"/>
                </a:lnTo>
                <a:lnTo>
                  <a:pt x="2608490" y="1587777"/>
                </a:lnTo>
                <a:lnTo>
                  <a:pt x="0" y="1587777"/>
                </a:lnTo>
                <a:close/>
              </a:path>
            </a:pathLst>
          </a:custGeom>
        </p:spPr>
      </p:pic>
      <p:sp>
        <p:nvSpPr>
          <p:cNvPr id="30" name="テキスト ボックス 29">
            <a:extLst>
              <a:ext uri="{FF2B5EF4-FFF2-40B4-BE49-F238E27FC236}">
                <a16:creationId xmlns:a16="http://schemas.microsoft.com/office/drawing/2014/main" id="{C1E55AA5-0D97-44C4-BDD2-3339DB1E9E01}"/>
              </a:ext>
            </a:extLst>
          </p:cNvPr>
          <p:cNvSpPr txBox="1"/>
          <p:nvPr/>
        </p:nvSpPr>
        <p:spPr>
          <a:xfrm>
            <a:off x="3342037" y="852696"/>
            <a:ext cx="8118804" cy="830997"/>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以外燃料・エネルギー活動</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の対象</a:t>
            </a:r>
          </a:p>
        </p:txBody>
      </p:sp>
      <p:sp>
        <p:nvSpPr>
          <p:cNvPr id="12" name="テキスト ボックス 11">
            <a:extLst>
              <a:ext uri="{FF2B5EF4-FFF2-40B4-BE49-F238E27FC236}">
                <a16:creationId xmlns:a16="http://schemas.microsoft.com/office/drawing/2014/main" id="{ED0E527A-2B9A-4BC2-9E0D-C7F88B39023C}"/>
              </a:ext>
            </a:extLst>
          </p:cNvPr>
          <p:cNvSpPr txBox="1"/>
          <p:nvPr/>
        </p:nvSpPr>
        <p:spPr>
          <a:xfrm>
            <a:off x="553330" y="2871154"/>
            <a:ext cx="2415374" cy="2769989"/>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スコープ</a:t>
            </a:r>
            <a:r>
              <a:rPr kumimoji="1" lang="en-US" altLang="ja-JP" b="1" dirty="0">
                <a:latin typeface="Meiryo UI" panose="020B0604030504040204" pitchFamily="50" charset="-128"/>
                <a:ea typeface="Meiryo UI" panose="020B0604030504040204" pitchFamily="50" charset="-128"/>
              </a:rPr>
              <a:t>1,2 </a:t>
            </a:r>
            <a:r>
              <a:rPr kumimoji="1" lang="ja-JP" altLang="en-US" b="1" dirty="0">
                <a:latin typeface="Meiryo UI" panose="020B0604030504040204" pitchFamily="50" charset="-128"/>
                <a:ea typeface="Meiryo UI" panose="020B0604030504040204" pitchFamily="50" charset="-128"/>
              </a:rPr>
              <a:t>に含まれな  </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い燃料及びエネルギー</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関連活動</a:t>
            </a:r>
            <a:r>
              <a:rPr kumimoji="1" lang="en-US" altLang="ja-JP" b="1" dirty="0">
                <a:latin typeface="Meiryo UI" panose="020B0604030504040204" pitchFamily="50" charset="-128"/>
                <a:ea typeface="Meiryo UI" panose="020B0604030504040204" pitchFamily="50" charset="-128"/>
              </a:rPr>
              <a:t>】</a:t>
            </a:r>
          </a:p>
          <a:p>
            <a:pPr marL="88900" indent="-88900">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rPr>
              <a:t>購⼊した燃料の上流側</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資源採取、⽣産及び輸送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の排出</a:t>
            </a:r>
            <a:endParaRPr lang="en-US" altLang="ja-JP" b="1" dirty="0">
              <a:latin typeface="Meiryo UI" panose="020B0604030504040204" pitchFamily="50" charset="-128"/>
              <a:ea typeface="Meiryo UI" panose="020B0604030504040204" pitchFamily="50" charset="-128"/>
            </a:endParaRPr>
          </a:p>
          <a:p>
            <a:pPr marL="88900" indent="-88900">
              <a:buFont typeface="Arial" panose="020B0604020202020204" pitchFamily="34" charset="0"/>
              <a:buChar char="•"/>
            </a:pPr>
            <a:r>
              <a:rPr lang="ja-JP" altLang="en-US" b="1" dirty="0">
                <a:latin typeface="Meiryo UI" panose="020B0604030504040204" pitchFamily="50" charset="-128"/>
                <a:ea typeface="Meiryo UI" panose="020B0604030504040204" pitchFamily="50" charset="-128"/>
              </a:rPr>
              <a:t>購入した電気・熱（蒸気、温⽔⼜は冷⽔）の製造過程における上流側の排出</a:t>
            </a:r>
            <a:endParaRPr kumimoji="1" lang="ja-JP" altLang="en-US" b="1"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81EE8A6B-A7FC-4F3D-B3FE-C42B9152359F}"/>
              </a:ext>
            </a:extLst>
          </p:cNvPr>
          <p:cNvPicPr>
            <a:picLocks noChangeAspect="1"/>
          </p:cNvPicPr>
          <p:nvPr/>
        </p:nvPicPr>
        <p:blipFill>
          <a:blip r:embed="rId6"/>
          <a:stretch>
            <a:fillRect/>
          </a:stretch>
        </p:blipFill>
        <p:spPr>
          <a:xfrm>
            <a:off x="3419015" y="1694122"/>
            <a:ext cx="5943905" cy="2025754"/>
          </a:xfrm>
          <a:prstGeom prst="rect">
            <a:avLst/>
          </a:prstGeom>
        </p:spPr>
      </p:pic>
      <p:pic>
        <p:nvPicPr>
          <p:cNvPr id="10" name="図 9">
            <a:extLst>
              <a:ext uri="{FF2B5EF4-FFF2-40B4-BE49-F238E27FC236}">
                <a16:creationId xmlns:a16="http://schemas.microsoft.com/office/drawing/2014/main" id="{0BB938CC-BBC4-4763-8AB7-5132D8FAD6C9}"/>
              </a:ext>
            </a:extLst>
          </p:cNvPr>
          <p:cNvPicPr>
            <a:picLocks noChangeAspect="1"/>
          </p:cNvPicPr>
          <p:nvPr/>
        </p:nvPicPr>
        <p:blipFill>
          <a:blip r:embed="rId7"/>
          <a:stretch>
            <a:fillRect/>
          </a:stretch>
        </p:blipFill>
        <p:spPr>
          <a:xfrm>
            <a:off x="3425270" y="3754490"/>
            <a:ext cx="6354250" cy="2009811"/>
          </a:xfrm>
          <a:prstGeom prst="rect">
            <a:avLst/>
          </a:prstGeom>
        </p:spPr>
      </p:pic>
      <p:sp>
        <p:nvSpPr>
          <p:cNvPr id="19" name="テキスト ボックス 18">
            <a:extLst>
              <a:ext uri="{FF2B5EF4-FFF2-40B4-BE49-F238E27FC236}">
                <a16:creationId xmlns:a16="http://schemas.microsoft.com/office/drawing/2014/main" id="{1E18D6E8-719B-4E52-A608-73D29C1D94A9}"/>
              </a:ext>
            </a:extLst>
          </p:cNvPr>
          <p:cNvSpPr txBox="1"/>
          <p:nvPr/>
        </p:nvSpPr>
        <p:spPr>
          <a:xfrm>
            <a:off x="9779520" y="4065302"/>
            <a:ext cx="2412480" cy="1508105"/>
          </a:xfrm>
          <a:prstGeom prst="rect">
            <a:avLst/>
          </a:prstGeom>
          <a:noFill/>
        </p:spPr>
        <p:txBody>
          <a:bodyPr wrap="square" lIns="0" tIns="0" rIns="0" bIns="0"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パンフレット「</a:t>
            </a:r>
            <a:r>
              <a:rPr lang="ja-JP" altLang="en-US" sz="1400" b="0" i="0" dirty="0">
                <a:solidFill>
                  <a:srgbClr val="000000"/>
                </a:solidFill>
                <a:effectLst/>
                <a:latin typeface="Meiryo UI" panose="020B0604030504040204" pitchFamily="50" charset="-128"/>
                <a:ea typeface="Meiryo UI" panose="020B0604030504040204" pitchFamily="50" charset="-128"/>
              </a:rPr>
              <a:t>サプライチェーン   </a:t>
            </a:r>
            <a:br>
              <a:rPr lang="en-US" altLang="ja-JP" sz="1400" b="0" i="0" dirty="0">
                <a:solidFill>
                  <a:srgbClr val="000000"/>
                </a:solidFill>
                <a:effectLst/>
                <a:latin typeface="Meiryo UI" panose="020B0604030504040204" pitchFamily="50" charset="-128"/>
                <a:ea typeface="Meiryo UI" panose="020B0604030504040204" pitchFamily="50" charset="-128"/>
              </a:rPr>
            </a:br>
            <a:r>
              <a:rPr lang="en-US" altLang="ja-JP" sz="1400" b="0" i="0" dirty="0">
                <a:solidFill>
                  <a:srgbClr val="000000"/>
                </a:solidFill>
                <a:effectLst/>
                <a:latin typeface="Meiryo UI" panose="020B0604030504040204" pitchFamily="50" charset="-128"/>
                <a:ea typeface="Meiryo UI" panose="020B0604030504040204" pitchFamily="50" charset="-128"/>
              </a:rPr>
              <a:t>   </a:t>
            </a:r>
            <a:r>
              <a:rPr lang="ja-JP" altLang="en-US" sz="1400" b="0" i="0" dirty="0">
                <a:solidFill>
                  <a:srgbClr val="000000"/>
                </a:solidFill>
                <a:effectLst/>
                <a:latin typeface="Meiryo UI" panose="020B0604030504040204" pitchFamily="50" charset="-128"/>
                <a:ea typeface="Meiryo UI" panose="020B0604030504040204" pitchFamily="50" charset="-128"/>
              </a:rPr>
              <a:t>排出量の考え方や算定方法」</a:t>
            </a:r>
            <a:br>
              <a:rPr lang="en-US" altLang="ja-JP" sz="1400" b="0" i="0" dirty="0">
                <a:solidFill>
                  <a:srgbClr val="000000"/>
                </a:solidFill>
                <a:effectLst/>
                <a:latin typeface="Meiryo UI" panose="020B0604030504040204" pitchFamily="50" charset="-128"/>
                <a:ea typeface="Meiryo UI" panose="020B0604030504040204" pitchFamily="50" charset="-128"/>
              </a:rPr>
            </a:br>
            <a:r>
              <a:rPr lang="en-US" altLang="ja-JP" sz="1400" b="0" i="0" dirty="0">
                <a:solidFill>
                  <a:srgbClr val="000000"/>
                </a:solidFill>
                <a:effectLst/>
                <a:latin typeface="Meiryo UI" panose="020B0604030504040204" pitchFamily="50" charset="-128"/>
                <a:ea typeface="Meiryo UI" panose="020B0604030504040204" pitchFamily="50" charset="-128"/>
              </a:rPr>
              <a:t>   16</a:t>
            </a:r>
            <a:r>
              <a:rPr lang="ja-JP" altLang="en-US" sz="1400" b="0" i="0" dirty="0">
                <a:solidFill>
                  <a:srgbClr val="000000"/>
                </a:solidFill>
                <a:effectLst/>
                <a:latin typeface="Meiryo UI" panose="020B0604030504040204" pitchFamily="50" charset="-128"/>
                <a:ea typeface="Meiryo UI" panose="020B0604030504040204" pitchFamily="50" charset="-128"/>
              </a:rPr>
              <a:t>ページより</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pPr>
              <a:defRPr/>
            </a:pPr>
            <a:r>
              <a:rPr kumimoji="1" lang="en-US" altLang="ja-JP" sz="140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rPr>
              <a:t>(</a:t>
            </a:r>
            <a:r>
              <a:rPr kumimoji="1" lang="en-US" altLang="ja-JP" sz="140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hlinkClick r:id="rId8"/>
              </a:rPr>
              <a:t>https://www.env.go.jp/earth/ondanka/supply_chain/gvc/files/tools/supply_chain_201711_all.pdf</a:t>
            </a:r>
            <a:r>
              <a:rPr kumimoji="1" lang="en-US" altLang="ja-JP" sz="140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矢印: 左右 10">
            <a:extLst>
              <a:ext uri="{FF2B5EF4-FFF2-40B4-BE49-F238E27FC236}">
                <a16:creationId xmlns:a16="http://schemas.microsoft.com/office/drawing/2014/main" id="{7C8BE66E-3A56-4288-872D-A38CF94277A4}"/>
              </a:ext>
            </a:extLst>
          </p:cNvPr>
          <p:cNvSpPr/>
          <p:nvPr/>
        </p:nvSpPr>
        <p:spPr>
          <a:xfrm>
            <a:off x="3873909" y="3419867"/>
            <a:ext cx="3185652" cy="34582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t>Scope3</a:t>
            </a:r>
            <a:r>
              <a:rPr lang="ja-JP" altLang="en-US" sz="1200" dirty="0"/>
              <a:t>カテゴリ</a:t>
            </a:r>
            <a:r>
              <a:rPr lang="en-US" altLang="ja-JP" sz="1200" dirty="0"/>
              <a:t>3</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21" name="矢印: 左右 20">
            <a:extLst>
              <a:ext uri="{FF2B5EF4-FFF2-40B4-BE49-F238E27FC236}">
                <a16:creationId xmlns:a16="http://schemas.microsoft.com/office/drawing/2014/main" id="{ECCE4D95-AB3D-4AD2-B5FA-F1B907A702D6}"/>
              </a:ext>
            </a:extLst>
          </p:cNvPr>
          <p:cNvSpPr/>
          <p:nvPr/>
        </p:nvSpPr>
        <p:spPr>
          <a:xfrm>
            <a:off x="7261121" y="3430009"/>
            <a:ext cx="1460091" cy="334313"/>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rPr>
              <a:t>Scope1</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矢印: 左右 21">
            <a:extLst>
              <a:ext uri="{FF2B5EF4-FFF2-40B4-BE49-F238E27FC236}">
                <a16:creationId xmlns:a16="http://schemas.microsoft.com/office/drawing/2014/main" id="{C472A25F-A230-4A68-BF76-CBB84C131BA9}"/>
              </a:ext>
            </a:extLst>
          </p:cNvPr>
          <p:cNvSpPr/>
          <p:nvPr/>
        </p:nvSpPr>
        <p:spPr>
          <a:xfrm>
            <a:off x="3505199" y="5488118"/>
            <a:ext cx="2403988" cy="385157"/>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t>Scope3</a:t>
            </a:r>
            <a:r>
              <a:rPr lang="ja-JP" altLang="en-US" sz="1200" dirty="0"/>
              <a:t>カテゴリ</a:t>
            </a:r>
            <a:r>
              <a:rPr lang="en-US" altLang="ja-JP" sz="1200" dirty="0"/>
              <a:t>3</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23" name="矢印: 左右 22">
            <a:extLst>
              <a:ext uri="{FF2B5EF4-FFF2-40B4-BE49-F238E27FC236}">
                <a16:creationId xmlns:a16="http://schemas.microsoft.com/office/drawing/2014/main" id="{5AB98307-EC38-47D1-BFC8-5C50A3B50B0D}"/>
              </a:ext>
            </a:extLst>
          </p:cNvPr>
          <p:cNvSpPr/>
          <p:nvPr/>
        </p:nvSpPr>
        <p:spPr>
          <a:xfrm>
            <a:off x="5989116" y="5474643"/>
            <a:ext cx="3449852" cy="383766"/>
          </a:xfrm>
          <a:prstGeom prst="lef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rPr>
              <a:t>Scope2</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0785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700" dirty="0">
                <a:latin typeface="Meiryo UI" panose="020B0604030504040204" pitchFamily="50" charset="-128"/>
                <a:ea typeface="Meiryo UI" panose="020B0604030504040204" pitchFamily="50" charset="-128"/>
              </a:rPr>
              <a:t>Scope3(</a:t>
            </a:r>
            <a:r>
              <a:rPr lang="ja-JP" altLang="en-US" sz="2700" dirty="0">
                <a:latin typeface="Meiryo UI" panose="020B0604030504040204" pitchFamily="50" charset="-128"/>
                <a:ea typeface="Meiryo UI" panose="020B0604030504040204" pitchFamily="50" charset="-128"/>
              </a:rPr>
              <a:t>上流</a:t>
            </a:r>
            <a:r>
              <a:rPr lang="en-US" altLang="ja-JP" sz="2700" dirty="0">
                <a:latin typeface="Meiryo UI" panose="020B0604030504040204" pitchFamily="50" charset="-128"/>
                <a:ea typeface="Meiryo UI" panose="020B0604030504040204" pitchFamily="50" charset="-128"/>
              </a:rPr>
              <a:t>)</a:t>
            </a:r>
            <a:r>
              <a:rPr lang="ja-JP" altLang="en-US" sz="2700" dirty="0">
                <a:latin typeface="Meiryo UI" panose="020B0604030504040204" pitchFamily="50" charset="-128"/>
                <a:ea typeface="Meiryo UI" panose="020B0604030504040204" pitchFamily="50" charset="-128"/>
              </a:rPr>
              <a:t>の算定</a:t>
            </a:r>
            <a:r>
              <a:rPr kumimoji="1" lang="ja-JP" altLang="en-US" sz="2700" dirty="0">
                <a:latin typeface="Meiryo UI" panose="020B0604030504040204" pitchFamily="50" charset="-128"/>
                <a:ea typeface="Meiryo UI" panose="020B0604030504040204" pitchFamily="50" charset="-128"/>
              </a:rPr>
              <a:t>手法～カテゴリ</a:t>
            </a:r>
            <a:r>
              <a:rPr kumimoji="1" lang="en-US" altLang="ja-JP" sz="2700" dirty="0">
                <a:latin typeface="Meiryo UI" panose="020B0604030504040204" pitchFamily="50" charset="-128"/>
                <a:ea typeface="Meiryo UI" panose="020B0604030504040204" pitchFamily="50" charset="-128"/>
              </a:rPr>
              <a:t>3:</a:t>
            </a:r>
            <a:r>
              <a:rPr kumimoji="1" lang="ja-JP" altLang="en-US" sz="2700" dirty="0">
                <a:latin typeface="Meiryo UI" panose="020B0604030504040204" pitchFamily="50" charset="-128"/>
                <a:ea typeface="Meiryo UI" panose="020B0604030504040204" pitchFamily="50" charset="-128"/>
              </a:rPr>
              <a:t>スコープ</a:t>
            </a:r>
            <a:r>
              <a:rPr kumimoji="1" lang="en-US" altLang="ja-JP" sz="2700" dirty="0">
                <a:latin typeface="Meiryo UI" panose="020B0604030504040204" pitchFamily="50" charset="-128"/>
                <a:ea typeface="Meiryo UI" panose="020B0604030504040204" pitchFamily="50" charset="-128"/>
              </a:rPr>
              <a:t>1</a:t>
            </a:r>
            <a:r>
              <a:rPr kumimoji="1" lang="ja-JP" altLang="en-US" sz="2700" dirty="0">
                <a:latin typeface="Meiryo UI" panose="020B0604030504040204" pitchFamily="50" charset="-128"/>
                <a:ea typeface="Meiryo UI" panose="020B0604030504040204" pitchFamily="50" charset="-128"/>
              </a:rPr>
              <a:t>・</a:t>
            </a:r>
            <a:r>
              <a:rPr kumimoji="1" lang="en-US" altLang="ja-JP" sz="2700" dirty="0">
                <a:latin typeface="Meiryo UI" panose="020B0604030504040204" pitchFamily="50" charset="-128"/>
                <a:ea typeface="Meiryo UI" panose="020B0604030504040204" pitchFamily="50" charset="-128"/>
              </a:rPr>
              <a:t>2</a:t>
            </a:r>
            <a:r>
              <a:rPr kumimoji="1" lang="ja-JP" altLang="en-US" sz="2700" dirty="0">
                <a:latin typeface="Meiryo UI" panose="020B0604030504040204" pitchFamily="50" charset="-128"/>
                <a:ea typeface="Meiryo UI" panose="020B0604030504040204" pitchFamily="50" charset="-128"/>
              </a:rPr>
              <a:t>以外燃料・エネルギー活動</a:t>
            </a:r>
          </a:p>
        </p:txBody>
      </p:sp>
      <p:sp>
        <p:nvSpPr>
          <p:cNvPr id="5" name="テキスト ボックス 4">
            <a:extLst>
              <a:ext uri="{FF2B5EF4-FFF2-40B4-BE49-F238E27FC236}">
                <a16:creationId xmlns:a16="http://schemas.microsoft.com/office/drawing/2014/main" id="{BF7A0B2E-20B4-4B1E-8C8D-1DE209BEDA81}"/>
              </a:ext>
            </a:extLst>
          </p:cNvPr>
          <p:cNvSpPr txBox="1"/>
          <p:nvPr/>
        </p:nvSpPr>
        <p:spPr>
          <a:xfrm>
            <a:off x="553330" y="2792496"/>
            <a:ext cx="2415374" cy="2769989"/>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スコープ</a:t>
            </a:r>
            <a:r>
              <a:rPr kumimoji="1" lang="en-US" altLang="ja-JP" b="1" dirty="0">
                <a:latin typeface="Meiryo UI" panose="020B0604030504040204" pitchFamily="50" charset="-128"/>
                <a:ea typeface="Meiryo UI" panose="020B0604030504040204" pitchFamily="50" charset="-128"/>
              </a:rPr>
              <a:t>1,2 </a:t>
            </a:r>
            <a:r>
              <a:rPr kumimoji="1" lang="ja-JP" altLang="en-US" b="1" dirty="0">
                <a:latin typeface="Meiryo UI" panose="020B0604030504040204" pitchFamily="50" charset="-128"/>
                <a:ea typeface="Meiryo UI" panose="020B0604030504040204" pitchFamily="50" charset="-128"/>
              </a:rPr>
              <a:t>に含まれな  </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い燃料及びエネルギー</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関連活動</a:t>
            </a:r>
            <a:r>
              <a:rPr kumimoji="1" lang="en-US" altLang="ja-JP" b="1" dirty="0">
                <a:latin typeface="Meiryo UI" panose="020B0604030504040204" pitchFamily="50" charset="-128"/>
                <a:ea typeface="Meiryo UI" panose="020B0604030504040204" pitchFamily="50" charset="-128"/>
              </a:rPr>
              <a:t>】</a:t>
            </a:r>
          </a:p>
          <a:p>
            <a:pPr marL="88900" indent="-88900">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rPr>
              <a:t>購⼊した燃料の上流側</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資源採取、⽣産及び輸送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の排出</a:t>
            </a:r>
            <a:endParaRPr lang="en-US" altLang="ja-JP" b="1" dirty="0">
              <a:latin typeface="Meiryo UI" panose="020B0604030504040204" pitchFamily="50" charset="-128"/>
              <a:ea typeface="Meiryo UI" panose="020B0604030504040204" pitchFamily="50" charset="-128"/>
            </a:endParaRPr>
          </a:p>
          <a:p>
            <a:pPr marL="88900" indent="-88900">
              <a:buFont typeface="Arial" panose="020B0604020202020204" pitchFamily="34" charset="0"/>
              <a:buChar char="•"/>
            </a:pPr>
            <a:r>
              <a:rPr lang="ja-JP" altLang="en-US" b="1" dirty="0">
                <a:latin typeface="Meiryo UI" panose="020B0604030504040204" pitchFamily="50" charset="-128"/>
                <a:ea typeface="Meiryo UI" panose="020B0604030504040204" pitchFamily="50" charset="-128"/>
              </a:rPr>
              <a:t>購入した電気・熱（蒸気、温⽔⼜は冷⽔）の製造過程における上流側の排出</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5897661"/>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831138"/>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29" name="図 28">
            <a:extLst>
              <a:ext uri="{FF2B5EF4-FFF2-40B4-BE49-F238E27FC236}">
                <a16:creationId xmlns:a16="http://schemas.microsoft.com/office/drawing/2014/main" id="{B4D56270-2596-4DAC-9DC3-66C54CF5EC64}"/>
              </a:ext>
            </a:extLst>
          </p:cNvPr>
          <p:cNvPicPr>
            <a:picLocks noChangeAspect="1"/>
          </p:cNvPicPr>
          <p:nvPr/>
        </p:nvPicPr>
        <p:blipFill>
          <a:blip r:embed="rId5"/>
          <a:srcRect/>
          <a:stretch>
            <a:fillRect/>
          </a:stretch>
        </p:blipFill>
        <p:spPr>
          <a:xfrm>
            <a:off x="294967" y="1154644"/>
            <a:ext cx="2608490" cy="1587777"/>
          </a:xfrm>
          <a:custGeom>
            <a:avLst/>
            <a:gdLst>
              <a:gd name="connsiteX0" fmla="*/ 0 w 2608490"/>
              <a:gd name="connsiteY0" fmla="*/ 0 h 1587777"/>
              <a:gd name="connsiteX1" fmla="*/ 2608490 w 2608490"/>
              <a:gd name="connsiteY1" fmla="*/ 0 h 1587777"/>
              <a:gd name="connsiteX2" fmla="*/ 2608490 w 2608490"/>
              <a:gd name="connsiteY2" fmla="*/ 1280000 h 1587777"/>
              <a:gd name="connsiteX3" fmla="*/ 2257085 w 2608490"/>
              <a:gd name="connsiteY3" fmla="*/ 1280000 h 1587777"/>
              <a:gd name="connsiteX4" fmla="*/ 2257085 w 2608490"/>
              <a:gd name="connsiteY4" fmla="*/ 1584447 h 1587777"/>
              <a:gd name="connsiteX5" fmla="*/ 2608490 w 2608490"/>
              <a:gd name="connsiteY5" fmla="*/ 1584447 h 1587777"/>
              <a:gd name="connsiteX6" fmla="*/ 2608490 w 2608490"/>
              <a:gd name="connsiteY6" fmla="*/ 1587777 h 1587777"/>
              <a:gd name="connsiteX7" fmla="*/ 0 w 2608490"/>
              <a:gd name="connsiteY7" fmla="*/ 1587777 h 158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490" h="1587777">
                <a:moveTo>
                  <a:pt x="0" y="0"/>
                </a:moveTo>
                <a:lnTo>
                  <a:pt x="2608490" y="0"/>
                </a:lnTo>
                <a:lnTo>
                  <a:pt x="2608490" y="1280000"/>
                </a:lnTo>
                <a:lnTo>
                  <a:pt x="2257085" y="1280000"/>
                </a:lnTo>
                <a:lnTo>
                  <a:pt x="2257085" y="1584447"/>
                </a:lnTo>
                <a:lnTo>
                  <a:pt x="2608490" y="1584447"/>
                </a:lnTo>
                <a:lnTo>
                  <a:pt x="2608490" y="1587777"/>
                </a:lnTo>
                <a:lnTo>
                  <a:pt x="0" y="1587777"/>
                </a:lnTo>
                <a:close/>
              </a:path>
            </a:pathLst>
          </a:custGeom>
        </p:spPr>
      </p:pic>
      <p:sp>
        <p:nvSpPr>
          <p:cNvPr id="30" name="テキスト ボックス 29">
            <a:extLst>
              <a:ext uri="{FF2B5EF4-FFF2-40B4-BE49-F238E27FC236}">
                <a16:creationId xmlns:a16="http://schemas.microsoft.com/office/drawing/2014/main" id="{C1E55AA5-0D97-44C4-BDD2-3339DB1E9E01}"/>
              </a:ext>
            </a:extLst>
          </p:cNvPr>
          <p:cNvSpPr txBox="1"/>
          <p:nvPr/>
        </p:nvSpPr>
        <p:spPr>
          <a:xfrm>
            <a:off x="3371534" y="754193"/>
            <a:ext cx="8118804" cy="830997"/>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以外燃料・エネルギー活動</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31" name="テキスト ボックス 30">
            <a:extLst>
              <a:ext uri="{FF2B5EF4-FFF2-40B4-BE49-F238E27FC236}">
                <a16:creationId xmlns:a16="http://schemas.microsoft.com/office/drawing/2014/main" id="{23DA2F49-EFD4-43AA-8100-BAA9343D8D0E}"/>
              </a:ext>
            </a:extLst>
          </p:cNvPr>
          <p:cNvSpPr txBox="1"/>
          <p:nvPr/>
        </p:nvSpPr>
        <p:spPr>
          <a:xfrm>
            <a:off x="3371534" y="1625058"/>
            <a:ext cx="108884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燃料</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32" name="乗算記号 31">
            <a:extLst>
              <a:ext uri="{FF2B5EF4-FFF2-40B4-BE49-F238E27FC236}">
                <a16:creationId xmlns:a16="http://schemas.microsoft.com/office/drawing/2014/main" id="{E3DB252F-E4FE-46EE-9E84-8E023BFC3FFB}"/>
              </a:ext>
            </a:extLst>
          </p:cNvPr>
          <p:cNvSpPr/>
          <p:nvPr/>
        </p:nvSpPr>
        <p:spPr bwMode="auto">
          <a:xfrm>
            <a:off x="6372343" y="1631281"/>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3" name="四角形: 角を丸くする 32">
            <a:extLst>
              <a:ext uri="{FF2B5EF4-FFF2-40B4-BE49-F238E27FC236}">
                <a16:creationId xmlns:a16="http://schemas.microsoft.com/office/drawing/2014/main" id="{43C44ED3-FF15-4846-B53A-BF3FD59278FE}"/>
              </a:ext>
            </a:extLst>
          </p:cNvPr>
          <p:cNvSpPr/>
          <p:nvPr/>
        </p:nvSpPr>
        <p:spPr>
          <a:xfrm>
            <a:off x="4811806" y="1655154"/>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燃料ごとの</a:t>
            </a:r>
            <a:endParaRPr lang="en-US" altLang="ja-JP"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物量・金額データ</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34" name="四角形: 角を丸くする 33">
            <a:extLst>
              <a:ext uri="{FF2B5EF4-FFF2-40B4-BE49-F238E27FC236}">
                <a16:creationId xmlns:a16="http://schemas.microsoft.com/office/drawing/2014/main" id="{3E891CBA-ABA9-4AA6-8098-456FFA6CCE4A}"/>
              </a:ext>
            </a:extLst>
          </p:cNvPr>
          <p:cNvSpPr/>
          <p:nvPr/>
        </p:nvSpPr>
        <p:spPr>
          <a:xfrm>
            <a:off x="7239975" y="1642237"/>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35" name="テキスト ボックス 34">
            <a:extLst>
              <a:ext uri="{FF2B5EF4-FFF2-40B4-BE49-F238E27FC236}">
                <a16:creationId xmlns:a16="http://schemas.microsoft.com/office/drawing/2014/main" id="{6CF3996C-15EA-418E-99DD-279936C4652C}"/>
              </a:ext>
            </a:extLst>
          </p:cNvPr>
          <p:cNvSpPr txBox="1"/>
          <p:nvPr/>
        </p:nvSpPr>
        <p:spPr>
          <a:xfrm>
            <a:off x="9219081" y="1625058"/>
            <a:ext cx="2412480" cy="1292662"/>
          </a:xfrm>
          <a:prstGeom prst="rect">
            <a:avLst/>
          </a:prstGeom>
          <a:noFill/>
        </p:spPr>
        <p:txBody>
          <a:bodyPr wrap="square" lIns="0" tIns="0" rIns="0" bIns="0"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物語でわかるサプライチェーン</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排出量算定</a:t>
            </a:r>
            <a:r>
              <a:rPr lang="ja-JP" altLang="en-US" sz="1400" b="0" i="0" dirty="0">
                <a:solidFill>
                  <a:srgbClr val="000000"/>
                </a:solidFill>
                <a:effectLst/>
                <a:latin typeface="Meiryo UI" panose="020B0604030504040204" pitchFamily="50" charset="-128"/>
                <a:ea typeface="Meiryo UI" panose="020B0604030504040204" pitchFamily="50" charset="-128"/>
              </a:rPr>
              <a:t>」</a:t>
            </a:r>
            <a:r>
              <a:rPr lang="en-US" altLang="ja-JP" sz="1400" b="0" i="0" dirty="0">
                <a:solidFill>
                  <a:srgbClr val="000000"/>
                </a:solidFill>
                <a:effectLst/>
                <a:latin typeface="Meiryo UI" panose="020B0604030504040204" pitchFamily="50" charset="-128"/>
                <a:ea typeface="Meiryo UI" panose="020B0604030504040204" pitchFamily="50" charset="-128"/>
              </a:rPr>
              <a:t>27</a:t>
            </a:r>
            <a:r>
              <a:rPr lang="ja-JP" altLang="en-US" sz="1400" b="0" i="0" dirty="0">
                <a:solidFill>
                  <a:srgbClr val="000000"/>
                </a:solidFill>
                <a:effectLst/>
                <a:latin typeface="Meiryo UI" panose="020B0604030504040204" pitchFamily="50" charset="-128"/>
                <a:ea typeface="Meiryo UI" panose="020B0604030504040204" pitchFamily="50" charset="-128"/>
              </a:rPr>
              <a:t>ページも参照</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pPr>
              <a:defRPr/>
            </a:pPr>
            <a:r>
              <a:rPr kumimoji="1" lang="en-US" altLang="ja-JP" sz="140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rPr>
              <a:t>(</a:t>
            </a:r>
            <a:r>
              <a:rPr kumimoji="1" lang="en-US" altLang="ja-JP" sz="140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hlinkClick r:id="rId6"/>
              </a:rPr>
              <a:t>https://www.env.go.jp/earth/ondanka/supply_chain/gvc/files/tools/Supply-chain_A4.pdf</a:t>
            </a:r>
            <a:r>
              <a:rPr kumimoji="1" lang="en-US" altLang="ja-JP" sz="140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A1D3F9B7-E785-4CA3-BBEA-F0E0B0C477CF}"/>
              </a:ext>
            </a:extLst>
          </p:cNvPr>
          <p:cNvSpPr txBox="1"/>
          <p:nvPr/>
        </p:nvSpPr>
        <p:spPr>
          <a:xfrm>
            <a:off x="3366620" y="2426390"/>
            <a:ext cx="108884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電力</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64215F3-C416-437D-BEF7-54A4DD52729B}"/>
              </a:ext>
            </a:extLst>
          </p:cNvPr>
          <p:cNvSpPr txBox="1"/>
          <p:nvPr/>
        </p:nvSpPr>
        <p:spPr>
          <a:xfrm>
            <a:off x="3460027" y="2716443"/>
            <a:ext cx="5969108"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①通常契約</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電源</a:t>
            </a:r>
            <a:r>
              <a:rPr lang="ja-JP" altLang="en-US" b="1" dirty="0">
                <a:latin typeface="Meiryo UI" panose="020B0604030504040204" pitchFamily="50" charset="-128"/>
                <a:ea typeface="Meiryo UI" panose="020B0604030504040204" pitchFamily="50" charset="-128"/>
              </a:rPr>
              <a:t>の種類を特定していない</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38" name="乗算記号 37">
            <a:extLst>
              <a:ext uri="{FF2B5EF4-FFF2-40B4-BE49-F238E27FC236}">
                <a16:creationId xmlns:a16="http://schemas.microsoft.com/office/drawing/2014/main" id="{A5F72E7E-AF1C-4E9F-B234-6E71ED86412B}"/>
              </a:ext>
            </a:extLst>
          </p:cNvPr>
          <p:cNvSpPr/>
          <p:nvPr/>
        </p:nvSpPr>
        <p:spPr bwMode="auto">
          <a:xfrm>
            <a:off x="6377259" y="2983219"/>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9" name="四角形: 角を丸くする 38">
            <a:extLst>
              <a:ext uri="{FF2B5EF4-FFF2-40B4-BE49-F238E27FC236}">
                <a16:creationId xmlns:a16="http://schemas.microsoft.com/office/drawing/2014/main" id="{623AAF50-18FB-4274-96C2-2E5D1F44A4FA}"/>
              </a:ext>
            </a:extLst>
          </p:cNvPr>
          <p:cNvSpPr/>
          <p:nvPr/>
        </p:nvSpPr>
        <p:spPr>
          <a:xfrm>
            <a:off x="4816722" y="3007092"/>
            <a:ext cx="1679516" cy="70571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電気入力データ</a:t>
            </a:r>
            <a:endParaRPr lang="en-US" altLang="ja-JP"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合計</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0" name="四角形: 角を丸くする 39">
            <a:extLst>
              <a:ext uri="{FF2B5EF4-FFF2-40B4-BE49-F238E27FC236}">
                <a16:creationId xmlns:a16="http://schemas.microsoft.com/office/drawing/2014/main" id="{B8BDB53E-F267-4FBC-B7F0-F9EACFFA619E}"/>
              </a:ext>
            </a:extLst>
          </p:cNvPr>
          <p:cNvSpPr/>
          <p:nvPr/>
        </p:nvSpPr>
        <p:spPr>
          <a:xfrm>
            <a:off x="7244891" y="2994175"/>
            <a:ext cx="1679516" cy="70571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全電源平均の</a:t>
            </a:r>
            <a:endParaRPr lang="en-US" altLang="ja-JP"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1" name="テキスト ボックス 40">
            <a:extLst>
              <a:ext uri="{FF2B5EF4-FFF2-40B4-BE49-F238E27FC236}">
                <a16:creationId xmlns:a16="http://schemas.microsoft.com/office/drawing/2014/main" id="{D473C7F8-6D06-417D-AFEC-B11824C65489}"/>
              </a:ext>
            </a:extLst>
          </p:cNvPr>
          <p:cNvSpPr txBox="1"/>
          <p:nvPr/>
        </p:nvSpPr>
        <p:spPr>
          <a:xfrm>
            <a:off x="9268831" y="3593606"/>
            <a:ext cx="2744063"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活動量はスコープ</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の値を適用すれば事足りてしまう</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購買部門のアクション不要</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42" name="乗算記号 41">
            <a:extLst>
              <a:ext uri="{FF2B5EF4-FFF2-40B4-BE49-F238E27FC236}">
                <a16:creationId xmlns:a16="http://schemas.microsoft.com/office/drawing/2014/main" id="{C103E00C-5B8C-42FE-8149-138D66F97D80}"/>
              </a:ext>
            </a:extLst>
          </p:cNvPr>
          <p:cNvSpPr/>
          <p:nvPr/>
        </p:nvSpPr>
        <p:spPr bwMode="auto">
          <a:xfrm>
            <a:off x="6377259" y="4031245"/>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43" name="四角形: 角を丸くする 42">
            <a:extLst>
              <a:ext uri="{FF2B5EF4-FFF2-40B4-BE49-F238E27FC236}">
                <a16:creationId xmlns:a16="http://schemas.microsoft.com/office/drawing/2014/main" id="{AD79FB99-BB87-402F-A481-104CB5C5F717}"/>
              </a:ext>
            </a:extLst>
          </p:cNvPr>
          <p:cNvSpPr/>
          <p:nvPr/>
        </p:nvSpPr>
        <p:spPr>
          <a:xfrm>
            <a:off x="4816722" y="4055118"/>
            <a:ext cx="1679516" cy="70571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電源ごとの</a:t>
            </a:r>
            <a:endParaRPr lang="en-US" altLang="ja-JP"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電気入力データ</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4" name="四角形: 角を丸くする 43">
            <a:extLst>
              <a:ext uri="{FF2B5EF4-FFF2-40B4-BE49-F238E27FC236}">
                <a16:creationId xmlns:a16="http://schemas.microsoft.com/office/drawing/2014/main" id="{AC9133F0-C860-4C6B-8814-8637D7CA0416}"/>
              </a:ext>
            </a:extLst>
          </p:cNvPr>
          <p:cNvSpPr/>
          <p:nvPr/>
        </p:nvSpPr>
        <p:spPr>
          <a:xfrm>
            <a:off x="7244891" y="4042201"/>
            <a:ext cx="1679516" cy="70571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電源の種類別</a:t>
            </a:r>
            <a:endParaRPr lang="en-US" altLang="ja-JP"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6" name="テキスト ボックス 45">
            <a:extLst>
              <a:ext uri="{FF2B5EF4-FFF2-40B4-BE49-F238E27FC236}">
                <a16:creationId xmlns:a16="http://schemas.microsoft.com/office/drawing/2014/main" id="{F7EDE4BF-4DF4-405C-8D0D-391A26F4E4AF}"/>
              </a:ext>
            </a:extLst>
          </p:cNvPr>
          <p:cNvSpPr txBox="1"/>
          <p:nvPr/>
        </p:nvSpPr>
        <p:spPr>
          <a:xfrm>
            <a:off x="7200647" y="2365996"/>
            <a:ext cx="1805702" cy="215444"/>
          </a:xfrm>
          <a:prstGeom prst="rect">
            <a:avLst/>
          </a:prstGeom>
          <a:noFill/>
        </p:spPr>
        <p:txBody>
          <a:bodyPr wrap="square" lIns="0" tIns="0" rIns="0" bIns="0"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※IDEAv2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より入手可能</a:t>
            </a:r>
          </a:p>
        </p:txBody>
      </p:sp>
      <p:sp>
        <p:nvSpPr>
          <p:cNvPr id="47" name="テキスト ボックス 46">
            <a:extLst>
              <a:ext uri="{FF2B5EF4-FFF2-40B4-BE49-F238E27FC236}">
                <a16:creationId xmlns:a16="http://schemas.microsoft.com/office/drawing/2014/main" id="{0CE7C195-8BDA-4A77-B73C-B5B22B068BFB}"/>
              </a:ext>
            </a:extLst>
          </p:cNvPr>
          <p:cNvSpPr txBox="1"/>
          <p:nvPr/>
        </p:nvSpPr>
        <p:spPr>
          <a:xfrm>
            <a:off x="7205563" y="4769879"/>
            <a:ext cx="1805702" cy="215444"/>
          </a:xfrm>
          <a:prstGeom prst="rect">
            <a:avLst/>
          </a:prstGeom>
          <a:noFill/>
        </p:spPr>
        <p:txBody>
          <a:bodyPr wrap="square" lIns="0" tIns="0" rIns="0" bIns="0"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※IDEAv2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より入手可能</a:t>
            </a:r>
          </a:p>
        </p:txBody>
      </p:sp>
      <p:sp>
        <p:nvSpPr>
          <p:cNvPr id="48" name="テキスト ボックス 47">
            <a:extLst>
              <a:ext uri="{FF2B5EF4-FFF2-40B4-BE49-F238E27FC236}">
                <a16:creationId xmlns:a16="http://schemas.microsoft.com/office/drawing/2014/main" id="{CBB70FEE-6BEB-45E9-801A-BE1D2FA9C921}"/>
              </a:ext>
            </a:extLst>
          </p:cNvPr>
          <p:cNvSpPr txBox="1"/>
          <p:nvPr/>
        </p:nvSpPr>
        <p:spPr>
          <a:xfrm>
            <a:off x="3361703" y="4810718"/>
            <a:ext cx="3491381"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熱</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産業用蒸気</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温水</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冷水</a:t>
            </a:r>
            <a:r>
              <a:rPr kumimoji="1" lang="en-US" altLang="ja-JP" sz="16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49" name="乗算記号 48">
            <a:extLst>
              <a:ext uri="{FF2B5EF4-FFF2-40B4-BE49-F238E27FC236}">
                <a16:creationId xmlns:a16="http://schemas.microsoft.com/office/drawing/2014/main" id="{1E9744F5-A482-4CBB-926B-7A63AE2781F1}"/>
              </a:ext>
            </a:extLst>
          </p:cNvPr>
          <p:cNvSpPr/>
          <p:nvPr/>
        </p:nvSpPr>
        <p:spPr bwMode="auto">
          <a:xfrm>
            <a:off x="6372343" y="5123283"/>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50" name="四角形: 角を丸くする 49">
            <a:extLst>
              <a:ext uri="{FF2B5EF4-FFF2-40B4-BE49-F238E27FC236}">
                <a16:creationId xmlns:a16="http://schemas.microsoft.com/office/drawing/2014/main" id="{729FFFC3-9612-4CE0-A971-2C7B71CDBDB4}"/>
              </a:ext>
            </a:extLst>
          </p:cNvPr>
          <p:cNvSpPr/>
          <p:nvPr/>
        </p:nvSpPr>
        <p:spPr>
          <a:xfrm>
            <a:off x="4811806" y="5147156"/>
            <a:ext cx="1679516" cy="70571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熱の入力データ</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51" name="四角形: 角を丸くする 50">
            <a:extLst>
              <a:ext uri="{FF2B5EF4-FFF2-40B4-BE49-F238E27FC236}">
                <a16:creationId xmlns:a16="http://schemas.microsoft.com/office/drawing/2014/main" id="{945AC265-652B-4A70-A3A5-CB02A766B1CE}"/>
              </a:ext>
            </a:extLst>
          </p:cNvPr>
          <p:cNvSpPr/>
          <p:nvPr/>
        </p:nvSpPr>
        <p:spPr>
          <a:xfrm>
            <a:off x="7239975" y="5134239"/>
            <a:ext cx="1679516" cy="70571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52" name="テキスト ボックス 51">
            <a:extLst>
              <a:ext uri="{FF2B5EF4-FFF2-40B4-BE49-F238E27FC236}">
                <a16:creationId xmlns:a16="http://schemas.microsoft.com/office/drawing/2014/main" id="{9F8DEADB-D0B9-44B2-910D-4CB9E263C109}"/>
              </a:ext>
            </a:extLst>
          </p:cNvPr>
          <p:cNvSpPr txBox="1"/>
          <p:nvPr/>
        </p:nvSpPr>
        <p:spPr>
          <a:xfrm>
            <a:off x="3425047" y="5109093"/>
            <a:ext cx="1805702" cy="646331"/>
          </a:xfrm>
          <a:prstGeom prst="rect">
            <a:avLst/>
          </a:prstGeom>
          <a:noFill/>
        </p:spPr>
        <p:txBody>
          <a:bodyPr wrap="square" lIns="0" tIns="0" rIns="0" bIns="0"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産業用蒸気と</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温水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冷水の</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種類で算定</a:t>
            </a:r>
          </a:p>
        </p:txBody>
      </p:sp>
      <p:sp>
        <p:nvSpPr>
          <p:cNvPr id="53" name="テキスト ボックス 52">
            <a:extLst>
              <a:ext uri="{FF2B5EF4-FFF2-40B4-BE49-F238E27FC236}">
                <a16:creationId xmlns:a16="http://schemas.microsoft.com/office/drawing/2014/main" id="{7339A0FB-A6AC-447B-8EE5-7D2CCCAAC5DD}"/>
              </a:ext>
            </a:extLst>
          </p:cNvPr>
          <p:cNvSpPr txBox="1"/>
          <p:nvPr/>
        </p:nvSpPr>
        <p:spPr>
          <a:xfrm>
            <a:off x="3506768" y="3749775"/>
            <a:ext cx="5969108"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②電源</a:t>
            </a:r>
            <a:r>
              <a:rPr lang="ja-JP" altLang="en-US" b="1" dirty="0">
                <a:latin typeface="Meiryo UI" panose="020B0604030504040204" pitchFamily="50" charset="-128"/>
                <a:ea typeface="Meiryo UI" panose="020B0604030504040204" pitchFamily="50" charset="-128"/>
              </a:rPr>
              <a:t>の種類</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地熱、水力など</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を特定した契約</a:t>
            </a:r>
            <a:endParaRPr kumimoji="1" lang="en-US" altLang="ja-JP" b="1" dirty="0">
              <a:latin typeface="Meiryo UI" panose="020B0604030504040204" pitchFamily="50" charset="-128"/>
              <a:ea typeface="Meiryo UI" panose="020B0604030504040204" pitchFamily="50" charset="-128"/>
            </a:endParaRPr>
          </a:p>
        </p:txBody>
      </p:sp>
      <p:sp>
        <p:nvSpPr>
          <p:cNvPr id="15" name="二等辺三角形 14">
            <a:extLst>
              <a:ext uri="{FF2B5EF4-FFF2-40B4-BE49-F238E27FC236}">
                <a16:creationId xmlns:a16="http://schemas.microsoft.com/office/drawing/2014/main" id="{E75598A6-4DDD-4B84-8AF7-70B238629740}"/>
              </a:ext>
            </a:extLst>
          </p:cNvPr>
          <p:cNvSpPr/>
          <p:nvPr/>
        </p:nvSpPr>
        <p:spPr>
          <a:xfrm rot="5400000">
            <a:off x="7061972" y="3820549"/>
            <a:ext cx="4038564" cy="1156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8998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700" dirty="0">
                <a:latin typeface="Meiryo UI" panose="020B0604030504040204" pitchFamily="50" charset="-128"/>
                <a:ea typeface="Meiryo UI" panose="020B0604030504040204" pitchFamily="50" charset="-128"/>
              </a:rPr>
              <a:t>Scope3(</a:t>
            </a:r>
            <a:r>
              <a:rPr lang="ja-JP" altLang="en-US" sz="2700" dirty="0">
                <a:latin typeface="Meiryo UI" panose="020B0604030504040204" pitchFamily="50" charset="-128"/>
                <a:ea typeface="Meiryo UI" panose="020B0604030504040204" pitchFamily="50" charset="-128"/>
              </a:rPr>
              <a:t>上流</a:t>
            </a:r>
            <a:r>
              <a:rPr lang="en-US" altLang="ja-JP" sz="2700" dirty="0">
                <a:latin typeface="Meiryo UI" panose="020B0604030504040204" pitchFamily="50" charset="-128"/>
                <a:ea typeface="Meiryo UI" panose="020B0604030504040204" pitchFamily="50" charset="-128"/>
              </a:rPr>
              <a:t>)</a:t>
            </a:r>
            <a:r>
              <a:rPr lang="ja-JP" altLang="en-US" sz="2700" dirty="0">
                <a:latin typeface="Meiryo UI" panose="020B0604030504040204" pitchFamily="50" charset="-128"/>
                <a:ea typeface="Meiryo UI" panose="020B0604030504040204" pitchFamily="50" charset="-128"/>
              </a:rPr>
              <a:t>の算定</a:t>
            </a:r>
            <a:r>
              <a:rPr kumimoji="1" lang="ja-JP" altLang="en-US" sz="2700" dirty="0">
                <a:latin typeface="Meiryo UI" panose="020B0604030504040204" pitchFamily="50" charset="-128"/>
                <a:ea typeface="Meiryo UI" panose="020B0604030504040204" pitchFamily="50" charset="-128"/>
              </a:rPr>
              <a:t>手法～カテゴリ</a:t>
            </a:r>
            <a:r>
              <a:rPr kumimoji="1" lang="en-US" altLang="ja-JP" sz="2700" dirty="0">
                <a:latin typeface="Meiryo UI" panose="020B0604030504040204" pitchFamily="50" charset="-128"/>
                <a:ea typeface="Meiryo UI" panose="020B0604030504040204" pitchFamily="50" charset="-128"/>
              </a:rPr>
              <a:t>3:</a:t>
            </a:r>
            <a:r>
              <a:rPr kumimoji="1" lang="ja-JP" altLang="en-US" sz="2700" dirty="0">
                <a:latin typeface="Meiryo UI" panose="020B0604030504040204" pitchFamily="50" charset="-128"/>
                <a:ea typeface="Meiryo UI" panose="020B0604030504040204" pitchFamily="50" charset="-128"/>
              </a:rPr>
              <a:t>スコープ</a:t>
            </a:r>
            <a:r>
              <a:rPr kumimoji="1" lang="en-US" altLang="ja-JP" sz="2700" dirty="0">
                <a:latin typeface="Meiryo UI" panose="020B0604030504040204" pitchFamily="50" charset="-128"/>
                <a:ea typeface="Meiryo UI" panose="020B0604030504040204" pitchFamily="50" charset="-128"/>
              </a:rPr>
              <a:t>1</a:t>
            </a:r>
            <a:r>
              <a:rPr kumimoji="1" lang="ja-JP" altLang="en-US" sz="2700" dirty="0">
                <a:latin typeface="Meiryo UI" panose="020B0604030504040204" pitchFamily="50" charset="-128"/>
                <a:ea typeface="Meiryo UI" panose="020B0604030504040204" pitchFamily="50" charset="-128"/>
              </a:rPr>
              <a:t>・</a:t>
            </a:r>
            <a:r>
              <a:rPr kumimoji="1" lang="en-US" altLang="ja-JP" sz="2700" dirty="0">
                <a:latin typeface="Meiryo UI" panose="020B0604030504040204" pitchFamily="50" charset="-128"/>
                <a:ea typeface="Meiryo UI" panose="020B0604030504040204" pitchFamily="50" charset="-128"/>
              </a:rPr>
              <a:t>2</a:t>
            </a:r>
            <a:r>
              <a:rPr kumimoji="1" lang="ja-JP" altLang="en-US" sz="2700" dirty="0">
                <a:latin typeface="Meiryo UI" panose="020B0604030504040204" pitchFamily="50" charset="-128"/>
                <a:ea typeface="Meiryo UI" panose="020B0604030504040204" pitchFamily="50" charset="-128"/>
              </a:rPr>
              <a:t>以外燃料・エネルギー活動</a:t>
            </a:r>
          </a:p>
        </p:txBody>
      </p:sp>
      <p:sp>
        <p:nvSpPr>
          <p:cNvPr id="7" name="テキスト ボックス 6">
            <a:extLst>
              <a:ext uri="{FF2B5EF4-FFF2-40B4-BE49-F238E27FC236}">
                <a16:creationId xmlns:a16="http://schemas.microsoft.com/office/drawing/2014/main" id="{8508F677-4887-4291-8D0C-A8327E6DA1BA}"/>
              </a:ext>
            </a:extLst>
          </p:cNvPr>
          <p:cNvSpPr txBox="1"/>
          <p:nvPr/>
        </p:nvSpPr>
        <p:spPr>
          <a:xfrm>
            <a:off x="3173335" y="5094852"/>
            <a:ext cx="8465335" cy="769441"/>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物語でわかる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サプライチェーン</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排出量算定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https://www.env.go.jp/earth/ondanka/supply_chain/gvc/files/tools/Supply-chain_A4.pdf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ページより引用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909796"/>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pic>
        <p:nvPicPr>
          <p:cNvPr id="29" name="図 28">
            <a:extLst>
              <a:ext uri="{FF2B5EF4-FFF2-40B4-BE49-F238E27FC236}">
                <a16:creationId xmlns:a16="http://schemas.microsoft.com/office/drawing/2014/main" id="{B4D56270-2596-4DAC-9DC3-66C54CF5EC64}"/>
              </a:ext>
            </a:extLst>
          </p:cNvPr>
          <p:cNvPicPr>
            <a:picLocks noChangeAspect="1"/>
          </p:cNvPicPr>
          <p:nvPr/>
        </p:nvPicPr>
        <p:blipFill>
          <a:blip r:embed="rId4"/>
          <a:srcRect/>
          <a:stretch>
            <a:fillRect/>
          </a:stretch>
        </p:blipFill>
        <p:spPr>
          <a:xfrm>
            <a:off x="294966" y="1230145"/>
            <a:ext cx="2608490" cy="1587777"/>
          </a:xfrm>
          <a:custGeom>
            <a:avLst/>
            <a:gdLst>
              <a:gd name="connsiteX0" fmla="*/ 0 w 2608490"/>
              <a:gd name="connsiteY0" fmla="*/ 0 h 1587777"/>
              <a:gd name="connsiteX1" fmla="*/ 2608490 w 2608490"/>
              <a:gd name="connsiteY1" fmla="*/ 0 h 1587777"/>
              <a:gd name="connsiteX2" fmla="*/ 2608490 w 2608490"/>
              <a:gd name="connsiteY2" fmla="*/ 1280000 h 1587777"/>
              <a:gd name="connsiteX3" fmla="*/ 2257085 w 2608490"/>
              <a:gd name="connsiteY3" fmla="*/ 1280000 h 1587777"/>
              <a:gd name="connsiteX4" fmla="*/ 2257085 w 2608490"/>
              <a:gd name="connsiteY4" fmla="*/ 1584447 h 1587777"/>
              <a:gd name="connsiteX5" fmla="*/ 2608490 w 2608490"/>
              <a:gd name="connsiteY5" fmla="*/ 1584447 h 1587777"/>
              <a:gd name="connsiteX6" fmla="*/ 2608490 w 2608490"/>
              <a:gd name="connsiteY6" fmla="*/ 1587777 h 1587777"/>
              <a:gd name="connsiteX7" fmla="*/ 0 w 2608490"/>
              <a:gd name="connsiteY7" fmla="*/ 1587777 h 158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490" h="1587777">
                <a:moveTo>
                  <a:pt x="0" y="0"/>
                </a:moveTo>
                <a:lnTo>
                  <a:pt x="2608490" y="0"/>
                </a:lnTo>
                <a:lnTo>
                  <a:pt x="2608490" y="1280000"/>
                </a:lnTo>
                <a:lnTo>
                  <a:pt x="2257085" y="1280000"/>
                </a:lnTo>
                <a:lnTo>
                  <a:pt x="2257085" y="1584447"/>
                </a:lnTo>
                <a:lnTo>
                  <a:pt x="2608490" y="1584447"/>
                </a:lnTo>
                <a:lnTo>
                  <a:pt x="2608490" y="1587777"/>
                </a:lnTo>
                <a:lnTo>
                  <a:pt x="0" y="1587777"/>
                </a:lnTo>
                <a:close/>
              </a:path>
            </a:pathLst>
          </a:custGeom>
        </p:spPr>
      </p:pic>
      <p:sp>
        <p:nvSpPr>
          <p:cNvPr id="30" name="テキスト ボックス 29">
            <a:extLst>
              <a:ext uri="{FF2B5EF4-FFF2-40B4-BE49-F238E27FC236}">
                <a16:creationId xmlns:a16="http://schemas.microsoft.com/office/drawing/2014/main" id="{C1E55AA5-0D97-44C4-BDD2-3339DB1E9E01}"/>
              </a:ext>
            </a:extLst>
          </p:cNvPr>
          <p:cNvSpPr txBox="1"/>
          <p:nvPr/>
        </p:nvSpPr>
        <p:spPr>
          <a:xfrm>
            <a:off x="3342037" y="852696"/>
            <a:ext cx="8118804" cy="830997"/>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以外燃料・エネルギー活動</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12" name="テキスト ボックス 11">
            <a:extLst>
              <a:ext uri="{FF2B5EF4-FFF2-40B4-BE49-F238E27FC236}">
                <a16:creationId xmlns:a16="http://schemas.microsoft.com/office/drawing/2014/main" id="{ED0E527A-2B9A-4BC2-9E0D-C7F88B39023C}"/>
              </a:ext>
            </a:extLst>
          </p:cNvPr>
          <p:cNvSpPr txBox="1"/>
          <p:nvPr/>
        </p:nvSpPr>
        <p:spPr>
          <a:xfrm>
            <a:off x="553330" y="2871154"/>
            <a:ext cx="2415374" cy="2769989"/>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スコープ</a:t>
            </a:r>
            <a:r>
              <a:rPr kumimoji="1" lang="en-US" altLang="ja-JP" b="1" dirty="0">
                <a:latin typeface="Meiryo UI" panose="020B0604030504040204" pitchFamily="50" charset="-128"/>
                <a:ea typeface="Meiryo UI" panose="020B0604030504040204" pitchFamily="50" charset="-128"/>
              </a:rPr>
              <a:t>1,2 </a:t>
            </a:r>
            <a:r>
              <a:rPr kumimoji="1" lang="ja-JP" altLang="en-US" b="1" dirty="0">
                <a:latin typeface="Meiryo UI" panose="020B0604030504040204" pitchFamily="50" charset="-128"/>
                <a:ea typeface="Meiryo UI" panose="020B0604030504040204" pitchFamily="50" charset="-128"/>
              </a:rPr>
              <a:t>に含まれな  </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い燃料及びエネルギー</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関連活動</a:t>
            </a:r>
            <a:r>
              <a:rPr kumimoji="1" lang="en-US" altLang="ja-JP" b="1" dirty="0">
                <a:latin typeface="Meiryo UI" panose="020B0604030504040204" pitchFamily="50" charset="-128"/>
                <a:ea typeface="Meiryo UI" panose="020B0604030504040204" pitchFamily="50" charset="-128"/>
              </a:rPr>
              <a:t>】</a:t>
            </a:r>
          </a:p>
          <a:p>
            <a:pPr marL="88900" indent="-88900">
              <a:buFont typeface="Arial" panose="020B0604020202020204" pitchFamily="34" charset="0"/>
              <a:buChar char="•"/>
            </a:pPr>
            <a:r>
              <a:rPr kumimoji="1" lang="ja-JP" altLang="en-US" b="1" dirty="0">
                <a:latin typeface="Meiryo UI" panose="020B0604030504040204" pitchFamily="50" charset="-128"/>
                <a:ea typeface="Meiryo UI" panose="020B0604030504040204" pitchFamily="50" charset="-128"/>
              </a:rPr>
              <a:t>購⼊した燃料の上流側</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資源採取、⽣産及び輸送</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の排出</a:t>
            </a:r>
            <a:endParaRPr lang="en-US" altLang="ja-JP" b="1" dirty="0">
              <a:latin typeface="Meiryo UI" panose="020B0604030504040204" pitchFamily="50" charset="-128"/>
              <a:ea typeface="Meiryo UI" panose="020B0604030504040204" pitchFamily="50" charset="-128"/>
            </a:endParaRPr>
          </a:p>
          <a:p>
            <a:pPr marL="88900" indent="-88900">
              <a:buFont typeface="Arial" panose="020B0604020202020204" pitchFamily="34" charset="0"/>
              <a:buChar char="•"/>
            </a:pPr>
            <a:r>
              <a:rPr lang="ja-JP" altLang="en-US" b="1" dirty="0">
                <a:latin typeface="Meiryo UI" panose="020B0604030504040204" pitchFamily="50" charset="-128"/>
                <a:ea typeface="Meiryo UI" panose="020B0604030504040204" pitchFamily="50" charset="-128"/>
              </a:rPr>
              <a:t>購入した電気・熱（蒸気、温⽔⼜は冷⽔）の製造過程における上流側の排出</a:t>
            </a:r>
            <a:endParaRPr kumimoji="1" lang="ja-JP" altLang="en-US"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DD3F3FB0-A6CC-44C5-9BA2-3C9B63592991}"/>
              </a:ext>
            </a:extLst>
          </p:cNvPr>
          <p:cNvSpPr txBox="1"/>
          <p:nvPr/>
        </p:nvSpPr>
        <p:spPr>
          <a:xfrm>
            <a:off x="3371533" y="1754517"/>
            <a:ext cx="811880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算出の事例</a:t>
            </a:r>
          </a:p>
        </p:txBody>
      </p:sp>
      <p:graphicFrame>
        <p:nvGraphicFramePr>
          <p:cNvPr id="9" name="表 14">
            <a:extLst>
              <a:ext uri="{FF2B5EF4-FFF2-40B4-BE49-F238E27FC236}">
                <a16:creationId xmlns:a16="http://schemas.microsoft.com/office/drawing/2014/main" id="{C16CDABB-7742-4999-A643-9DBA01807A67}"/>
              </a:ext>
            </a:extLst>
          </p:cNvPr>
          <p:cNvGraphicFramePr>
            <a:graphicFrameLocks noGrp="1"/>
          </p:cNvGraphicFramePr>
          <p:nvPr>
            <p:extLst>
              <p:ext uri="{D42A27DB-BD31-4B8C-83A1-F6EECF244321}">
                <p14:modId xmlns:p14="http://schemas.microsoft.com/office/powerpoint/2010/main" val="3805500405"/>
              </p:ext>
            </p:extLst>
          </p:nvPr>
        </p:nvGraphicFramePr>
        <p:xfrm>
          <a:off x="3384313" y="2809384"/>
          <a:ext cx="2896742" cy="1112520"/>
        </p:xfrm>
        <a:graphic>
          <a:graphicData uri="http://schemas.openxmlformats.org/drawingml/2006/table">
            <a:tbl>
              <a:tblPr firstRow="1" bandRow="1">
                <a:tableStyleId>{5940675A-B579-460E-94D1-54222C63F5DA}</a:tableStyleId>
              </a:tblPr>
              <a:tblGrid>
                <a:gridCol w="1438058">
                  <a:extLst>
                    <a:ext uri="{9D8B030D-6E8A-4147-A177-3AD203B41FA5}">
                      <a16:colId xmlns:a16="http://schemas.microsoft.com/office/drawing/2014/main" val="1726828633"/>
                    </a:ext>
                  </a:extLst>
                </a:gridCol>
                <a:gridCol w="1458684">
                  <a:extLst>
                    <a:ext uri="{9D8B030D-6E8A-4147-A177-3AD203B41FA5}">
                      <a16:colId xmlns:a16="http://schemas.microsoft.com/office/drawing/2014/main" val="475115274"/>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一般炭</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2,000t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重油</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2,000kL</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r>
                        <a:rPr kumimoji="1" lang="ja-JP" altLang="en-US" sz="1600" dirty="0">
                          <a:latin typeface="Meiryo UI" panose="020B0604030504040204" pitchFamily="50" charset="-128"/>
                          <a:ea typeface="Meiryo UI" panose="020B0604030504040204" pitchFamily="50" charset="-128"/>
                        </a:rPr>
                        <a:t>購入電力</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日本</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10,000</a:t>
                      </a:r>
                      <a:r>
                        <a:rPr kumimoji="1" lang="ja-JP" altLang="en-US" sz="1600" dirty="0">
                          <a:latin typeface="Meiryo UI" panose="020B0604030504040204" pitchFamily="50" charset="-128"/>
                          <a:ea typeface="Meiryo UI" panose="020B0604030504040204" pitchFamily="50" charset="-128"/>
                        </a:rPr>
                        <a:t>千</a:t>
                      </a:r>
                      <a:r>
                        <a:rPr kumimoji="1" lang="en-US" altLang="ja-JP" sz="1600" dirty="0">
                          <a:latin typeface="Meiryo UI" panose="020B0604030504040204" pitchFamily="50" charset="-128"/>
                          <a:ea typeface="Meiryo UI" panose="020B0604030504040204" pitchFamily="50" charset="-128"/>
                        </a:rPr>
                        <a:t>kWh</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523170702"/>
                  </a:ext>
                </a:extLst>
              </a:tr>
            </a:tbl>
          </a:graphicData>
        </a:graphic>
      </p:graphicFrame>
      <p:graphicFrame>
        <p:nvGraphicFramePr>
          <p:cNvPr id="10" name="表 9">
            <a:extLst>
              <a:ext uri="{FF2B5EF4-FFF2-40B4-BE49-F238E27FC236}">
                <a16:creationId xmlns:a16="http://schemas.microsoft.com/office/drawing/2014/main" id="{158502CE-7AE6-4215-94E0-E59BD125C8EB}"/>
              </a:ext>
            </a:extLst>
          </p:cNvPr>
          <p:cNvGraphicFramePr>
            <a:graphicFrameLocks noGrp="1"/>
          </p:cNvGraphicFramePr>
          <p:nvPr>
            <p:extLst>
              <p:ext uri="{D42A27DB-BD31-4B8C-83A1-F6EECF244321}">
                <p14:modId xmlns:p14="http://schemas.microsoft.com/office/powerpoint/2010/main" val="3984983065"/>
              </p:ext>
            </p:extLst>
          </p:nvPr>
        </p:nvGraphicFramePr>
        <p:xfrm>
          <a:off x="6698310" y="2809384"/>
          <a:ext cx="2576994" cy="1124577"/>
        </p:xfrm>
        <a:graphic>
          <a:graphicData uri="http://schemas.openxmlformats.org/drawingml/2006/table">
            <a:tbl>
              <a:tblPr firstRow="1" bandRow="1">
                <a:tableStyleId>{5940675A-B579-460E-94D1-54222C63F5DA}</a:tableStyleId>
              </a:tblPr>
              <a:tblGrid>
                <a:gridCol w="2576994">
                  <a:extLst>
                    <a:ext uri="{9D8B030D-6E8A-4147-A177-3AD203B41FA5}">
                      <a16:colId xmlns:a16="http://schemas.microsoft.com/office/drawing/2014/main" val="475115274"/>
                    </a:ext>
                  </a:extLst>
                </a:gridCol>
              </a:tblGrid>
              <a:tr h="382897">
                <a:tc>
                  <a:txBody>
                    <a:bodyPr/>
                    <a:lstStyle/>
                    <a:p>
                      <a:pPr algn="r"/>
                      <a:r>
                        <a:rPr kumimoji="1" lang="en-US" altLang="ja-JP" sz="1600" dirty="0">
                          <a:latin typeface="Meiryo UI" panose="020B0604030504040204" pitchFamily="50" charset="-128"/>
                          <a:ea typeface="Meiryo UI" panose="020B0604030504040204" pitchFamily="50" charset="-128"/>
                        </a:rPr>
                        <a:t>0.0365〔kg-CO₂/kg〕</a:t>
                      </a:r>
                      <a:endParaRPr kumimoji="1" lang="ja-JP" altLang="en-US" sz="1600" baseline="300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0.214〔kg-CO₂/L〕</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0.0354〔kg-CO₂/kWh〕</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707757502"/>
                  </a:ext>
                </a:extLst>
              </a:tr>
            </a:tbl>
          </a:graphicData>
        </a:graphic>
      </p:graphicFrame>
      <p:graphicFrame>
        <p:nvGraphicFramePr>
          <p:cNvPr id="11" name="表 10">
            <a:extLst>
              <a:ext uri="{FF2B5EF4-FFF2-40B4-BE49-F238E27FC236}">
                <a16:creationId xmlns:a16="http://schemas.microsoft.com/office/drawing/2014/main" id="{B22B8D21-BE27-41AC-9924-103E2B07D041}"/>
              </a:ext>
            </a:extLst>
          </p:cNvPr>
          <p:cNvGraphicFramePr>
            <a:graphicFrameLocks noGrp="1"/>
          </p:cNvGraphicFramePr>
          <p:nvPr>
            <p:extLst>
              <p:ext uri="{D42A27DB-BD31-4B8C-83A1-F6EECF244321}">
                <p14:modId xmlns:p14="http://schemas.microsoft.com/office/powerpoint/2010/main" val="3189546624"/>
              </p:ext>
            </p:extLst>
          </p:nvPr>
        </p:nvGraphicFramePr>
        <p:xfrm>
          <a:off x="9743391" y="2852396"/>
          <a:ext cx="1360038" cy="1103336"/>
        </p:xfrm>
        <a:graphic>
          <a:graphicData uri="http://schemas.openxmlformats.org/drawingml/2006/table">
            <a:tbl>
              <a:tblPr firstRow="1" bandRow="1">
                <a:tableStyleId>{5940675A-B579-460E-94D1-54222C63F5DA}</a:tableStyleId>
              </a:tblPr>
              <a:tblGrid>
                <a:gridCol w="1360038">
                  <a:extLst>
                    <a:ext uri="{9D8B030D-6E8A-4147-A177-3AD203B41FA5}">
                      <a16:colId xmlns:a16="http://schemas.microsoft.com/office/drawing/2014/main" val="475115274"/>
                    </a:ext>
                  </a:extLst>
                </a:gridCol>
              </a:tblGrid>
              <a:tr h="361656">
                <a:tc>
                  <a:txBody>
                    <a:bodyPr/>
                    <a:lstStyle/>
                    <a:p>
                      <a:pPr algn="r"/>
                      <a:r>
                        <a:rPr kumimoji="1" lang="en-US" altLang="ja-JP" sz="1600" dirty="0">
                          <a:latin typeface="Meiryo UI" panose="020B0604030504040204" pitchFamily="50" charset="-128"/>
                          <a:ea typeface="Meiryo UI" panose="020B0604030504040204" pitchFamily="50" charset="-128"/>
                        </a:rPr>
                        <a:t>73〔t-CO₂〕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428〔t-CO₂〕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354〔t-CO₂〕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221853645"/>
                  </a:ext>
                </a:extLst>
              </a:tr>
            </a:tbl>
          </a:graphicData>
        </a:graphic>
      </p:graphicFrame>
      <p:sp>
        <p:nvSpPr>
          <p:cNvPr id="13" name="乗算記号 12">
            <a:extLst>
              <a:ext uri="{FF2B5EF4-FFF2-40B4-BE49-F238E27FC236}">
                <a16:creationId xmlns:a16="http://schemas.microsoft.com/office/drawing/2014/main" id="{4F9B068E-508D-4637-A9DC-90DCC68BEA97}"/>
              </a:ext>
            </a:extLst>
          </p:cNvPr>
          <p:cNvSpPr/>
          <p:nvPr/>
        </p:nvSpPr>
        <p:spPr bwMode="auto">
          <a:xfrm>
            <a:off x="6210767" y="3086383"/>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14" name="次の値と等しい 13">
            <a:extLst>
              <a:ext uri="{FF2B5EF4-FFF2-40B4-BE49-F238E27FC236}">
                <a16:creationId xmlns:a16="http://schemas.microsoft.com/office/drawing/2014/main" id="{F8EABB5B-54C3-4491-928B-F2B644E12B99}"/>
              </a:ext>
            </a:extLst>
          </p:cNvPr>
          <p:cNvSpPr/>
          <p:nvPr/>
        </p:nvSpPr>
        <p:spPr>
          <a:xfrm>
            <a:off x="9249023" y="3218282"/>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15" name="テキスト ボックス 14">
            <a:extLst>
              <a:ext uri="{FF2B5EF4-FFF2-40B4-BE49-F238E27FC236}">
                <a16:creationId xmlns:a16="http://schemas.microsoft.com/office/drawing/2014/main" id="{5BA5D8CB-353A-4D9B-B18C-8AB1C7A53AAD}"/>
              </a:ext>
            </a:extLst>
          </p:cNvPr>
          <p:cNvSpPr txBox="1"/>
          <p:nvPr/>
        </p:nvSpPr>
        <p:spPr>
          <a:xfrm>
            <a:off x="4725976" y="2535631"/>
            <a:ext cx="1184964"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使用量</a:t>
            </a:r>
            <a:endParaRPr lang="en-US" altLang="ja-JP"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F634CC9-2253-424F-A0A6-299AE71DF42B}"/>
              </a:ext>
            </a:extLst>
          </p:cNvPr>
          <p:cNvSpPr txBox="1"/>
          <p:nvPr/>
        </p:nvSpPr>
        <p:spPr>
          <a:xfrm>
            <a:off x="6783870" y="2545377"/>
            <a:ext cx="1846975"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排出原単位</a:t>
            </a:r>
            <a:endParaRPr kumimoji="1" lang="en-US" altLang="ja-JP" baseline="300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A3089BD-0082-4482-8B2C-D778417CA77E}"/>
              </a:ext>
            </a:extLst>
          </p:cNvPr>
          <p:cNvSpPr txBox="1"/>
          <p:nvPr/>
        </p:nvSpPr>
        <p:spPr>
          <a:xfrm>
            <a:off x="9756161" y="2566009"/>
            <a:ext cx="101030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660575B-8575-4076-98F0-83F1E4BFDD1D}"/>
              </a:ext>
            </a:extLst>
          </p:cNvPr>
          <p:cNvSpPr txBox="1"/>
          <p:nvPr/>
        </p:nvSpPr>
        <p:spPr>
          <a:xfrm>
            <a:off x="9153381" y="3978601"/>
            <a:ext cx="2294035"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合計</a:t>
            </a:r>
            <a:r>
              <a:rPr kumimoji="1" lang="en-US" altLang="ja-JP" b="1" dirty="0">
                <a:latin typeface="Meiryo UI" panose="020B0604030504040204" pitchFamily="50" charset="-128"/>
                <a:ea typeface="Meiryo UI" panose="020B0604030504040204" pitchFamily="50" charset="-128"/>
              </a:rPr>
              <a:t>: 854〔t-CO₂〕</a:t>
            </a:r>
          </a:p>
        </p:txBody>
      </p:sp>
      <p:sp>
        <p:nvSpPr>
          <p:cNvPr id="21" name="テキスト ボックス 20">
            <a:extLst>
              <a:ext uri="{FF2B5EF4-FFF2-40B4-BE49-F238E27FC236}">
                <a16:creationId xmlns:a16="http://schemas.microsoft.com/office/drawing/2014/main" id="{4E467FA8-985F-4B5E-B10D-AB54EB7D4FD2}"/>
              </a:ext>
            </a:extLst>
          </p:cNvPr>
          <p:cNvSpPr txBox="1"/>
          <p:nvPr/>
        </p:nvSpPr>
        <p:spPr>
          <a:xfrm>
            <a:off x="3289605" y="2535630"/>
            <a:ext cx="1184964"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エネルギー</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8734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5916134"/>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62E2765-810E-47E5-9596-F5035AA6CC00}"/>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926263"/>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事業活動から出る廃棄物</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の対象</a:t>
            </a:r>
          </a:p>
        </p:txBody>
      </p:sp>
      <p:sp>
        <p:nvSpPr>
          <p:cNvPr id="26" name="テキスト ボックス 25">
            <a:extLst>
              <a:ext uri="{FF2B5EF4-FFF2-40B4-BE49-F238E27FC236}">
                <a16:creationId xmlns:a16="http://schemas.microsoft.com/office/drawing/2014/main" id="{284169AC-FDF4-4952-8F76-3E3E95055D97}"/>
              </a:ext>
            </a:extLst>
          </p:cNvPr>
          <p:cNvSpPr txBox="1"/>
          <p:nvPr/>
        </p:nvSpPr>
        <p:spPr>
          <a:xfrm>
            <a:off x="510994" y="2998970"/>
            <a:ext cx="2724227" cy="830997"/>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事業活動から出る廃棄物</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自社で発生した廃棄物の輸送、処理に伴う排出</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5:</a:t>
            </a:r>
            <a:r>
              <a:rPr kumimoji="1" lang="ja-JP" altLang="en-US" sz="2800" dirty="0">
                <a:latin typeface="Meiryo UI" panose="020B0604030504040204" pitchFamily="50" charset="-128"/>
                <a:ea typeface="Meiryo UI" panose="020B0604030504040204" pitchFamily="50" charset="-128"/>
              </a:rPr>
              <a:t>事業活動から出る廃棄物</a:t>
            </a:r>
          </a:p>
        </p:txBody>
      </p:sp>
      <p:pic>
        <p:nvPicPr>
          <p:cNvPr id="4" name="図 3">
            <a:extLst>
              <a:ext uri="{FF2B5EF4-FFF2-40B4-BE49-F238E27FC236}">
                <a16:creationId xmlns:a16="http://schemas.microsoft.com/office/drawing/2014/main" id="{A10F68A5-EF6E-4732-B550-44C35AEAC626}"/>
              </a:ext>
            </a:extLst>
          </p:cNvPr>
          <p:cNvPicPr>
            <a:picLocks noChangeAspect="1"/>
          </p:cNvPicPr>
          <p:nvPr/>
        </p:nvPicPr>
        <p:blipFill>
          <a:blip r:embed="rId5"/>
          <a:stretch>
            <a:fillRect/>
          </a:stretch>
        </p:blipFill>
        <p:spPr>
          <a:xfrm>
            <a:off x="412327" y="1330548"/>
            <a:ext cx="2093811" cy="1669634"/>
          </a:xfrm>
          <a:prstGeom prst="rect">
            <a:avLst/>
          </a:prstGeom>
        </p:spPr>
      </p:pic>
      <p:pic>
        <p:nvPicPr>
          <p:cNvPr id="15" name="図 14">
            <a:extLst>
              <a:ext uri="{FF2B5EF4-FFF2-40B4-BE49-F238E27FC236}">
                <a16:creationId xmlns:a16="http://schemas.microsoft.com/office/drawing/2014/main" id="{01D5717D-B7F4-4625-9284-CBF4A8D4997E}"/>
              </a:ext>
            </a:extLst>
          </p:cNvPr>
          <p:cNvPicPr>
            <a:picLocks noChangeAspect="1"/>
          </p:cNvPicPr>
          <p:nvPr/>
        </p:nvPicPr>
        <p:blipFill>
          <a:blip r:embed="rId6"/>
          <a:stretch>
            <a:fillRect/>
          </a:stretch>
        </p:blipFill>
        <p:spPr>
          <a:xfrm>
            <a:off x="3398342" y="1941926"/>
            <a:ext cx="5129843" cy="3605485"/>
          </a:xfrm>
          <a:prstGeom prst="rect">
            <a:avLst/>
          </a:prstGeom>
        </p:spPr>
      </p:pic>
      <p:sp>
        <p:nvSpPr>
          <p:cNvPr id="30" name="テキスト ボックス 29">
            <a:extLst>
              <a:ext uri="{FF2B5EF4-FFF2-40B4-BE49-F238E27FC236}">
                <a16:creationId xmlns:a16="http://schemas.microsoft.com/office/drawing/2014/main" id="{7C9B71E0-BD24-41B2-B675-FEA4F7E049C5}"/>
              </a:ext>
            </a:extLst>
          </p:cNvPr>
          <p:cNvSpPr txBox="1"/>
          <p:nvPr/>
        </p:nvSpPr>
        <p:spPr>
          <a:xfrm>
            <a:off x="3371534" y="1387928"/>
            <a:ext cx="8016133" cy="553998"/>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事業活動から発生する廃棄物</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有価物は除く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の自社以外での「廃棄」と「処理」</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輸送は任意</a:t>
            </a:r>
            <a:r>
              <a:rPr kumimoji="1" lang="en-US" altLang="ja-JP" b="1" dirty="0">
                <a:latin typeface="Meiryo UI" panose="020B0604030504040204" pitchFamily="50" charset="-128"/>
                <a:ea typeface="Meiryo UI" panose="020B0604030504040204" pitchFamily="50" charset="-128"/>
              </a:rPr>
              <a:t>)</a:t>
            </a:r>
          </a:p>
        </p:txBody>
      </p:sp>
      <p:sp>
        <p:nvSpPr>
          <p:cNvPr id="33" name="テキスト ボックス 32">
            <a:extLst>
              <a:ext uri="{FF2B5EF4-FFF2-40B4-BE49-F238E27FC236}">
                <a16:creationId xmlns:a16="http://schemas.microsoft.com/office/drawing/2014/main" id="{E6AFF7A1-89B8-429B-BF6C-C85933A45A34}"/>
              </a:ext>
            </a:extLst>
          </p:cNvPr>
          <p:cNvSpPr txBox="1"/>
          <p:nvPr/>
        </p:nvSpPr>
        <p:spPr>
          <a:xfrm>
            <a:off x="3513666" y="5578189"/>
            <a:ext cx="725593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カテゴリ５における算定対象範囲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基本ガイドライン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のカテゴリ</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部分より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70693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5916134"/>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3" y="926263"/>
            <a:ext cx="8260027"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事業活動から出る廃棄物</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5:</a:t>
            </a:r>
            <a:r>
              <a:rPr kumimoji="1" lang="ja-JP" altLang="en-US" sz="2800" dirty="0">
                <a:latin typeface="Meiryo UI" panose="020B0604030504040204" pitchFamily="50" charset="-128"/>
                <a:ea typeface="Meiryo UI" panose="020B0604030504040204" pitchFamily="50" charset="-128"/>
              </a:rPr>
              <a:t>事業活動から出る廃棄物</a:t>
            </a:r>
          </a:p>
        </p:txBody>
      </p:sp>
      <p:sp>
        <p:nvSpPr>
          <p:cNvPr id="9" name="テキスト ボックス 8">
            <a:extLst>
              <a:ext uri="{FF2B5EF4-FFF2-40B4-BE49-F238E27FC236}">
                <a16:creationId xmlns:a16="http://schemas.microsoft.com/office/drawing/2014/main" id="{E78F4041-FE6C-4EC3-AEB4-2166C0E9E47D}"/>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07E9D09B-1C15-4178-A691-89A71B6B556B}"/>
              </a:ext>
            </a:extLst>
          </p:cNvPr>
          <p:cNvSpPr txBox="1"/>
          <p:nvPr/>
        </p:nvSpPr>
        <p:spPr>
          <a:xfrm>
            <a:off x="510994" y="2998970"/>
            <a:ext cx="2724227" cy="830997"/>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事業活動から出る廃棄物</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自社で発生した廃棄物の輸送、処理に伴う排出</a:t>
            </a:r>
          </a:p>
        </p:txBody>
      </p:sp>
      <p:pic>
        <p:nvPicPr>
          <p:cNvPr id="11" name="図 10">
            <a:extLst>
              <a:ext uri="{FF2B5EF4-FFF2-40B4-BE49-F238E27FC236}">
                <a16:creationId xmlns:a16="http://schemas.microsoft.com/office/drawing/2014/main" id="{7627AF75-3F6B-405A-8188-D44BF66495B9}"/>
              </a:ext>
            </a:extLst>
          </p:cNvPr>
          <p:cNvPicPr>
            <a:picLocks noChangeAspect="1"/>
          </p:cNvPicPr>
          <p:nvPr/>
        </p:nvPicPr>
        <p:blipFill>
          <a:blip r:embed="rId5"/>
          <a:stretch>
            <a:fillRect/>
          </a:stretch>
        </p:blipFill>
        <p:spPr>
          <a:xfrm>
            <a:off x="412327" y="1330548"/>
            <a:ext cx="2093811" cy="1669634"/>
          </a:xfrm>
          <a:prstGeom prst="rect">
            <a:avLst/>
          </a:prstGeom>
        </p:spPr>
      </p:pic>
      <p:sp>
        <p:nvSpPr>
          <p:cNvPr id="12" name="テキスト ボックス 11">
            <a:extLst>
              <a:ext uri="{FF2B5EF4-FFF2-40B4-BE49-F238E27FC236}">
                <a16:creationId xmlns:a16="http://schemas.microsoft.com/office/drawing/2014/main" id="{DEDB6CCA-A3F2-44D1-AFF7-D396D8617FCE}"/>
              </a:ext>
            </a:extLst>
          </p:cNvPr>
          <p:cNvSpPr txBox="1"/>
          <p:nvPr/>
        </p:nvSpPr>
        <p:spPr>
          <a:xfrm>
            <a:off x="3371534" y="1875740"/>
            <a:ext cx="4014159" cy="830997"/>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処理・リサイクルの実態</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廃棄物種類別の処理方法など</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の把握ができる場合、種類・処理方法別に積み上げて算定</a:t>
            </a:r>
            <a:endParaRPr kumimoji="1" lang="en-US" altLang="ja-JP" b="1"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6A43E354-A0AD-4760-A31E-093E321DDD54}"/>
              </a:ext>
            </a:extLst>
          </p:cNvPr>
          <p:cNvGrpSpPr/>
          <p:nvPr/>
        </p:nvGrpSpPr>
        <p:grpSpPr>
          <a:xfrm>
            <a:off x="3371535" y="1499968"/>
            <a:ext cx="8260025" cy="379080"/>
            <a:chOff x="3371534" y="1643683"/>
            <a:chExt cx="6238902" cy="379080"/>
          </a:xfrm>
        </p:grpSpPr>
        <p:sp>
          <p:nvSpPr>
            <p:cNvPr id="14" name="テキスト ボックス 13">
              <a:extLst>
                <a:ext uri="{FF2B5EF4-FFF2-40B4-BE49-F238E27FC236}">
                  <a16:creationId xmlns:a16="http://schemas.microsoft.com/office/drawing/2014/main" id="{13CFC9DA-53F2-4A61-82CE-28EA365B2CA3}"/>
                </a:ext>
              </a:extLst>
            </p:cNvPr>
            <p:cNvSpPr txBox="1"/>
            <p:nvPr/>
          </p:nvSpPr>
          <p:spPr>
            <a:xfrm>
              <a:off x="3371534" y="1643684"/>
              <a:ext cx="308468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理想形</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基本</a:t>
              </a:r>
            </a:p>
          </p:txBody>
        </p:sp>
        <p:sp>
          <p:nvSpPr>
            <p:cNvPr id="15" name="テキスト ボックス 14">
              <a:extLst>
                <a:ext uri="{FF2B5EF4-FFF2-40B4-BE49-F238E27FC236}">
                  <a16:creationId xmlns:a16="http://schemas.microsoft.com/office/drawing/2014/main" id="{5F901046-C331-4ACC-AEAC-B791C246E520}"/>
                </a:ext>
              </a:extLst>
            </p:cNvPr>
            <p:cNvSpPr txBox="1"/>
            <p:nvPr/>
          </p:nvSpPr>
          <p:spPr>
            <a:xfrm>
              <a:off x="6525752" y="1643683"/>
              <a:ext cx="308468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a:t>
              </a:r>
            </a:p>
          </p:txBody>
        </p:sp>
      </p:grpSp>
      <p:sp>
        <p:nvSpPr>
          <p:cNvPr id="17" name="テキスト ボックス 16">
            <a:extLst>
              <a:ext uri="{FF2B5EF4-FFF2-40B4-BE49-F238E27FC236}">
                <a16:creationId xmlns:a16="http://schemas.microsoft.com/office/drawing/2014/main" id="{CE646C0F-16B6-409E-B3E9-F666C5B25E93}"/>
              </a:ext>
            </a:extLst>
          </p:cNvPr>
          <p:cNvSpPr txBox="1"/>
          <p:nvPr/>
        </p:nvSpPr>
        <p:spPr>
          <a:xfrm>
            <a:off x="7544060" y="1889597"/>
            <a:ext cx="4014159" cy="553998"/>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廃棄物種類毎の標準的なシナリオに基づいた排出原単位を用いて算定</a:t>
            </a:r>
            <a:endParaRPr kumimoji="1" lang="en-US" altLang="ja-JP" sz="2000" b="1" dirty="0">
              <a:solidFill>
                <a:srgbClr val="0070C0"/>
              </a:solidFill>
              <a:latin typeface="Meiryo UI" panose="020B0604030504040204" pitchFamily="50" charset="-128"/>
              <a:ea typeface="Meiryo UI" panose="020B0604030504040204" pitchFamily="50" charset="-128"/>
            </a:endParaRPr>
          </a:p>
        </p:txBody>
      </p:sp>
      <p:sp>
        <p:nvSpPr>
          <p:cNvPr id="21" name="矢印: 下 20">
            <a:extLst>
              <a:ext uri="{FF2B5EF4-FFF2-40B4-BE49-F238E27FC236}">
                <a16:creationId xmlns:a16="http://schemas.microsoft.com/office/drawing/2014/main" id="{0B62EC09-8461-4F11-ABA5-1106084DF384}"/>
              </a:ext>
            </a:extLst>
          </p:cNvPr>
          <p:cNvSpPr/>
          <p:nvPr/>
        </p:nvSpPr>
        <p:spPr>
          <a:xfrm>
            <a:off x="9108595" y="3831352"/>
            <a:ext cx="1228436" cy="230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31FE640-95AD-4326-A49E-9C2BD4A332A2}"/>
              </a:ext>
            </a:extLst>
          </p:cNvPr>
          <p:cNvSpPr txBox="1"/>
          <p:nvPr/>
        </p:nvSpPr>
        <p:spPr>
          <a:xfrm>
            <a:off x="7779776" y="4126647"/>
            <a:ext cx="3906724" cy="1323439"/>
          </a:xfrm>
          <a:prstGeom prst="rect">
            <a:avLst/>
          </a:prstGeom>
          <a:noFill/>
        </p:spPr>
        <p:txBody>
          <a:bodyPr wrap="square" lIns="0" tIns="0" rIns="0" bIns="0" rtlCol="0">
            <a:spAutoFit/>
          </a:bodyPr>
          <a:lstStyle/>
          <a:p>
            <a:r>
              <a:rPr lang="ja-JP" altLang="en-US" b="1" dirty="0">
                <a:solidFill>
                  <a:sysClr val="windowText" lastClr="000000"/>
                </a:solidFill>
                <a:latin typeface="Meiryo UI" panose="020B0604030504040204" pitchFamily="50" charset="-128"/>
                <a:ea typeface="Meiryo UI" panose="020B0604030504040204" pitchFamily="50" charset="-128"/>
              </a:rPr>
              <a:t>種類別</a:t>
            </a:r>
            <a:r>
              <a:rPr lang="en-US" altLang="ja-JP" b="1" dirty="0">
                <a:solidFill>
                  <a:sysClr val="windowText" lastClr="000000"/>
                </a:solidFill>
                <a:latin typeface="Meiryo UI" panose="020B0604030504040204" pitchFamily="50" charset="-128"/>
                <a:ea typeface="Meiryo UI" panose="020B0604030504040204" pitchFamily="50" charset="-128"/>
              </a:rPr>
              <a:t>(</a:t>
            </a:r>
            <a:r>
              <a:rPr lang="ja-JP" altLang="en-US" b="1" dirty="0">
                <a:solidFill>
                  <a:sysClr val="windowText" lastClr="000000"/>
                </a:solidFill>
                <a:latin typeface="Meiryo UI" panose="020B0604030504040204" pitchFamily="50" charset="-128"/>
                <a:ea typeface="Meiryo UI" panose="020B0604030504040204" pitchFamily="50" charset="-128"/>
              </a:rPr>
              <a:t>廃油・金属くずなど</a:t>
            </a:r>
            <a:r>
              <a:rPr lang="en-US" altLang="ja-JP" b="1" dirty="0">
                <a:solidFill>
                  <a:sysClr val="windowText" lastClr="000000"/>
                </a:solidFill>
                <a:latin typeface="Meiryo UI" panose="020B0604030504040204" pitchFamily="50" charset="-128"/>
                <a:ea typeface="Meiryo UI" panose="020B0604030504040204" pitchFamily="50" charset="-128"/>
              </a:rPr>
              <a:t>)</a:t>
            </a:r>
            <a:r>
              <a:rPr lang="ja-JP" altLang="en-US" b="1" dirty="0">
                <a:solidFill>
                  <a:sysClr val="windowText" lastClr="000000"/>
                </a:solidFill>
                <a:latin typeface="Meiryo UI" panose="020B0604030504040204" pitchFamily="50" charset="-128"/>
                <a:ea typeface="Meiryo UI" panose="020B0604030504040204" pitchFamily="50" charset="-128"/>
              </a:rPr>
              <a:t>の委託</a:t>
            </a:r>
            <a:r>
              <a:rPr kumimoji="1" lang="ja-JP" altLang="en-US" b="1" dirty="0">
                <a:solidFill>
                  <a:sysClr val="windowText" lastClr="000000"/>
                </a:solidFill>
                <a:latin typeface="Meiryo UI" panose="020B0604030504040204" pitchFamily="50" charset="-128"/>
                <a:ea typeface="Meiryo UI" panose="020B0604030504040204" pitchFamily="50" charset="-128"/>
              </a:rPr>
              <a:t>費用</a:t>
            </a:r>
            <a:r>
              <a:rPr kumimoji="1" lang="en-US" altLang="ja-JP" b="1" dirty="0">
                <a:solidFill>
                  <a:sysClr val="windowText" lastClr="000000"/>
                </a:solidFill>
                <a:latin typeface="Meiryo UI" panose="020B0604030504040204" pitchFamily="50" charset="-128"/>
                <a:ea typeface="Meiryo UI" panose="020B0604030504040204" pitchFamily="50" charset="-128"/>
              </a:rPr>
              <a:t>(</a:t>
            </a:r>
            <a:r>
              <a:rPr kumimoji="1" lang="ja-JP" altLang="en-US" b="1" dirty="0">
                <a:solidFill>
                  <a:sysClr val="windowText" lastClr="000000"/>
                </a:solidFill>
                <a:latin typeface="Meiryo UI" panose="020B0604030504040204" pitchFamily="50" charset="-128"/>
                <a:ea typeface="Meiryo UI" panose="020B0604030504040204" pitchFamily="50" charset="-128"/>
              </a:rPr>
              <a:t>委託量</a:t>
            </a:r>
            <a:r>
              <a:rPr kumimoji="1" lang="en-US" altLang="ja-JP" b="1" dirty="0">
                <a:solidFill>
                  <a:sysClr val="windowText" lastClr="000000"/>
                </a:solidFill>
                <a:latin typeface="Meiryo UI" panose="020B0604030504040204" pitchFamily="50" charset="-128"/>
                <a:ea typeface="Meiryo UI" panose="020B0604030504040204" pitchFamily="50" charset="-128"/>
              </a:rPr>
              <a:t>)</a:t>
            </a:r>
            <a:r>
              <a:rPr kumimoji="1" lang="ja-JP" altLang="en-US" b="1" dirty="0">
                <a:solidFill>
                  <a:sysClr val="windowText" lastClr="000000"/>
                </a:solidFill>
                <a:latin typeface="Meiryo UI" panose="020B0604030504040204" pitchFamily="50" charset="-128"/>
                <a:ea typeface="Meiryo UI" panose="020B0604030504040204" pitchFamily="50" charset="-128"/>
              </a:rPr>
              <a:t>がわかれば、所定の排出量原単位を掛けて容易に算定できる</a:t>
            </a:r>
            <a:endParaRPr kumimoji="1" lang="en-US" altLang="ja-JP" b="1" dirty="0">
              <a:solidFill>
                <a:sysClr val="windowText" lastClr="000000"/>
              </a:solidFill>
              <a:latin typeface="Meiryo UI" panose="020B0604030504040204" pitchFamily="50" charset="-128"/>
              <a:ea typeface="Meiryo UI" panose="020B0604030504040204" pitchFamily="50" charset="-128"/>
            </a:endParaRPr>
          </a:p>
          <a:p>
            <a:r>
              <a:rPr kumimoji="1"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排出量原単位は「</a:t>
            </a:r>
            <a:r>
              <a:rPr lang="ja-JP" altLang="en-US" sz="1600" b="1" i="0" dirty="0">
                <a:solidFill>
                  <a:schemeClr val="tx1">
                    <a:lumMod val="50000"/>
                    <a:lumOff val="50000"/>
                  </a:schemeClr>
                </a:solidFill>
                <a:effectLst/>
                <a:latin typeface="Meiryo UI" panose="020B0604030504040204" pitchFamily="50" charset="-128"/>
                <a:ea typeface="Meiryo UI" panose="020B0604030504040204" pitchFamily="50" charset="-128"/>
              </a:rPr>
              <a:t>排出原単位データベース</a:t>
            </a:r>
            <a:r>
              <a:rPr kumimoji="1"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」として公開されている</a:t>
            </a:r>
            <a:endParaRPr kumimoji="1" lang="en-US" altLang="ja-JP" sz="1600"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2" name="乗算記号 31">
            <a:extLst>
              <a:ext uri="{FF2B5EF4-FFF2-40B4-BE49-F238E27FC236}">
                <a16:creationId xmlns:a16="http://schemas.microsoft.com/office/drawing/2014/main" id="{FE889CDF-67E2-4C3A-AE14-4937723727A1}"/>
              </a:ext>
            </a:extLst>
          </p:cNvPr>
          <p:cNvSpPr/>
          <p:nvPr/>
        </p:nvSpPr>
        <p:spPr bwMode="auto">
          <a:xfrm>
            <a:off x="5074080" y="2774568"/>
            <a:ext cx="791649" cy="815901"/>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3" name="四角形: 角を丸くする 32">
            <a:extLst>
              <a:ext uri="{FF2B5EF4-FFF2-40B4-BE49-F238E27FC236}">
                <a16:creationId xmlns:a16="http://schemas.microsoft.com/office/drawing/2014/main" id="{2B797734-EFA9-4A58-A94E-6B0C31617586}"/>
              </a:ext>
            </a:extLst>
          </p:cNvPr>
          <p:cNvSpPr/>
          <p:nvPr/>
        </p:nvSpPr>
        <p:spPr>
          <a:xfrm>
            <a:off x="3599959" y="2816098"/>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物種類・処理方法別の</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処理・リサイクル量</a:t>
            </a:r>
            <a:br>
              <a:rPr lang="en-US" altLang="ja-JP" sz="1400" b="1" dirty="0">
                <a:solidFill>
                  <a:schemeClr val="bg1"/>
                </a:solidFill>
                <a:latin typeface="Meiryo UI" panose="020B0604030504040204" pitchFamily="50" charset="-128"/>
                <a:ea typeface="Meiryo UI"/>
              </a:rPr>
            </a:b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5" name="テキスト ボックス 34">
            <a:extLst>
              <a:ext uri="{FF2B5EF4-FFF2-40B4-BE49-F238E27FC236}">
                <a16:creationId xmlns:a16="http://schemas.microsoft.com/office/drawing/2014/main" id="{43EACD3B-E750-4FB5-9AC7-5A5E7D3D4580}"/>
              </a:ext>
            </a:extLst>
          </p:cNvPr>
          <p:cNvSpPr txBox="1"/>
          <p:nvPr/>
        </p:nvSpPr>
        <p:spPr>
          <a:xfrm>
            <a:off x="3309366" y="2762923"/>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98549369-1341-4D81-B22B-B6311D2A9751}"/>
              </a:ext>
            </a:extLst>
          </p:cNvPr>
          <p:cNvSpPr/>
          <p:nvPr/>
        </p:nvSpPr>
        <p:spPr>
          <a:xfrm>
            <a:off x="5747191" y="2832025"/>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種類別・処理方法別の</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排出原単位</a:t>
            </a:r>
            <a:br>
              <a:rPr lang="en-US" altLang="ja-JP" sz="1400" b="1" dirty="0">
                <a:solidFill>
                  <a:schemeClr val="bg1"/>
                </a:solidFill>
                <a:latin typeface="Meiryo UI" panose="020B0604030504040204" pitchFamily="50" charset="-128"/>
                <a:ea typeface="Meiryo UI"/>
              </a:rPr>
            </a:b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7" name="乗算記号 36">
            <a:extLst>
              <a:ext uri="{FF2B5EF4-FFF2-40B4-BE49-F238E27FC236}">
                <a16:creationId xmlns:a16="http://schemas.microsoft.com/office/drawing/2014/main" id="{A50FD33C-38F1-49C3-92A0-A1B3EE3AEB5B}"/>
              </a:ext>
            </a:extLst>
          </p:cNvPr>
          <p:cNvSpPr/>
          <p:nvPr/>
        </p:nvSpPr>
        <p:spPr bwMode="auto">
          <a:xfrm>
            <a:off x="9282026" y="2757635"/>
            <a:ext cx="791649" cy="830997"/>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9" name="テキスト ボックス 38">
            <a:extLst>
              <a:ext uri="{FF2B5EF4-FFF2-40B4-BE49-F238E27FC236}">
                <a16:creationId xmlns:a16="http://schemas.microsoft.com/office/drawing/2014/main" id="{0FB259A0-09ED-4215-9831-7AD38A8A5E7A}"/>
              </a:ext>
            </a:extLst>
          </p:cNvPr>
          <p:cNvSpPr txBox="1"/>
          <p:nvPr/>
        </p:nvSpPr>
        <p:spPr>
          <a:xfrm>
            <a:off x="7517312" y="2762924"/>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3181A4DD-98E7-4889-8369-EE527C748A6D}"/>
              </a:ext>
            </a:extLst>
          </p:cNvPr>
          <p:cNvSpPr/>
          <p:nvPr/>
        </p:nvSpPr>
        <p:spPr>
          <a:xfrm>
            <a:off x="10031340" y="2832026"/>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物種類別の</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排出原単位</a:t>
            </a:r>
            <a:br>
              <a:rPr lang="en-US" altLang="ja-JP" sz="1400" b="1" dirty="0">
                <a:solidFill>
                  <a:schemeClr val="bg1"/>
                </a:solidFill>
                <a:latin typeface="Meiryo UI" panose="020B0604030504040204" pitchFamily="50" charset="-128"/>
                <a:ea typeface="Meiryo UI"/>
              </a:rPr>
            </a:b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41" name="四角形: 角を丸くする 40">
            <a:extLst>
              <a:ext uri="{FF2B5EF4-FFF2-40B4-BE49-F238E27FC236}">
                <a16:creationId xmlns:a16="http://schemas.microsoft.com/office/drawing/2014/main" id="{0EF2B4C8-55EC-4C48-A576-46906F80A620}"/>
              </a:ext>
            </a:extLst>
          </p:cNvPr>
          <p:cNvSpPr/>
          <p:nvPr/>
        </p:nvSpPr>
        <p:spPr>
          <a:xfrm>
            <a:off x="7787870" y="2826491"/>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種類別の処理・</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リサイクル委託費用</a:t>
            </a:r>
            <a:r>
              <a:rPr lang="en-US" altLang="ja-JP" sz="1200" b="1" dirty="0">
                <a:solidFill>
                  <a:schemeClr val="bg1"/>
                </a:solidFill>
                <a:latin typeface="Meiryo UI" panose="020B0604030504040204" pitchFamily="50" charset="-128"/>
                <a:ea typeface="Meiryo UI"/>
              </a:rPr>
              <a:t>(</a:t>
            </a:r>
            <a:r>
              <a:rPr lang="ja-JP" altLang="en-US" sz="1200" b="1" dirty="0">
                <a:solidFill>
                  <a:schemeClr val="bg1"/>
                </a:solidFill>
                <a:latin typeface="Meiryo UI" panose="020B0604030504040204" pitchFamily="50" charset="-128"/>
                <a:ea typeface="Meiryo UI"/>
              </a:rPr>
              <a:t>量</a:t>
            </a:r>
            <a:r>
              <a:rPr lang="en-US" altLang="ja-JP" sz="1200" b="1" dirty="0">
                <a:solidFill>
                  <a:schemeClr val="bg1"/>
                </a:solidFill>
                <a:latin typeface="Meiryo UI" panose="020B0604030504040204" pitchFamily="50" charset="-128"/>
                <a:ea typeface="Meiryo UI"/>
              </a:rPr>
              <a:t>)</a:t>
            </a:r>
            <a:br>
              <a:rPr lang="en-US" altLang="ja-JP" sz="1400" b="1" dirty="0">
                <a:solidFill>
                  <a:schemeClr val="bg1"/>
                </a:solidFill>
                <a:latin typeface="Meiryo UI" panose="020B0604030504040204" pitchFamily="50" charset="-128"/>
                <a:ea typeface="Meiryo UI"/>
              </a:rPr>
            </a:b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Tree>
    <p:extLst>
      <p:ext uri="{BB962C8B-B14F-4D97-AF65-F5344CB8AC3E}">
        <p14:creationId xmlns:p14="http://schemas.microsoft.com/office/powerpoint/2010/main" val="1391632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926263"/>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事業活動から出る廃棄物</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19" name="テキスト ボックス 18">
            <a:extLst>
              <a:ext uri="{FF2B5EF4-FFF2-40B4-BE49-F238E27FC236}">
                <a16:creationId xmlns:a16="http://schemas.microsoft.com/office/drawing/2014/main" id="{7AC8DC2C-D217-42E5-87F5-7B1CBC1FD921}"/>
              </a:ext>
            </a:extLst>
          </p:cNvPr>
          <p:cNvSpPr txBox="1"/>
          <p:nvPr/>
        </p:nvSpPr>
        <p:spPr>
          <a:xfrm>
            <a:off x="3371533" y="1444805"/>
            <a:ext cx="8118804"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算出の事例</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5:</a:t>
            </a:r>
            <a:r>
              <a:rPr kumimoji="1" lang="ja-JP" altLang="en-US" sz="2800" dirty="0">
                <a:latin typeface="Meiryo UI" panose="020B0604030504040204" pitchFamily="50" charset="-128"/>
                <a:ea typeface="Meiryo UI" panose="020B0604030504040204" pitchFamily="50" charset="-128"/>
              </a:rPr>
              <a:t>事業活動から出る廃棄物</a:t>
            </a:r>
          </a:p>
        </p:txBody>
      </p:sp>
      <p:sp>
        <p:nvSpPr>
          <p:cNvPr id="9" name="テキスト ボックス 8">
            <a:extLst>
              <a:ext uri="{FF2B5EF4-FFF2-40B4-BE49-F238E27FC236}">
                <a16:creationId xmlns:a16="http://schemas.microsoft.com/office/drawing/2014/main" id="{E78F4041-FE6C-4EC3-AEB4-2166C0E9E47D}"/>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07E9D09B-1C15-4178-A691-89A71B6B556B}"/>
              </a:ext>
            </a:extLst>
          </p:cNvPr>
          <p:cNvSpPr txBox="1"/>
          <p:nvPr/>
        </p:nvSpPr>
        <p:spPr>
          <a:xfrm>
            <a:off x="510994" y="2998970"/>
            <a:ext cx="2724227" cy="830997"/>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事業活動から出る廃棄物</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自社で発生した廃棄物の輸送、処理に伴う排出</a:t>
            </a:r>
          </a:p>
        </p:txBody>
      </p:sp>
      <p:pic>
        <p:nvPicPr>
          <p:cNvPr id="11" name="図 10">
            <a:extLst>
              <a:ext uri="{FF2B5EF4-FFF2-40B4-BE49-F238E27FC236}">
                <a16:creationId xmlns:a16="http://schemas.microsoft.com/office/drawing/2014/main" id="{7627AF75-3F6B-405A-8188-D44BF66495B9}"/>
              </a:ext>
            </a:extLst>
          </p:cNvPr>
          <p:cNvPicPr>
            <a:picLocks noChangeAspect="1"/>
          </p:cNvPicPr>
          <p:nvPr/>
        </p:nvPicPr>
        <p:blipFill>
          <a:blip r:embed="rId3"/>
          <a:stretch>
            <a:fillRect/>
          </a:stretch>
        </p:blipFill>
        <p:spPr>
          <a:xfrm>
            <a:off x="412327" y="1330548"/>
            <a:ext cx="2093811" cy="1669634"/>
          </a:xfrm>
          <a:prstGeom prst="rect">
            <a:avLst/>
          </a:prstGeom>
        </p:spPr>
      </p:pic>
      <p:graphicFrame>
        <p:nvGraphicFramePr>
          <p:cNvPr id="12" name="表 14">
            <a:extLst>
              <a:ext uri="{FF2B5EF4-FFF2-40B4-BE49-F238E27FC236}">
                <a16:creationId xmlns:a16="http://schemas.microsoft.com/office/drawing/2014/main" id="{7BD6325C-C4F0-4D93-8122-00529FE14B02}"/>
              </a:ext>
            </a:extLst>
          </p:cNvPr>
          <p:cNvGraphicFramePr>
            <a:graphicFrameLocks noGrp="1"/>
          </p:cNvGraphicFramePr>
          <p:nvPr>
            <p:extLst>
              <p:ext uri="{D42A27DB-BD31-4B8C-83A1-F6EECF244321}">
                <p14:modId xmlns:p14="http://schemas.microsoft.com/office/powerpoint/2010/main" val="28505016"/>
              </p:ext>
            </p:extLst>
          </p:nvPr>
        </p:nvGraphicFramePr>
        <p:xfrm>
          <a:off x="3548739" y="2480047"/>
          <a:ext cx="2419354" cy="1112520"/>
        </p:xfrm>
        <a:graphic>
          <a:graphicData uri="http://schemas.openxmlformats.org/drawingml/2006/table">
            <a:tbl>
              <a:tblPr firstRow="1" bandRow="1">
                <a:tableStyleId>{5940675A-B579-460E-94D1-54222C63F5DA}</a:tableStyleId>
              </a:tblPr>
              <a:tblGrid>
                <a:gridCol w="1299958">
                  <a:extLst>
                    <a:ext uri="{9D8B030D-6E8A-4147-A177-3AD203B41FA5}">
                      <a16:colId xmlns:a16="http://schemas.microsoft.com/office/drawing/2014/main" val="1726828633"/>
                    </a:ext>
                  </a:extLst>
                </a:gridCol>
                <a:gridCol w="1119396">
                  <a:extLst>
                    <a:ext uri="{9D8B030D-6E8A-4147-A177-3AD203B41FA5}">
                      <a16:colId xmlns:a16="http://schemas.microsoft.com/office/drawing/2014/main" val="475115274"/>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燃えがら</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200t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r>
                        <a:rPr kumimoji="1" lang="ja-JP" altLang="en-US" sz="1600" dirty="0">
                          <a:latin typeface="Meiryo UI" panose="020B0604030504040204" pitchFamily="50" charset="-128"/>
                          <a:ea typeface="Meiryo UI" panose="020B0604030504040204" pitchFamily="50" charset="-128"/>
                        </a:rPr>
                        <a:t>汚泥</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100t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r>
                        <a:rPr kumimoji="1" lang="ja-JP" altLang="en-US" sz="1600" dirty="0">
                          <a:latin typeface="Meiryo UI" panose="020B0604030504040204" pitchFamily="50" charset="-128"/>
                          <a:ea typeface="Meiryo UI" panose="020B0604030504040204" pitchFamily="50" charset="-128"/>
                        </a:rPr>
                        <a:t>廃プラスチック</a:t>
                      </a:r>
                    </a:p>
                  </a:txBody>
                  <a:tcPr marL="18000" marR="18000" marT="18000" marB="18000" anchor="ctr"/>
                </a:tc>
                <a:tc>
                  <a:txBody>
                    <a:bodyPr/>
                    <a:lstStyle/>
                    <a:p>
                      <a:pPr algn="r"/>
                      <a:r>
                        <a:rPr kumimoji="1" lang="en-US" altLang="ja-JP" sz="1600" dirty="0">
                          <a:latin typeface="Meiryo UI" panose="020B0604030504040204" pitchFamily="50" charset="-128"/>
                          <a:ea typeface="Meiryo UI" panose="020B0604030504040204" pitchFamily="50" charset="-128"/>
                        </a:rPr>
                        <a:t>500t</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523170702"/>
                  </a:ext>
                </a:extLst>
              </a:tr>
            </a:tbl>
          </a:graphicData>
        </a:graphic>
      </p:graphicFrame>
      <p:graphicFrame>
        <p:nvGraphicFramePr>
          <p:cNvPr id="13" name="表 12">
            <a:extLst>
              <a:ext uri="{FF2B5EF4-FFF2-40B4-BE49-F238E27FC236}">
                <a16:creationId xmlns:a16="http://schemas.microsoft.com/office/drawing/2014/main" id="{6B86B395-B00A-49D5-A242-1A3DD5C1320B}"/>
              </a:ext>
            </a:extLst>
          </p:cNvPr>
          <p:cNvGraphicFramePr>
            <a:graphicFrameLocks noGrp="1"/>
          </p:cNvGraphicFramePr>
          <p:nvPr>
            <p:extLst>
              <p:ext uri="{D42A27DB-BD31-4B8C-83A1-F6EECF244321}">
                <p14:modId xmlns:p14="http://schemas.microsoft.com/office/powerpoint/2010/main" val="536714611"/>
              </p:ext>
            </p:extLst>
          </p:nvPr>
        </p:nvGraphicFramePr>
        <p:xfrm>
          <a:off x="6529210" y="2488324"/>
          <a:ext cx="2582971" cy="1124577"/>
        </p:xfrm>
        <a:graphic>
          <a:graphicData uri="http://schemas.openxmlformats.org/drawingml/2006/table">
            <a:tbl>
              <a:tblPr firstRow="1" bandRow="1">
                <a:tableStyleId>{5940675A-B579-460E-94D1-54222C63F5DA}</a:tableStyleId>
              </a:tblPr>
              <a:tblGrid>
                <a:gridCol w="2582971">
                  <a:extLst>
                    <a:ext uri="{9D8B030D-6E8A-4147-A177-3AD203B41FA5}">
                      <a16:colId xmlns:a16="http://schemas.microsoft.com/office/drawing/2014/main" val="475115274"/>
                    </a:ext>
                  </a:extLst>
                </a:gridCol>
              </a:tblGrid>
              <a:tr h="382897">
                <a:tc>
                  <a:txBody>
                    <a:bodyPr/>
                    <a:lstStyle/>
                    <a:p>
                      <a:pPr algn="r"/>
                      <a:r>
                        <a:rPr kumimoji="1" lang="en-US" altLang="ja-JP" sz="1600" dirty="0">
                          <a:latin typeface="Meiryo UI" panose="020B0604030504040204" pitchFamily="50" charset="-128"/>
                          <a:ea typeface="Meiryo UI" panose="020B0604030504040204" pitchFamily="50" charset="-128"/>
                        </a:rPr>
                        <a:t>0.00122〔t-CO₂/t〕</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1</a:t>
                      </a:r>
                      <a:endParaRPr kumimoji="1" lang="ja-JP" altLang="en-US" sz="1600" baseline="300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0.1722〔t-CO₂/</a:t>
                      </a:r>
                      <a:r>
                        <a:rPr kumimoji="1" lang="ja-JP" altLang="en-US" sz="1600" dirty="0">
                          <a:latin typeface="Meiryo UI" panose="020B0604030504040204" pitchFamily="50" charset="-128"/>
                          <a:ea typeface="Meiryo UI" panose="020B0604030504040204" pitchFamily="50" charset="-128"/>
                        </a:rPr>
                        <a:t>台</a:t>
                      </a:r>
                      <a:r>
                        <a:rPr kumimoji="1" lang="en-US" altLang="ja-JP" sz="16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algn="r"/>
                      <a:r>
                        <a:rPr kumimoji="1" lang="en-US" altLang="ja-JP" sz="1600" dirty="0">
                          <a:latin typeface="Meiryo UI" panose="020B0604030504040204" pitchFamily="50" charset="-128"/>
                          <a:ea typeface="Meiryo UI" panose="020B0604030504040204" pitchFamily="50" charset="-128"/>
                        </a:rPr>
                        <a:t>0.7927〔t-CO₂/t〕</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707757502"/>
                  </a:ext>
                </a:extLst>
              </a:tr>
            </a:tbl>
          </a:graphicData>
        </a:graphic>
      </p:graphicFrame>
      <p:graphicFrame>
        <p:nvGraphicFramePr>
          <p:cNvPr id="14" name="表 13">
            <a:extLst>
              <a:ext uri="{FF2B5EF4-FFF2-40B4-BE49-F238E27FC236}">
                <a16:creationId xmlns:a16="http://schemas.microsoft.com/office/drawing/2014/main" id="{723D468C-AA8A-416B-BAF2-9D96AEE8D6F8}"/>
              </a:ext>
            </a:extLst>
          </p:cNvPr>
          <p:cNvGraphicFramePr>
            <a:graphicFrameLocks noGrp="1"/>
          </p:cNvGraphicFramePr>
          <p:nvPr>
            <p:extLst>
              <p:ext uri="{D42A27DB-BD31-4B8C-83A1-F6EECF244321}">
                <p14:modId xmlns:p14="http://schemas.microsoft.com/office/powerpoint/2010/main" val="3430199610"/>
              </p:ext>
            </p:extLst>
          </p:nvPr>
        </p:nvGraphicFramePr>
        <p:xfrm>
          <a:off x="9743391" y="2490403"/>
          <a:ext cx="1659858" cy="1103336"/>
        </p:xfrm>
        <a:graphic>
          <a:graphicData uri="http://schemas.openxmlformats.org/drawingml/2006/table">
            <a:tbl>
              <a:tblPr firstRow="1" bandRow="1">
                <a:tableStyleId>{5940675A-B579-460E-94D1-54222C63F5DA}</a:tableStyleId>
              </a:tblPr>
              <a:tblGrid>
                <a:gridCol w="1659858">
                  <a:extLst>
                    <a:ext uri="{9D8B030D-6E8A-4147-A177-3AD203B41FA5}">
                      <a16:colId xmlns:a16="http://schemas.microsoft.com/office/drawing/2014/main" val="475115274"/>
                    </a:ext>
                  </a:extLst>
                </a:gridCol>
              </a:tblGrid>
              <a:tr h="361656">
                <a:tc>
                  <a:txBody>
                    <a:bodyPr/>
                    <a:lstStyle/>
                    <a:p>
                      <a:pPr algn="r"/>
                      <a:r>
                        <a:rPr kumimoji="1" lang="en-US" altLang="ja-JP" sz="1600" dirty="0">
                          <a:latin typeface="Meiryo UI" panose="020B0604030504040204" pitchFamily="50" charset="-128"/>
                          <a:ea typeface="Meiryo UI" panose="020B0604030504040204" pitchFamily="50" charset="-128"/>
                        </a:rPr>
                        <a:t>2.4〔t-CO₂〕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178113217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17.2〔t-CO₂〕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7359592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396.4〔t-CO₂〕</a:t>
                      </a:r>
                      <a:endParaRPr kumimoji="1" lang="ja-JP" altLang="en-US" sz="1600" dirty="0">
                        <a:latin typeface="Meiryo UI" panose="020B0604030504040204" pitchFamily="50" charset="-128"/>
                        <a:ea typeface="Meiryo UI" panose="020B0604030504040204" pitchFamily="50" charset="-128"/>
                      </a:endParaRPr>
                    </a:p>
                  </a:txBody>
                  <a:tcPr marL="18000" marR="18000" marT="18000" marB="18000" anchor="ctr"/>
                </a:tc>
                <a:extLst>
                  <a:ext uri="{0D108BD9-81ED-4DB2-BD59-A6C34878D82A}">
                    <a16:rowId xmlns:a16="http://schemas.microsoft.com/office/drawing/2014/main" val="3221853645"/>
                  </a:ext>
                </a:extLst>
              </a:tr>
            </a:tbl>
          </a:graphicData>
        </a:graphic>
      </p:graphicFrame>
      <p:sp>
        <p:nvSpPr>
          <p:cNvPr id="15" name="乗算記号 14">
            <a:extLst>
              <a:ext uri="{FF2B5EF4-FFF2-40B4-BE49-F238E27FC236}">
                <a16:creationId xmlns:a16="http://schemas.microsoft.com/office/drawing/2014/main" id="{E6E36B24-0199-47AD-91BE-027CD1E0FE69}"/>
              </a:ext>
            </a:extLst>
          </p:cNvPr>
          <p:cNvSpPr/>
          <p:nvPr/>
        </p:nvSpPr>
        <p:spPr bwMode="auto">
          <a:xfrm>
            <a:off x="5946643" y="2786351"/>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16" name="次の値と等しい 15">
            <a:extLst>
              <a:ext uri="{FF2B5EF4-FFF2-40B4-BE49-F238E27FC236}">
                <a16:creationId xmlns:a16="http://schemas.microsoft.com/office/drawing/2014/main" id="{FB745E56-C1FF-4EE9-BCA1-91AE68FE6BC5}"/>
              </a:ext>
            </a:extLst>
          </p:cNvPr>
          <p:cNvSpPr/>
          <p:nvPr/>
        </p:nvSpPr>
        <p:spPr>
          <a:xfrm>
            <a:off x="9204633" y="2888945"/>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17" name="テキスト ボックス 16">
            <a:extLst>
              <a:ext uri="{FF2B5EF4-FFF2-40B4-BE49-F238E27FC236}">
                <a16:creationId xmlns:a16="http://schemas.microsoft.com/office/drawing/2014/main" id="{167C9E1D-966D-49EB-B708-B930BAFB2BA6}"/>
              </a:ext>
            </a:extLst>
          </p:cNvPr>
          <p:cNvSpPr txBox="1"/>
          <p:nvPr/>
        </p:nvSpPr>
        <p:spPr>
          <a:xfrm>
            <a:off x="4900636" y="2206294"/>
            <a:ext cx="1010303" cy="282030"/>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量</a:t>
            </a:r>
            <a:endParaRPr kumimoji="1"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B628923-1B32-48C4-89FF-CAEA31EE0CF0}"/>
              </a:ext>
            </a:extLst>
          </p:cNvPr>
          <p:cNvSpPr txBox="1"/>
          <p:nvPr/>
        </p:nvSpPr>
        <p:spPr>
          <a:xfrm>
            <a:off x="6507447" y="2229734"/>
            <a:ext cx="1846975"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排出原単位</a:t>
            </a:r>
            <a:r>
              <a:rPr kumimoji="1" lang="ja-JP" altLang="en-US" sz="1800" baseline="30000" dirty="0">
                <a:latin typeface="Meiryo UI" panose="020B0604030504040204" pitchFamily="50" charset="-128"/>
                <a:ea typeface="Meiryo UI" panose="020B0604030504040204" pitchFamily="50" charset="-128"/>
              </a:rPr>
              <a:t>*</a:t>
            </a:r>
            <a:r>
              <a:rPr kumimoji="1" lang="en-US" altLang="ja-JP" sz="1800" baseline="30000" dirty="0">
                <a:latin typeface="Meiryo UI" panose="020B0604030504040204" pitchFamily="50" charset="-128"/>
                <a:ea typeface="Meiryo UI" panose="020B0604030504040204" pitchFamily="50" charset="-128"/>
              </a:rPr>
              <a:t>1</a:t>
            </a:r>
            <a:endParaRPr kumimoji="1" lang="en-US" altLang="ja-JP" baseline="30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C80FB91-55DA-4018-BAC1-54D9295DAE81}"/>
              </a:ext>
            </a:extLst>
          </p:cNvPr>
          <p:cNvSpPr txBox="1"/>
          <p:nvPr/>
        </p:nvSpPr>
        <p:spPr>
          <a:xfrm>
            <a:off x="9756161" y="2204016"/>
            <a:ext cx="1010303"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排出量</a:t>
            </a:r>
            <a:endParaRPr kumimoji="1" lang="en-US" altLang="ja-JP"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4FD6776-BA63-4FA0-A813-BE85504901F1}"/>
              </a:ext>
            </a:extLst>
          </p:cNvPr>
          <p:cNvSpPr txBox="1"/>
          <p:nvPr/>
        </p:nvSpPr>
        <p:spPr>
          <a:xfrm>
            <a:off x="9465889" y="3642868"/>
            <a:ext cx="2024447"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合計</a:t>
            </a:r>
            <a:r>
              <a:rPr kumimoji="1" lang="en-US" altLang="ja-JP" b="1" dirty="0">
                <a:latin typeface="Meiryo UI" panose="020B0604030504040204" pitchFamily="50" charset="-128"/>
                <a:ea typeface="Meiryo UI" panose="020B0604030504040204" pitchFamily="50" charset="-128"/>
              </a:rPr>
              <a:t>: 416〔t-CO₂〕</a:t>
            </a:r>
          </a:p>
        </p:txBody>
      </p:sp>
      <p:sp>
        <p:nvSpPr>
          <p:cNvPr id="23" name="テキスト ボックス 22">
            <a:extLst>
              <a:ext uri="{FF2B5EF4-FFF2-40B4-BE49-F238E27FC236}">
                <a16:creationId xmlns:a16="http://schemas.microsoft.com/office/drawing/2014/main" id="{0C88B502-9FE7-4B4C-BD2B-9FAAF52550A0}"/>
              </a:ext>
            </a:extLst>
          </p:cNvPr>
          <p:cNvSpPr txBox="1"/>
          <p:nvPr/>
        </p:nvSpPr>
        <p:spPr>
          <a:xfrm>
            <a:off x="6529210" y="3653440"/>
            <a:ext cx="2741624" cy="246221"/>
          </a:xfrm>
          <a:prstGeom prst="rect">
            <a:avLst/>
          </a:prstGeom>
          <a:noFill/>
          <a:ln>
            <a:noFill/>
            <a:prstDash val="dash"/>
          </a:ln>
        </p:spPr>
        <p:txBody>
          <a:bodyPr wrap="square" lIns="0" tIns="0" rIns="0" bIns="0"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1:SC-DB 9.</a:t>
            </a:r>
            <a:r>
              <a:rPr lang="ja-JP" altLang="en-US" sz="1600" dirty="0">
                <a:latin typeface="Meiryo UI" panose="020B0604030504040204" pitchFamily="50" charset="-128"/>
                <a:ea typeface="Meiryo UI" panose="020B0604030504040204" pitchFamily="50" charset="-128"/>
              </a:rPr>
              <a:t>廃棄物</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種類別</a:t>
            </a:r>
            <a:r>
              <a:rPr lang="en-US"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9C7F756-7B60-4A5F-B0FD-46A62A4E5F51}"/>
              </a:ext>
            </a:extLst>
          </p:cNvPr>
          <p:cNvSpPr txBox="1"/>
          <p:nvPr/>
        </p:nvSpPr>
        <p:spPr>
          <a:xfrm>
            <a:off x="3561205" y="2195405"/>
            <a:ext cx="1184964"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種類</a:t>
            </a:r>
            <a:endParaRPr kumimoji="1" lang="en-US" altLang="ja-JP"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EAB4AAFE-B318-45AE-9474-CC078E885240}"/>
              </a:ext>
            </a:extLst>
          </p:cNvPr>
          <p:cNvSpPr txBox="1"/>
          <p:nvPr/>
        </p:nvSpPr>
        <p:spPr>
          <a:xfrm>
            <a:off x="901084" y="5001248"/>
            <a:ext cx="10955883" cy="830997"/>
          </a:xfrm>
          <a:prstGeom prst="rect">
            <a:avLst/>
          </a:prstGeom>
          <a:noFill/>
        </p:spPr>
        <p:txBody>
          <a:bodyPr wrap="square" rtlCol="0">
            <a:spAutoFit/>
          </a:bodyPr>
          <a:lstStyle/>
          <a:p>
            <a:pPr>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上記事例は、自己学習要資料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https://www.env.go.jp/earth/ondanka/supply_chain/gvc/files/dms_trends/study_meeting_2020.pdf)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9913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現状</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気候システムの温暖化については疑う余地がない </a:t>
            </a:r>
            <a:r>
              <a:rPr lang="en-US" altLang="ja-JP" sz="2000" dirty="0">
                <a:latin typeface="Meiryo UI" panose="020B0604030504040204" pitchFamily="50" charset="-128"/>
                <a:ea typeface="Meiryo UI" panose="020B0604030504040204" pitchFamily="50" charset="-128"/>
              </a:rPr>
              <a:t>(IPCC6(5)</a:t>
            </a:r>
            <a:r>
              <a:rPr lang="ja-JP" altLang="en-US" sz="2000" dirty="0">
                <a:latin typeface="Meiryo UI" panose="020B0604030504040204" pitchFamily="50" charset="-128"/>
                <a:ea typeface="Meiryo UI" panose="020B0604030504040204" pitchFamily="50" charset="-128"/>
              </a:rPr>
              <a:t>次評価報告書</a:t>
            </a:r>
            <a:r>
              <a:rPr lang="en-US" altLang="ja-JP" sz="20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55881"/>
            <a:ext cx="11771846"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産業革命以降約</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気温が上昇した現在でも、その影響は小さくありません。</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降雨関連だけでも次のような事象が日本で生じています。</a:t>
            </a: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462145" y="6415540"/>
            <a:ext cx="106394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国土交通省</a:t>
            </a:r>
            <a:r>
              <a:rPr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回気候変動を踏まえた水災害対策検討小委員会配付資料</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https://www.mlit.go.jp/river/shinngikai_blog/shaseishin/kasenbunkakai/shouiinkai/kikouhendou_suigai/1/index.html</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CB22E28E-61C4-4239-892E-702D7CB799C3}"/>
              </a:ext>
            </a:extLst>
          </p:cNvPr>
          <p:cNvSpPr txBox="1"/>
          <p:nvPr/>
        </p:nvSpPr>
        <p:spPr>
          <a:xfrm>
            <a:off x="602700" y="5969221"/>
            <a:ext cx="10358343"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4"/>
              </a:rPr>
              <a:t>気候変動の影響について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国土交通省</a:t>
            </a:r>
            <a:r>
              <a:rPr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回気候変動を踏まえた水災害対策検討小委員会配付資料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pic>
        <p:nvPicPr>
          <p:cNvPr id="3" name="図 2">
            <a:extLst>
              <a:ext uri="{FF2B5EF4-FFF2-40B4-BE49-F238E27FC236}">
                <a16:creationId xmlns:a16="http://schemas.microsoft.com/office/drawing/2014/main" id="{07C86ED8-F45A-49B2-A437-404B25E81C02}"/>
              </a:ext>
            </a:extLst>
          </p:cNvPr>
          <p:cNvPicPr>
            <a:picLocks noChangeAspect="1"/>
          </p:cNvPicPr>
          <p:nvPr/>
        </p:nvPicPr>
        <p:blipFill>
          <a:blip r:embed="rId5"/>
          <a:stretch>
            <a:fillRect/>
          </a:stretch>
        </p:blipFill>
        <p:spPr>
          <a:xfrm>
            <a:off x="530373" y="1674825"/>
            <a:ext cx="5357388" cy="1460540"/>
          </a:xfrm>
          <a:prstGeom prst="rect">
            <a:avLst/>
          </a:prstGeom>
        </p:spPr>
      </p:pic>
      <p:pic>
        <p:nvPicPr>
          <p:cNvPr id="7" name="図 6">
            <a:extLst>
              <a:ext uri="{FF2B5EF4-FFF2-40B4-BE49-F238E27FC236}">
                <a16:creationId xmlns:a16="http://schemas.microsoft.com/office/drawing/2014/main" id="{B36C0EEC-D3D4-4BBE-8EFD-7D61FCF80F50}"/>
              </a:ext>
            </a:extLst>
          </p:cNvPr>
          <p:cNvPicPr>
            <a:picLocks noChangeAspect="1"/>
          </p:cNvPicPr>
          <p:nvPr/>
        </p:nvPicPr>
        <p:blipFill>
          <a:blip r:embed="rId6"/>
          <a:stretch>
            <a:fillRect/>
          </a:stretch>
        </p:blipFill>
        <p:spPr>
          <a:xfrm>
            <a:off x="6096000" y="1720930"/>
            <a:ext cx="5317782" cy="1462861"/>
          </a:xfrm>
          <a:prstGeom prst="rect">
            <a:avLst/>
          </a:prstGeom>
        </p:spPr>
      </p:pic>
      <p:sp>
        <p:nvSpPr>
          <p:cNvPr id="8" name="正方形/長方形 7">
            <a:extLst>
              <a:ext uri="{FF2B5EF4-FFF2-40B4-BE49-F238E27FC236}">
                <a16:creationId xmlns:a16="http://schemas.microsoft.com/office/drawing/2014/main" id="{51FCF4FB-201D-4100-8356-EAD03E6D36A5}"/>
              </a:ext>
            </a:extLst>
          </p:cNvPr>
          <p:cNvSpPr/>
          <p:nvPr/>
        </p:nvSpPr>
        <p:spPr>
          <a:xfrm>
            <a:off x="530373" y="1674824"/>
            <a:ext cx="5492055" cy="1949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D21AAE5-1A61-4077-8103-8FF972833A97}"/>
              </a:ext>
            </a:extLst>
          </p:cNvPr>
          <p:cNvSpPr txBox="1"/>
          <p:nvPr/>
        </p:nvSpPr>
        <p:spPr>
          <a:xfrm>
            <a:off x="530373" y="1400748"/>
            <a:ext cx="603666" cy="276999"/>
          </a:xfrm>
          <a:prstGeom prst="rect">
            <a:avLst/>
          </a:prstGeom>
          <a:noFill/>
        </p:spPr>
        <p:txBody>
          <a:bodyPr wrap="square" lIns="0" tIns="0" rIns="0" bIns="0">
            <a:spAutoFit/>
          </a:bodyPr>
          <a:lstStyle/>
          <a:p>
            <a:r>
              <a:rPr lang="ja-JP" altLang="en-US" b="1" dirty="0">
                <a:solidFill>
                  <a:srgbClr val="3333FF"/>
                </a:solidFill>
                <a:latin typeface="Meiryo UI" panose="020B0604030504040204" pitchFamily="50" charset="-128"/>
                <a:ea typeface="Meiryo UI" panose="020B0604030504040204" pitchFamily="50" charset="-128"/>
              </a:rPr>
              <a:t>降雨</a:t>
            </a:r>
          </a:p>
        </p:txBody>
      </p:sp>
      <p:sp>
        <p:nvSpPr>
          <p:cNvPr id="15" name="正方形/長方形 14">
            <a:extLst>
              <a:ext uri="{FF2B5EF4-FFF2-40B4-BE49-F238E27FC236}">
                <a16:creationId xmlns:a16="http://schemas.microsoft.com/office/drawing/2014/main" id="{7F5A9D10-8DA8-4452-9FBB-DBDB4288DC02}"/>
              </a:ext>
            </a:extLst>
          </p:cNvPr>
          <p:cNvSpPr/>
          <p:nvPr/>
        </p:nvSpPr>
        <p:spPr>
          <a:xfrm>
            <a:off x="6064468" y="1684241"/>
            <a:ext cx="5492055" cy="19491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E646026-2F4D-4F93-A905-97EFB49477CE}"/>
              </a:ext>
            </a:extLst>
          </p:cNvPr>
          <p:cNvSpPr txBox="1"/>
          <p:nvPr/>
        </p:nvSpPr>
        <p:spPr>
          <a:xfrm>
            <a:off x="6074562" y="1427027"/>
            <a:ext cx="603666" cy="276999"/>
          </a:xfrm>
          <a:prstGeom prst="rect">
            <a:avLst/>
          </a:prstGeom>
          <a:noFill/>
        </p:spPr>
        <p:txBody>
          <a:bodyPr wrap="square" lIns="0" tIns="0" rIns="0" bIns="0">
            <a:spAutoFit/>
          </a:bodyPr>
          <a:lstStyle/>
          <a:p>
            <a:r>
              <a:rPr lang="ja-JP" altLang="en-US" b="1" dirty="0">
                <a:solidFill>
                  <a:schemeClr val="accent2"/>
                </a:solidFill>
                <a:latin typeface="Meiryo UI" panose="020B0604030504040204" pitchFamily="50" charset="-128"/>
                <a:ea typeface="Meiryo UI" panose="020B0604030504040204" pitchFamily="50" charset="-128"/>
              </a:rPr>
              <a:t>台風</a:t>
            </a:r>
          </a:p>
        </p:txBody>
      </p:sp>
      <p:sp>
        <p:nvSpPr>
          <p:cNvPr id="18" name="正方形/長方形 17">
            <a:extLst>
              <a:ext uri="{FF2B5EF4-FFF2-40B4-BE49-F238E27FC236}">
                <a16:creationId xmlns:a16="http://schemas.microsoft.com/office/drawing/2014/main" id="{156FBAF3-DB75-40D4-AAC7-E16577A2F928}"/>
              </a:ext>
            </a:extLst>
          </p:cNvPr>
          <p:cNvSpPr/>
          <p:nvPr/>
        </p:nvSpPr>
        <p:spPr>
          <a:xfrm>
            <a:off x="6069725" y="3949209"/>
            <a:ext cx="5492055" cy="1949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2EE0B3F-A660-4B97-A38F-F36037519251}"/>
              </a:ext>
            </a:extLst>
          </p:cNvPr>
          <p:cNvPicPr>
            <a:picLocks noChangeAspect="1"/>
          </p:cNvPicPr>
          <p:nvPr/>
        </p:nvPicPr>
        <p:blipFill>
          <a:blip r:embed="rId7"/>
          <a:stretch>
            <a:fillRect/>
          </a:stretch>
        </p:blipFill>
        <p:spPr>
          <a:xfrm>
            <a:off x="602700" y="3973578"/>
            <a:ext cx="5285062" cy="1559828"/>
          </a:xfrm>
          <a:prstGeom prst="rect">
            <a:avLst/>
          </a:prstGeom>
        </p:spPr>
      </p:pic>
      <p:sp>
        <p:nvSpPr>
          <p:cNvPr id="19" name="正方形/長方形 18">
            <a:extLst>
              <a:ext uri="{FF2B5EF4-FFF2-40B4-BE49-F238E27FC236}">
                <a16:creationId xmlns:a16="http://schemas.microsoft.com/office/drawing/2014/main" id="{7E0AD9C8-F207-4BCD-89DC-344C67BEC1D4}"/>
              </a:ext>
            </a:extLst>
          </p:cNvPr>
          <p:cNvSpPr/>
          <p:nvPr/>
        </p:nvSpPr>
        <p:spPr>
          <a:xfrm>
            <a:off x="5810292" y="4525113"/>
            <a:ext cx="121442" cy="67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08424E1-C654-497D-8B7C-3B20943EE721}"/>
              </a:ext>
            </a:extLst>
          </p:cNvPr>
          <p:cNvSpPr/>
          <p:nvPr/>
        </p:nvSpPr>
        <p:spPr>
          <a:xfrm>
            <a:off x="535630" y="3929281"/>
            <a:ext cx="5492055" cy="19491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C91EAB7-C581-49EC-9E14-ED704D436BF1}"/>
              </a:ext>
            </a:extLst>
          </p:cNvPr>
          <p:cNvSpPr txBox="1"/>
          <p:nvPr/>
        </p:nvSpPr>
        <p:spPr>
          <a:xfrm>
            <a:off x="525117" y="3676228"/>
            <a:ext cx="1040923" cy="276999"/>
          </a:xfrm>
          <a:prstGeom prst="rect">
            <a:avLst/>
          </a:prstGeom>
          <a:noFill/>
        </p:spPr>
        <p:txBody>
          <a:bodyPr wrap="square" lIns="0" tIns="0" rIns="0" bIns="0">
            <a:spAutoFit/>
          </a:bodyPr>
          <a:lstStyle/>
          <a:p>
            <a:r>
              <a:rPr lang="ja-JP" altLang="en-US" b="1" dirty="0">
                <a:solidFill>
                  <a:schemeClr val="accent3">
                    <a:lumMod val="75000"/>
                  </a:schemeClr>
                </a:solidFill>
                <a:latin typeface="Meiryo UI" panose="020B0604030504040204" pitchFamily="50" charset="-128"/>
                <a:ea typeface="Meiryo UI" panose="020B0604030504040204" pitchFamily="50" charset="-128"/>
              </a:rPr>
              <a:t>局所豪雨</a:t>
            </a:r>
          </a:p>
        </p:txBody>
      </p:sp>
      <p:sp>
        <p:nvSpPr>
          <p:cNvPr id="21" name="テキスト ボックス 20">
            <a:extLst>
              <a:ext uri="{FF2B5EF4-FFF2-40B4-BE49-F238E27FC236}">
                <a16:creationId xmlns:a16="http://schemas.microsoft.com/office/drawing/2014/main" id="{E00101B3-F58A-43AB-AF64-868C636DD8B3}"/>
              </a:ext>
            </a:extLst>
          </p:cNvPr>
          <p:cNvSpPr txBox="1"/>
          <p:nvPr/>
        </p:nvSpPr>
        <p:spPr>
          <a:xfrm>
            <a:off x="6048283" y="3670973"/>
            <a:ext cx="1040923" cy="276999"/>
          </a:xfrm>
          <a:prstGeom prst="rect">
            <a:avLst/>
          </a:prstGeom>
          <a:noFill/>
        </p:spPr>
        <p:txBody>
          <a:bodyPr wrap="square" lIns="0" tIns="0" rIns="0" bIns="0">
            <a:spAutoFit/>
          </a:bodyPr>
          <a:lstStyle/>
          <a:p>
            <a:r>
              <a:rPr lang="ja-JP" altLang="en-US" b="1" dirty="0">
                <a:solidFill>
                  <a:srgbClr val="FF0000"/>
                </a:solidFill>
                <a:latin typeface="Meiryo UI" panose="020B0604030504040204" pitchFamily="50" charset="-128"/>
                <a:ea typeface="Meiryo UI" panose="020B0604030504040204" pitchFamily="50" charset="-128"/>
              </a:rPr>
              <a:t>前線</a:t>
            </a:r>
          </a:p>
        </p:txBody>
      </p:sp>
      <p:pic>
        <p:nvPicPr>
          <p:cNvPr id="23" name="図 22">
            <a:extLst>
              <a:ext uri="{FF2B5EF4-FFF2-40B4-BE49-F238E27FC236}">
                <a16:creationId xmlns:a16="http://schemas.microsoft.com/office/drawing/2014/main" id="{45C9E474-273D-484E-95E3-D75975C8728D}"/>
              </a:ext>
            </a:extLst>
          </p:cNvPr>
          <p:cNvPicPr>
            <a:picLocks noChangeAspect="1"/>
          </p:cNvPicPr>
          <p:nvPr/>
        </p:nvPicPr>
        <p:blipFill>
          <a:blip r:embed="rId8"/>
          <a:stretch>
            <a:fillRect/>
          </a:stretch>
        </p:blipFill>
        <p:spPr>
          <a:xfrm>
            <a:off x="6123638" y="4002530"/>
            <a:ext cx="5321674" cy="1809897"/>
          </a:xfrm>
          <a:prstGeom prst="rect">
            <a:avLst/>
          </a:prstGeom>
        </p:spPr>
      </p:pic>
    </p:spTree>
    <p:extLst>
      <p:ext uri="{BB962C8B-B14F-4D97-AF65-F5344CB8AC3E}">
        <p14:creationId xmlns:p14="http://schemas.microsoft.com/office/powerpoint/2010/main" val="2432752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5916134"/>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926263"/>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資本財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の対象</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資本財</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54819" y="3674704"/>
            <a:ext cx="2724227" cy="1107996"/>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資本財</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自社の資本財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固定資産</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の建設・製造および輸送から発生する排出</a:t>
            </a:r>
            <a:endParaRPr kumimoji="1" lang="en-US" altLang="ja-JP"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E12D571-AE42-4350-BD82-754330E76390}"/>
              </a:ext>
            </a:extLst>
          </p:cNvPr>
          <p:cNvPicPr>
            <a:picLocks noChangeAspect="1"/>
          </p:cNvPicPr>
          <p:nvPr/>
        </p:nvPicPr>
        <p:blipFill>
          <a:blip r:embed="rId5"/>
          <a:stretch>
            <a:fillRect/>
          </a:stretch>
        </p:blipFill>
        <p:spPr>
          <a:xfrm>
            <a:off x="349715" y="1414046"/>
            <a:ext cx="2734437" cy="2217112"/>
          </a:xfrm>
          <a:prstGeom prst="rect">
            <a:avLst/>
          </a:prstGeom>
        </p:spPr>
      </p:pic>
      <p:sp>
        <p:nvSpPr>
          <p:cNvPr id="24" name="テキスト ボックス 23">
            <a:extLst>
              <a:ext uri="{FF2B5EF4-FFF2-40B4-BE49-F238E27FC236}">
                <a16:creationId xmlns:a16="http://schemas.microsoft.com/office/drawing/2014/main" id="{57E59827-9376-443C-99B6-B8FE5A073122}"/>
              </a:ext>
            </a:extLst>
          </p:cNvPr>
          <p:cNvSpPr txBox="1"/>
          <p:nvPr/>
        </p:nvSpPr>
        <p:spPr>
          <a:xfrm>
            <a:off x="3371534" y="1414046"/>
            <a:ext cx="8118804" cy="2431435"/>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自社の資本財の建設・製造および輸送から発生する排出</a:t>
            </a:r>
            <a:endParaRPr kumimoji="1" lang="en-US" altLang="ja-JP" sz="2000"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資本財とは、長期間の耐用期間を持ち、製品製造、サービス提供あるいは商品の販売・</a:t>
            </a:r>
          </a:p>
          <a:p>
            <a:r>
              <a:rPr lang="ja-JP" altLang="en-US" b="1" dirty="0">
                <a:latin typeface="Meiryo UI" panose="020B0604030504040204" pitchFamily="50" charset="-128"/>
                <a:ea typeface="Meiryo UI" panose="020B0604030504040204" pitchFamily="50" charset="-128"/>
              </a:rPr>
              <a:t>保管・輸送等を行うために事業者が使用する最終製品</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固定資産</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r>
              <a:rPr lang="zh-TW" altLang="en-US" b="1" dirty="0">
                <a:latin typeface="Meiryo UI" panose="020B0604030504040204" pitchFamily="50" charset="-128"/>
                <a:ea typeface="Meiryo UI" panose="020B0604030504040204" pitchFamily="50" charset="-128"/>
              </a:rPr>
              <a:t>設備、機器、建物、施設、車両等</a:t>
            </a:r>
            <a:r>
              <a:rPr lang="ja-JP" altLang="en-US" b="1" dirty="0">
                <a:latin typeface="Meiryo UI" panose="020B0604030504040204" pitchFamily="50" charset="-128"/>
                <a:ea typeface="Meiryo UI" panose="020B0604030504040204" pitchFamily="50" charset="-128"/>
              </a:rPr>
              <a:t>を指す</a:t>
            </a:r>
            <a:br>
              <a:rPr lang="en-US" altLang="ja-JP" b="1" dirty="0">
                <a:latin typeface="Meiryo UI" panose="020B0604030504040204" pitchFamily="50" charset="-128"/>
                <a:ea typeface="Meiryo UI" panose="020B0604030504040204" pitchFamily="50" charset="-128"/>
              </a:rPr>
            </a:b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これ以外の製品・サービスの購入はスコープ３ カテゴリ１に分類</a:t>
            </a:r>
            <a:br>
              <a:rPr lang="en-US" altLang="ja-JP" sz="1600"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資本財の使⽤から発生する排出はスコープ</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またはスコープ</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に計上</a:t>
            </a:r>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テナントとして借りている施設を改修する場合には、改装する部分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内装・機械など</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のみが算定対象</a:t>
            </a:r>
          </a:p>
          <a:p>
            <a:r>
              <a:rPr lang="ja-JP" altLang="en-US" sz="1600" b="1"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複数年にわたって建設・製造されている資本財については、建設・製造が終了した最終年に計上</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4306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5916134"/>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148510" y="1135199"/>
            <a:ext cx="8352979"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資本財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資本財</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54819" y="3674704"/>
            <a:ext cx="2724227" cy="1384995"/>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資本財</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自社の資本財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固定資産</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の建設・製造および輸送から発生する</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排出</a:t>
            </a:r>
            <a:endParaRPr kumimoji="1" lang="en-US" altLang="ja-JP"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E12D571-AE42-4350-BD82-754330E76390}"/>
              </a:ext>
            </a:extLst>
          </p:cNvPr>
          <p:cNvPicPr>
            <a:picLocks noChangeAspect="1"/>
          </p:cNvPicPr>
          <p:nvPr/>
        </p:nvPicPr>
        <p:blipFill>
          <a:blip r:embed="rId5"/>
          <a:stretch>
            <a:fillRect/>
          </a:stretch>
        </p:blipFill>
        <p:spPr>
          <a:xfrm>
            <a:off x="349715" y="1414046"/>
            <a:ext cx="2734437" cy="2217112"/>
          </a:xfrm>
          <a:prstGeom prst="rect">
            <a:avLst/>
          </a:prstGeom>
        </p:spPr>
      </p:pic>
      <p:sp>
        <p:nvSpPr>
          <p:cNvPr id="17" name="テキスト ボックス 16">
            <a:extLst>
              <a:ext uri="{FF2B5EF4-FFF2-40B4-BE49-F238E27FC236}">
                <a16:creationId xmlns:a16="http://schemas.microsoft.com/office/drawing/2014/main" id="{3E9FF2FB-2F61-4C43-8E81-C7DDBAB41C3B}"/>
              </a:ext>
            </a:extLst>
          </p:cNvPr>
          <p:cNvSpPr txBox="1"/>
          <p:nvPr/>
        </p:nvSpPr>
        <p:spPr>
          <a:xfrm>
            <a:off x="3277012" y="2203926"/>
            <a:ext cx="4014159" cy="1204945"/>
          </a:xfrm>
          <a:prstGeom prst="rect">
            <a:avLst/>
          </a:prstGeom>
          <a:noFill/>
        </p:spPr>
        <p:txBody>
          <a:bodyPr wrap="square" lIns="0" tIns="0" rIns="0" bIns="0" rtlCol="0">
            <a:spAutoFit/>
          </a:bodyPr>
          <a:lstStyle/>
          <a:p>
            <a:pPr>
              <a:lnSpc>
                <a:spcPct val="90000"/>
              </a:lnSpc>
            </a:pPr>
            <a:r>
              <a:rPr kumimoji="1" lang="ja-JP" altLang="en-US" b="1" dirty="0">
                <a:latin typeface="Meiryo UI" panose="020B0604030504040204" pitchFamily="50" charset="-128"/>
                <a:ea typeface="Meiryo UI" panose="020B0604030504040204" pitchFamily="50" charset="-128"/>
              </a:rPr>
              <a:t>①資本財別に原材料調達から製造まで</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の排出量を把握し、積み上げて算定</a:t>
            </a:r>
            <a:br>
              <a:rPr kumimoji="1" lang="en-US" altLang="ja-JP" b="1" dirty="0">
                <a:latin typeface="Meiryo UI" panose="020B0604030504040204" pitchFamily="50" charset="-128"/>
                <a:ea typeface="Meiryo UI" panose="020B0604030504040204" pitchFamily="50" charset="-128"/>
              </a:rPr>
            </a:br>
            <a:br>
              <a:rPr kumimoji="1" lang="en-US" altLang="ja-JP" sz="500" b="1" dirty="0">
                <a:latin typeface="Meiryo UI" panose="020B0604030504040204" pitchFamily="50" charset="-128"/>
                <a:ea typeface="Meiryo UI" panose="020B0604030504040204" pitchFamily="50" charset="-128"/>
              </a:rPr>
            </a:br>
            <a:r>
              <a:rPr kumimoji="1" lang="en-US" altLang="ja-JP" sz="500" b="1" dirty="0">
                <a:latin typeface="Meiryo UI" panose="020B0604030504040204" pitchFamily="50" charset="-128"/>
                <a:ea typeface="Meiryo UI" panose="020B0604030504040204" pitchFamily="50" charset="-128"/>
              </a:rPr>
              <a:t>         </a:t>
            </a:r>
            <a:r>
              <a:rPr kumimoji="1" lang="en-US" altLang="ja-JP" b="1" dirty="0">
                <a:solidFill>
                  <a:srgbClr val="05B7B3"/>
                </a:solidFill>
                <a:latin typeface="Meiryo UI" panose="020B0604030504040204" pitchFamily="50" charset="-128"/>
                <a:ea typeface="Meiryo UI" panose="020B0604030504040204" pitchFamily="50" charset="-128"/>
              </a:rPr>
              <a:t>Σ </a:t>
            </a:r>
            <a:r>
              <a:rPr kumimoji="1" lang="ja-JP" altLang="en-US" b="1" dirty="0">
                <a:solidFill>
                  <a:srgbClr val="05B7B3"/>
                </a:solidFill>
                <a:latin typeface="Meiryo UI" panose="020B0604030504040204" pitchFamily="50" charset="-128"/>
                <a:ea typeface="Meiryo UI" panose="020B0604030504040204" pitchFamily="50" charset="-128"/>
              </a:rPr>
              <a:t>資本財種類毎の購⼊量 </a:t>
            </a:r>
            <a:r>
              <a:rPr kumimoji="1" lang="en-US" altLang="ja-JP" b="1" dirty="0">
                <a:solidFill>
                  <a:srgbClr val="05B7B3"/>
                </a:solidFill>
                <a:latin typeface="Meiryo UI" panose="020B0604030504040204" pitchFamily="50" charset="-128"/>
                <a:ea typeface="Meiryo UI" panose="020B0604030504040204" pitchFamily="50" charset="-128"/>
              </a:rPr>
              <a:t>x</a:t>
            </a:r>
            <a:br>
              <a:rPr kumimoji="1" lang="en-US" altLang="ja-JP" b="1" dirty="0">
                <a:solidFill>
                  <a:srgbClr val="05B7B3"/>
                </a:solidFill>
                <a:latin typeface="Meiryo UI" panose="020B0604030504040204" pitchFamily="50" charset="-128"/>
                <a:ea typeface="Meiryo UI" panose="020B0604030504040204" pitchFamily="50" charset="-128"/>
              </a:rPr>
            </a:br>
            <a:r>
              <a:rPr kumimoji="1" lang="en-US" altLang="ja-JP" b="1" dirty="0">
                <a:solidFill>
                  <a:srgbClr val="05B7B3"/>
                </a:solidFill>
                <a:latin typeface="Meiryo UI" panose="020B0604030504040204" pitchFamily="50" charset="-128"/>
                <a:ea typeface="Meiryo UI" panose="020B0604030504040204" pitchFamily="50" charset="-128"/>
              </a:rPr>
              <a:t>     </a:t>
            </a:r>
            <a:r>
              <a:rPr kumimoji="1" lang="ja-JP" altLang="en-US" b="1" dirty="0">
                <a:solidFill>
                  <a:srgbClr val="FF0000"/>
                </a:solidFill>
                <a:latin typeface="Meiryo UI" panose="020B0604030504040204" pitchFamily="50" charset="-128"/>
                <a:ea typeface="Meiryo UI" panose="020B0604030504040204" pitchFamily="50" charset="-128"/>
              </a:rPr>
              <a:t>資本財ごとの排出原単位</a:t>
            </a:r>
            <a:endParaRPr kumimoji="1" lang="en-US" altLang="ja-JP" b="1" dirty="0">
              <a:solidFill>
                <a:srgbClr val="05B7B3"/>
              </a:solidFill>
              <a:latin typeface="Meiryo UI" panose="020B0604030504040204" pitchFamily="50" charset="-128"/>
              <a:ea typeface="Meiryo UI" panose="020B0604030504040204" pitchFamily="50" charset="-128"/>
            </a:endParaRPr>
          </a:p>
          <a:p>
            <a:pPr>
              <a:lnSpc>
                <a:spcPct val="90000"/>
              </a:lnSpc>
            </a:pPr>
            <a:endParaRPr kumimoji="1" lang="en-US" altLang="ja-JP" sz="500" b="1" dirty="0">
              <a:solidFill>
                <a:srgbClr val="05B7B3"/>
              </a:solidFill>
              <a:latin typeface="Meiryo UI" panose="020B0604030504040204" pitchFamily="50" charset="-128"/>
              <a:ea typeface="Meiryo UI" panose="020B0604030504040204" pitchFamily="50" charset="-128"/>
            </a:endParaRPr>
          </a:p>
          <a:p>
            <a:pPr>
              <a:lnSpc>
                <a:spcPct val="90000"/>
              </a:lnSpc>
            </a:pPr>
            <a:endParaRPr kumimoji="1" lang="en-US" altLang="ja-JP" sz="500" b="1" dirty="0">
              <a:solidFill>
                <a:srgbClr val="05B7B3"/>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35D67E1-766E-415F-BF20-A1668B6D79EF}"/>
              </a:ext>
            </a:extLst>
          </p:cNvPr>
          <p:cNvSpPr txBox="1"/>
          <p:nvPr/>
        </p:nvSpPr>
        <p:spPr>
          <a:xfrm>
            <a:off x="7204504" y="2208481"/>
            <a:ext cx="4210358" cy="2811539"/>
          </a:xfrm>
          <a:prstGeom prst="rect">
            <a:avLst/>
          </a:prstGeom>
          <a:noFill/>
        </p:spPr>
        <p:txBody>
          <a:bodyPr wrap="square" lIns="0" tIns="0" rIns="0" bIns="0" rtlCol="0">
            <a:spAutoFit/>
          </a:bodyPr>
          <a:lstStyle/>
          <a:p>
            <a:pPr>
              <a:lnSpc>
                <a:spcPct val="90000"/>
              </a:lnSpc>
            </a:pPr>
            <a:r>
              <a:rPr lang="ja-JP" altLang="en-US" b="1" dirty="0">
                <a:latin typeface="Meiryo UI" panose="020B0604030504040204" pitchFamily="50" charset="-128"/>
                <a:ea typeface="Meiryo UI" panose="020B0604030504040204" pitchFamily="50" charset="-128"/>
              </a:rPr>
              <a:t>②サプライヤーから資本財に関する </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   Scope1 </a:t>
            </a:r>
            <a:r>
              <a:rPr lang="ja-JP" altLang="en-US" b="1" dirty="0">
                <a:latin typeface="Meiryo UI" panose="020B0604030504040204" pitchFamily="50" charset="-128"/>
                <a:ea typeface="Meiryo UI" panose="020B0604030504040204" pitchFamily="50" charset="-128"/>
              </a:rPr>
              <a:t>及び</a:t>
            </a:r>
            <a:r>
              <a:rPr lang="en-US" altLang="ja-JP" b="1" dirty="0">
                <a:latin typeface="Meiryo UI" panose="020B0604030504040204" pitchFamily="50" charset="-128"/>
                <a:ea typeface="Meiryo UI" panose="020B0604030504040204" pitchFamily="50" charset="-128"/>
              </a:rPr>
              <a:t>Scope2 </a:t>
            </a:r>
            <a:r>
              <a:rPr lang="ja-JP" altLang="en-US" b="1" dirty="0">
                <a:latin typeface="Meiryo UI" panose="020B0604030504040204" pitchFamily="50" charset="-128"/>
                <a:ea typeface="Meiryo UI" panose="020B0604030504040204" pitchFamily="50" charset="-128"/>
              </a:rPr>
              <a:t>の排出量、</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原材料の重量、輸送距離、廃棄物の</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重量等を把握し、項⽬別に積み上げて</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算定</a:t>
            </a:r>
            <a:endParaRPr lang="en-US" altLang="ja-JP" b="1" dirty="0">
              <a:latin typeface="Meiryo UI" panose="020B0604030504040204" pitchFamily="50" charset="-128"/>
              <a:ea typeface="Meiryo UI" panose="020B0604030504040204" pitchFamily="50" charset="-128"/>
            </a:endParaRPr>
          </a:p>
          <a:p>
            <a:pPr>
              <a:lnSpc>
                <a:spcPct val="90000"/>
              </a:lnSpc>
            </a:pPr>
            <a:endParaRPr kumimoji="1" lang="en-US" altLang="ja-JP" sz="500" b="1" dirty="0">
              <a:latin typeface="Meiryo UI" panose="020B0604030504040204" pitchFamily="50" charset="-128"/>
              <a:ea typeface="Meiryo UI" panose="020B0604030504040204" pitchFamily="50" charset="-128"/>
            </a:endParaRPr>
          </a:p>
          <a:p>
            <a:pPr>
              <a:lnSpc>
                <a:spcPct val="90000"/>
              </a:lnSpc>
            </a:pPr>
            <a:r>
              <a:rPr lang="en-US" altLang="ja-JP" b="1" dirty="0">
                <a:latin typeface="Meiryo UI" panose="020B0604030504040204" pitchFamily="50" charset="-128"/>
                <a:ea typeface="Meiryo UI" panose="020B0604030504040204" pitchFamily="50" charset="-128"/>
              </a:rPr>
              <a:t>   </a:t>
            </a:r>
            <a:r>
              <a:rPr kumimoji="1" lang="en-US" altLang="ja-JP" sz="500" b="1" dirty="0">
                <a:latin typeface="Meiryo UI" panose="020B0604030504040204" pitchFamily="50" charset="-128"/>
                <a:ea typeface="Meiryo UI" panose="020B0604030504040204" pitchFamily="50" charset="-128"/>
              </a:rPr>
              <a:t> </a:t>
            </a:r>
            <a:r>
              <a:rPr kumimoji="1" lang="en-US" altLang="ja-JP" b="1" dirty="0">
                <a:solidFill>
                  <a:srgbClr val="05B7B3"/>
                </a:solidFill>
                <a:latin typeface="Meiryo UI" panose="020B0604030504040204" pitchFamily="50" charset="-128"/>
                <a:ea typeface="Meiryo UI" panose="020B0604030504040204" pitchFamily="50" charset="-128"/>
              </a:rPr>
              <a:t>Σ(</a:t>
            </a:r>
            <a:r>
              <a:rPr kumimoji="1" lang="ja-JP" altLang="en-US" b="1" dirty="0">
                <a:solidFill>
                  <a:srgbClr val="05B7B3"/>
                </a:solidFill>
                <a:latin typeface="Meiryo UI" panose="020B0604030504040204" pitchFamily="50" charset="-128"/>
                <a:ea typeface="Meiryo UI" panose="020B0604030504040204" pitchFamily="50" charset="-128"/>
              </a:rPr>
              <a:t>サプライヤーの資本財関連の</a:t>
            </a:r>
            <a:br>
              <a:rPr kumimoji="1" lang="en-US" altLang="ja-JP" b="1" dirty="0">
                <a:solidFill>
                  <a:srgbClr val="05B7B3"/>
                </a:solidFill>
                <a:latin typeface="Meiryo UI" panose="020B0604030504040204" pitchFamily="50" charset="-128"/>
                <a:ea typeface="Meiryo UI" panose="020B0604030504040204" pitchFamily="50" charset="-128"/>
              </a:rPr>
            </a:br>
            <a:r>
              <a:rPr kumimoji="1" lang="en-US" altLang="ja-JP" b="1" dirty="0">
                <a:solidFill>
                  <a:srgbClr val="05B7B3"/>
                </a:solidFill>
                <a:latin typeface="Meiryo UI" panose="020B0604030504040204" pitchFamily="50" charset="-128"/>
                <a:ea typeface="Meiryo UI" panose="020B0604030504040204" pitchFamily="50" charset="-128"/>
              </a:rPr>
              <a:t>       Scope1</a:t>
            </a:r>
            <a:r>
              <a:rPr kumimoji="1" lang="ja-JP" altLang="en-US" b="1" dirty="0">
                <a:solidFill>
                  <a:srgbClr val="05B7B3"/>
                </a:solidFill>
                <a:latin typeface="Meiryo UI" panose="020B0604030504040204" pitchFamily="50" charset="-128"/>
                <a:ea typeface="Meiryo UI" panose="020B0604030504040204" pitchFamily="50" charset="-128"/>
              </a:rPr>
              <a:t>及び</a:t>
            </a:r>
            <a:r>
              <a:rPr kumimoji="1" lang="en-US" altLang="ja-JP" b="1" dirty="0">
                <a:solidFill>
                  <a:srgbClr val="05B7B3"/>
                </a:solidFill>
                <a:latin typeface="Meiryo UI" panose="020B0604030504040204" pitchFamily="50" charset="-128"/>
                <a:ea typeface="Meiryo UI" panose="020B0604030504040204" pitchFamily="50" charset="-128"/>
              </a:rPr>
              <a:t>Scope2</a:t>
            </a:r>
            <a:r>
              <a:rPr kumimoji="1" lang="ja-JP" altLang="en-US" b="1" dirty="0">
                <a:solidFill>
                  <a:srgbClr val="05B7B3"/>
                </a:solidFill>
                <a:latin typeface="Meiryo UI" panose="020B0604030504040204" pitchFamily="50" charset="-128"/>
                <a:ea typeface="Meiryo UI" panose="020B0604030504040204" pitchFamily="50" charset="-128"/>
              </a:rPr>
              <a:t>の排出量</a:t>
            </a:r>
            <a:r>
              <a:rPr kumimoji="1" lang="en-US" altLang="ja-JP" b="1" dirty="0">
                <a:solidFill>
                  <a:srgbClr val="05B7B3"/>
                </a:solidFill>
                <a:latin typeface="Meiryo UI" panose="020B0604030504040204" pitchFamily="50" charset="-128"/>
                <a:ea typeface="Meiryo UI" panose="020B0604030504040204" pitchFamily="50" charset="-128"/>
              </a:rPr>
              <a:t>)</a:t>
            </a:r>
            <a:br>
              <a:rPr kumimoji="1" lang="en-US" altLang="ja-JP" b="1" dirty="0">
                <a:solidFill>
                  <a:srgbClr val="05B7B3"/>
                </a:solidFill>
                <a:latin typeface="Meiryo UI" panose="020B0604030504040204" pitchFamily="50" charset="-128"/>
                <a:ea typeface="Meiryo UI" panose="020B0604030504040204" pitchFamily="50" charset="-128"/>
              </a:rPr>
            </a:br>
            <a:r>
              <a:rPr kumimoji="1" lang="en-US" altLang="ja-JP" b="1" dirty="0">
                <a:solidFill>
                  <a:srgbClr val="05B7B3"/>
                </a:solidFill>
                <a:latin typeface="Meiryo UI" panose="020B0604030504040204" pitchFamily="50" charset="-128"/>
                <a:ea typeface="Meiryo UI" panose="020B0604030504040204" pitchFamily="50" charset="-128"/>
              </a:rPr>
              <a:t>   +Σ(</a:t>
            </a:r>
            <a:r>
              <a:rPr kumimoji="1" lang="ja-JP" altLang="en-US" b="1" dirty="0">
                <a:solidFill>
                  <a:srgbClr val="FF0000"/>
                </a:solidFill>
                <a:latin typeface="Meiryo UI" panose="020B0604030504040204" pitchFamily="50" charset="-128"/>
                <a:ea typeface="Meiryo UI" panose="020B0604030504040204" pitchFamily="50" charset="-128"/>
              </a:rPr>
              <a:t>原材料の投⼊額</a:t>
            </a:r>
            <a:r>
              <a:rPr kumimoji="1" lang="en-US" altLang="ja-JP" b="1" dirty="0">
                <a:solidFill>
                  <a:srgbClr val="FF0000"/>
                </a:solidFill>
                <a:latin typeface="Meiryo UI" panose="020B0604030504040204" pitchFamily="50" charset="-128"/>
                <a:ea typeface="Meiryo UI" panose="020B0604030504040204" pitchFamily="50" charset="-128"/>
              </a:rPr>
              <a:t>(</a:t>
            </a:r>
            <a:r>
              <a:rPr kumimoji="1" lang="ja-JP" altLang="en-US" b="1" dirty="0">
                <a:solidFill>
                  <a:srgbClr val="FF0000"/>
                </a:solidFill>
                <a:latin typeface="Meiryo UI" panose="020B0604030504040204" pitchFamily="50" charset="-128"/>
                <a:ea typeface="Meiryo UI" panose="020B0604030504040204" pitchFamily="50" charset="-128"/>
              </a:rPr>
              <a:t>量</a:t>
            </a:r>
            <a:r>
              <a:rPr kumimoji="1" lang="en-US" altLang="ja-JP" b="1" dirty="0">
                <a:solidFill>
                  <a:srgbClr val="FF0000"/>
                </a:solidFill>
                <a:latin typeface="Meiryo UI" panose="020B0604030504040204" pitchFamily="50" charset="-128"/>
                <a:ea typeface="Meiryo UI" panose="020B0604030504040204" pitchFamily="50" charset="-128"/>
              </a:rPr>
              <a:t>)</a:t>
            </a:r>
            <a:r>
              <a:rPr kumimoji="1" lang="en-US" altLang="ja-JP" b="1" dirty="0">
                <a:solidFill>
                  <a:srgbClr val="05B7B3"/>
                </a:solidFill>
                <a:latin typeface="Meiryo UI" panose="020B0604030504040204" pitchFamily="50" charset="-128"/>
                <a:ea typeface="Meiryo UI" panose="020B0604030504040204" pitchFamily="50" charset="-128"/>
              </a:rPr>
              <a:t>×</a:t>
            </a:r>
            <a:r>
              <a:rPr kumimoji="1" lang="ja-JP" altLang="en-US" b="1" dirty="0">
                <a:solidFill>
                  <a:srgbClr val="05B7B3"/>
                </a:solidFill>
                <a:latin typeface="Meiryo UI" panose="020B0604030504040204" pitchFamily="50" charset="-128"/>
                <a:ea typeface="Meiryo UI" panose="020B0604030504040204" pitchFamily="50" charset="-128"/>
              </a:rPr>
              <a:t>排出原単位</a:t>
            </a:r>
            <a:r>
              <a:rPr kumimoji="1" lang="en-US" altLang="ja-JP" b="1" dirty="0">
                <a:solidFill>
                  <a:srgbClr val="05B7B3"/>
                </a:solidFill>
                <a:latin typeface="Meiryo UI" panose="020B0604030504040204" pitchFamily="50" charset="-128"/>
                <a:ea typeface="Meiryo UI" panose="020B0604030504040204" pitchFamily="50" charset="-128"/>
              </a:rPr>
              <a:t>)</a:t>
            </a:r>
          </a:p>
          <a:p>
            <a:pPr>
              <a:lnSpc>
                <a:spcPct val="90000"/>
              </a:lnSpc>
            </a:pPr>
            <a:r>
              <a:rPr kumimoji="1" lang="en-US" altLang="ja-JP" b="1" dirty="0">
                <a:solidFill>
                  <a:srgbClr val="05B7B3"/>
                </a:solidFill>
                <a:latin typeface="Meiryo UI" panose="020B0604030504040204" pitchFamily="50" charset="-128"/>
                <a:ea typeface="Meiryo UI" panose="020B0604030504040204" pitchFamily="50" charset="-128"/>
              </a:rPr>
              <a:t>   +Σ(</a:t>
            </a:r>
            <a:r>
              <a:rPr kumimoji="1" lang="ja-JP" altLang="en-US" b="1" dirty="0">
                <a:solidFill>
                  <a:srgbClr val="FF0000"/>
                </a:solidFill>
                <a:latin typeface="Meiryo UI" panose="020B0604030504040204" pitchFamily="50" charset="-128"/>
                <a:ea typeface="Meiryo UI" panose="020B0604030504040204" pitchFamily="50" charset="-128"/>
              </a:rPr>
              <a:t>原材料の輸送量</a:t>
            </a:r>
            <a:r>
              <a:rPr kumimoji="1" lang="en-US" altLang="ja-JP" b="1" dirty="0">
                <a:solidFill>
                  <a:srgbClr val="05B7B3"/>
                </a:solidFill>
                <a:latin typeface="Meiryo UI" panose="020B0604030504040204" pitchFamily="50" charset="-128"/>
                <a:ea typeface="Meiryo UI" panose="020B0604030504040204" pitchFamily="50" charset="-128"/>
              </a:rPr>
              <a:t>×</a:t>
            </a:r>
            <a:r>
              <a:rPr kumimoji="1" lang="ja-JP" altLang="en-US" b="1" dirty="0">
                <a:solidFill>
                  <a:srgbClr val="05B7B3"/>
                </a:solidFill>
                <a:latin typeface="Meiryo UI" panose="020B0604030504040204" pitchFamily="50" charset="-128"/>
                <a:ea typeface="Meiryo UI" panose="020B0604030504040204" pitchFamily="50" charset="-128"/>
              </a:rPr>
              <a:t>排出原単位</a:t>
            </a:r>
            <a:r>
              <a:rPr kumimoji="1" lang="en-US" altLang="ja-JP" b="1" dirty="0">
                <a:solidFill>
                  <a:srgbClr val="05B7B3"/>
                </a:solidFill>
                <a:latin typeface="Meiryo UI" panose="020B0604030504040204" pitchFamily="50" charset="-128"/>
                <a:ea typeface="Meiryo UI" panose="020B0604030504040204" pitchFamily="50" charset="-128"/>
              </a:rPr>
              <a:t>)</a:t>
            </a:r>
          </a:p>
          <a:p>
            <a:pPr>
              <a:lnSpc>
                <a:spcPct val="90000"/>
              </a:lnSpc>
            </a:pPr>
            <a:r>
              <a:rPr kumimoji="1" lang="en-US" altLang="ja-JP" b="1" dirty="0">
                <a:solidFill>
                  <a:srgbClr val="05B7B3"/>
                </a:solidFill>
                <a:latin typeface="Meiryo UI" panose="020B0604030504040204" pitchFamily="50" charset="-128"/>
                <a:ea typeface="Meiryo UI" panose="020B0604030504040204" pitchFamily="50" charset="-128"/>
              </a:rPr>
              <a:t>   +Σ(</a:t>
            </a:r>
            <a:r>
              <a:rPr kumimoji="1" lang="ja-JP" altLang="en-US" b="1" dirty="0">
                <a:solidFill>
                  <a:srgbClr val="FF0000"/>
                </a:solidFill>
                <a:latin typeface="Meiryo UI" panose="020B0604030504040204" pitchFamily="50" charset="-128"/>
                <a:ea typeface="Meiryo UI" panose="020B0604030504040204" pitchFamily="50" charset="-128"/>
              </a:rPr>
              <a:t>資本財関連の廃棄物重量</a:t>
            </a:r>
            <a:br>
              <a:rPr kumimoji="1" lang="en-US" altLang="ja-JP" b="1" dirty="0">
                <a:solidFill>
                  <a:srgbClr val="FF0000"/>
                </a:solidFill>
                <a:latin typeface="Meiryo UI" panose="020B0604030504040204" pitchFamily="50" charset="-128"/>
                <a:ea typeface="Meiryo UI" panose="020B0604030504040204" pitchFamily="50" charset="-128"/>
              </a:rPr>
            </a:br>
            <a:r>
              <a:rPr kumimoji="1" lang="en-US" altLang="ja-JP" b="1" dirty="0">
                <a:solidFill>
                  <a:srgbClr val="FF0000"/>
                </a:solidFill>
                <a:latin typeface="Meiryo UI" panose="020B0604030504040204" pitchFamily="50" charset="-128"/>
                <a:ea typeface="Meiryo UI" panose="020B0604030504040204" pitchFamily="50" charset="-128"/>
              </a:rPr>
              <a:t>        </a:t>
            </a:r>
            <a:r>
              <a:rPr kumimoji="1" lang="en-US" altLang="ja-JP" b="1" dirty="0">
                <a:solidFill>
                  <a:srgbClr val="05B7B3"/>
                </a:solidFill>
                <a:latin typeface="Meiryo UI" panose="020B0604030504040204" pitchFamily="50" charset="-128"/>
                <a:ea typeface="Meiryo UI" panose="020B0604030504040204" pitchFamily="50" charset="-128"/>
              </a:rPr>
              <a:t>×</a:t>
            </a:r>
            <a:r>
              <a:rPr kumimoji="1" lang="ja-JP" altLang="en-US" b="1" dirty="0">
                <a:solidFill>
                  <a:srgbClr val="05B7B3"/>
                </a:solidFill>
                <a:latin typeface="Meiryo UI" panose="020B0604030504040204" pitchFamily="50" charset="-128"/>
                <a:ea typeface="Meiryo UI" panose="020B0604030504040204" pitchFamily="50" charset="-128"/>
              </a:rPr>
              <a:t>排出原単位</a:t>
            </a:r>
            <a:r>
              <a:rPr kumimoji="1" lang="en-US" altLang="ja-JP" b="1" dirty="0">
                <a:solidFill>
                  <a:srgbClr val="05B7B3"/>
                </a:solidFill>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C47C27B-7B9D-4597-A9A9-0C09D08486FD}"/>
              </a:ext>
            </a:extLst>
          </p:cNvPr>
          <p:cNvSpPr txBox="1"/>
          <p:nvPr/>
        </p:nvSpPr>
        <p:spPr>
          <a:xfrm>
            <a:off x="3148511" y="1660778"/>
            <a:ext cx="8352978" cy="379078"/>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理想形</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基本</a:t>
            </a:r>
          </a:p>
        </p:txBody>
      </p:sp>
    </p:spTree>
    <p:extLst>
      <p:ext uri="{BB962C8B-B14F-4D97-AF65-F5344CB8AC3E}">
        <p14:creationId xmlns:p14="http://schemas.microsoft.com/office/powerpoint/2010/main" val="3168395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5916134"/>
            <a:ext cx="11657546" cy="954107"/>
          </a:xfrm>
          <a:prstGeom prst="rect">
            <a:avLst/>
          </a:prstGeom>
          <a:noFill/>
        </p:spPr>
        <p:txBody>
          <a:bodyPr wrap="square" rtlCol="0">
            <a:spAutoFit/>
          </a:bodyPr>
          <a:lstStyle/>
          <a:p>
            <a:pP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4"/>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926263"/>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資本財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資本財</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54819" y="3674704"/>
            <a:ext cx="2724227" cy="1384995"/>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資本財</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自社の資本財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固定資産</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の建設・製造および輸送から発生する</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排出</a:t>
            </a:r>
            <a:endParaRPr kumimoji="1" lang="en-US" altLang="ja-JP"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E12D571-AE42-4350-BD82-754330E76390}"/>
              </a:ext>
            </a:extLst>
          </p:cNvPr>
          <p:cNvPicPr>
            <a:picLocks noChangeAspect="1"/>
          </p:cNvPicPr>
          <p:nvPr/>
        </p:nvPicPr>
        <p:blipFill>
          <a:blip r:embed="rId5"/>
          <a:stretch>
            <a:fillRect/>
          </a:stretch>
        </p:blipFill>
        <p:spPr>
          <a:xfrm>
            <a:off x="349715" y="1414046"/>
            <a:ext cx="2734437" cy="2217112"/>
          </a:xfrm>
          <a:prstGeom prst="rect">
            <a:avLst/>
          </a:prstGeom>
        </p:spPr>
      </p:pic>
      <p:sp>
        <p:nvSpPr>
          <p:cNvPr id="17" name="テキスト ボックス 16">
            <a:extLst>
              <a:ext uri="{FF2B5EF4-FFF2-40B4-BE49-F238E27FC236}">
                <a16:creationId xmlns:a16="http://schemas.microsoft.com/office/drawing/2014/main" id="{3E9FF2FB-2F61-4C43-8E81-C7DDBAB41C3B}"/>
              </a:ext>
            </a:extLst>
          </p:cNvPr>
          <p:cNvSpPr txBox="1"/>
          <p:nvPr/>
        </p:nvSpPr>
        <p:spPr>
          <a:xfrm>
            <a:off x="8837346" y="2606921"/>
            <a:ext cx="3201741" cy="984885"/>
          </a:xfrm>
          <a:prstGeom prst="rect">
            <a:avLst/>
          </a:prstGeom>
          <a:noFill/>
        </p:spPr>
        <p:txBody>
          <a:bodyPr wrap="square" lIns="0" tIns="0" rIns="0" bIns="0"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排出量原単位は、自社</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買い手</a:t>
            </a:r>
            <a:br>
              <a:rPr lang="en-US" altLang="ja-JP" sz="1600" b="1" dirty="0">
                <a:latin typeface="Meiryo UI" panose="020B0604030504040204" pitchFamily="50" charset="-128"/>
                <a:ea typeface="Meiryo UI" panose="020B0604030504040204" pitchFamily="50" charset="-128"/>
              </a:rPr>
            </a:b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企業</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が所属する業種で決まる</a:t>
            </a:r>
            <a:br>
              <a:rPr lang="en-US" altLang="ja-JP" sz="1600" b="1" dirty="0">
                <a:latin typeface="Meiryo UI" panose="020B0604030504040204" pitchFamily="50" charset="-128"/>
                <a:ea typeface="Meiryo UI" panose="020B0604030504040204" pitchFamily="50" charset="-128"/>
              </a:rPr>
            </a:br>
            <a:r>
              <a:rPr lang="en-US" altLang="ja-JP" sz="1600" b="1" dirty="0">
                <a:latin typeface="Meiryo UI" panose="020B0604030504040204" pitchFamily="50" charset="-128"/>
                <a:ea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rPr>
              <a:t>購入物で決定するのではないこと</a:t>
            </a:r>
            <a:br>
              <a:rPr lang="en-US" altLang="ja-JP" sz="1600" b="1" dirty="0">
                <a:solidFill>
                  <a:srgbClr val="FF0000"/>
                </a:solidFill>
                <a:latin typeface="Meiryo UI" panose="020B0604030504040204" pitchFamily="50" charset="-128"/>
                <a:ea typeface="Meiryo UI" panose="020B0604030504040204" pitchFamily="50" charset="-128"/>
              </a:rPr>
            </a:br>
            <a:r>
              <a:rPr lang="en-US" altLang="ja-JP" sz="1600" b="1" dirty="0">
                <a:solidFill>
                  <a:srgbClr val="FF0000"/>
                </a:solidFill>
                <a:latin typeface="Meiryo UI" panose="020B0604030504040204" pitchFamily="50" charset="-128"/>
                <a:ea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rPr>
              <a:t>に注意</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9786BA-7013-4543-8E77-C7ECCC358578}"/>
              </a:ext>
            </a:extLst>
          </p:cNvPr>
          <p:cNvSpPr txBox="1"/>
          <p:nvPr/>
        </p:nvSpPr>
        <p:spPr>
          <a:xfrm>
            <a:off x="3371535" y="1464457"/>
            <a:ext cx="8118803"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a:t>
            </a:r>
          </a:p>
        </p:txBody>
      </p:sp>
      <p:sp>
        <p:nvSpPr>
          <p:cNvPr id="15" name="テキスト ボックス 14">
            <a:extLst>
              <a:ext uri="{FF2B5EF4-FFF2-40B4-BE49-F238E27FC236}">
                <a16:creationId xmlns:a16="http://schemas.microsoft.com/office/drawing/2014/main" id="{8B37F551-5F16-4C8B-84FE-AA2BC8AA8316}"/>
              </a:ext>
            </a:extLst>
          </p:cNvPr>
          <p:cNvSpPr txBox="1"/>
          <p:nvPr/>
        </p:nvSpPr>
        <p:spPr>
          <a:xfrm>
            <a:off x="3371533" y="1843536"/>
            <a:ext cx="8118803" cy="553998"/>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購⼊した資本財の⽀出額</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もしくは重量、販売単位</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を把握し、排出量を推計</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支出額を使うのが一般的</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1CCF67C-8F00-4F4A-AD62-F82F1D8DC1A0}"/>
              </a:ext>
            </a:extLst>
          </p:cNvPr>
          <p:cNvSpPr txBox="1"/>
          <p:nvPr/>
        </p:nvSpPr>
        <p:spPr>
          <a:xfrm>
            <a:off x="3389290" y="2566090"/>
            <a:ext cx="1088841" cy="615553"/>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金額</a:t>
            </a:r>
            <a:r>
              <a:rPr kumimoji="1" lang="en-US" altLang="ja-JP" sz="2000" b="1" dirty="0">
                <a:latin typeface="Meiryo UI" panose="020B0604030504040204" pitchFamily="50" charset="-128"/>
                <a:ea typeface="Meiryo UI" panose="020B0604030504040204" pitchFamily="50" charset="-128"/>
              </a:rPr>
              <a:t>】</a:t>
            </a:r>
            <a:br>
              <a:rPr kumimoji="1" lang="en-US" altLang="ja-JP" sz="2000" b="1" dirty="0">
                <a:latin typeface="Meiryo UI" panose="020B0604030504040204" pitchFamily="50" charset="-128"/>
                <a:ea typeface="Meiryo UI" panose="020B0604030504040204" pitchFamily="50" charset="-128"/>
              </a:rPr>
            </a:br>
            <a:r>
              <a:rPr kumimoji="1" lang="en-US" altLang="ja-JP" sz="2000"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一般的</a:t>
            </a:r>
            <a:r>
              <a:rPr kumimoji="1" lang="en-US" altLang="ja-JP" b="1" dirty="0">
                <a:latin typeface="Meiryo UI" panose="020B0604030504040204" pitchFamily="50" charset="-128"/>
                <a:ea typeface="Meiryo UI" panose="020B0604030504040204" pitchFamily="50" charset="-128"/>
              </a:rPr>
              <a:t>)</a:t>
            </a:r>
          </a:p>
        </p:txBody>
      </p:sp>
      <p:sp>
        <p:nvSpPr>
          <p:cNvPr id="20" name="乗算記号 19">
            <a:extLst>
              <a:ext uri="{FF2B5EF4-FFF2-40B4-BE49-F238E27FC236}">
                <a16:creationId xmlns:a16="http://schemas.microsoft.com/office/drawing/2014/main" id="{55481D45-5C22-468F-AB3F-1266237E04D3}"/>
              </a:ext>
            </a:extLst>
          </p:cNvPr>
          <p:cNvSpPr/>
          <p:nvPr/>
        </p:nvSpPr>
        <p:spPr bwMode="auto">
          <a:xfrm>
            <a:off x="6097132" y="2572313"/>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2" name="四角形: 角を丸くする 21">
            <a:extLst>
              <a:ext uri="{FF2B5EF4-FFF2-40B4-BE49-F238E27FC236}">
                <a16:creationId xmlns:a16="http://schemas.microsoft.com/office/drawing/2014/main" id="{223BC042-C823-4A55-A36E-8FE92D8DCD21}"/>
              </a:ext>
            </a:extLst>
          </p:cNvPr>
          <p:cNvSpPr/>
          <p:nvPr/>
        </p:nvSpPr>
        <p:spPr>
          <a:xfrm>
            <a:off x="4536595" y="2596186"/>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資本財の価格</a:t>
            </a:r>
            <a:br>
              <a:rPr lang="en-US" altLang="ja-JP" b="1" dirty="0">
                <a:solidFill>
                  <a:schemeClr val="bg1"/>
                </a:solidFill>
                <a:latin typeface="Meiryo UI" panose="020B0604030504040204" pitchFamily="50" charset="-128"/>
                <a:ea typeface="Meiryo UI"/>
              </a:rPr>
            </a:br>
            <a:r>
              <a:rPr lang="en-US" altLang="ja-JP" b="1" dirty="0">
                <a:solidFill>
                  <a:schemeClr val="bg1"/>
                </a:solidFill>
                <a:latin typeface="Meiryo UI" panose="020B0604030504040204" pitchFamily="50" charset="-128"/>
                <a:ea typeface="Meiryo UI"/>
              </a:rPr>
              <a:t>(</a:t>
            </a:r>
            <a:r>
              <a:rPr lang="ja-JP" altLang="en-US" b="1" dirty="0">
                <a:solidFill>
                  <a:schemeClr val="bg1"/>
                </a:solidFill>
                <a:latin typeface="Meiryo UI" panose="020B0604030504040204" pitchFamily="50" charset="-128"/>
                <a:ea typeface="Meiryo UI"/>
              </a:rPr>
              <a:t>建設費⽤</a:t>
            </a:r>
            <a:r>
              <a:rPr lang="en-US" altLang="ja-JP" b="1" dirty="0">
                <a:solidFill>
                  <a:schemeClr val="bg1"/>
                </a:solidFill>
                <a:latin typeface="Meiryo UI" panose="020B0604030504040204" pitchFamily="50" charset="-128"/>
                <a:ea typeface="Meiryo UI"/>
              </a:rPr>
              <a:t>)</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3" name="四角形: 角を丸くする 22">
            <a:extLst>
              <a:ext uri="{FF2B5EF4-FFF2-40B4-BE49-F238E27FC236}">
                <a16:creationId xmlns:a16="http://schemas.microsoft.com/office/drawing/2014/main" id="{D2F8056C-FF13-494B-8264-8AF0729C4582}"/>
              </a:ext>
            </a:extLst>
          </p:cNvPr>
          <p:cNvSpPr/>
          <p:nvPr/>
        </p:nvSpPr>
        <p:spPr>
          <a:xfrm>
            <a:off x="6964764" y="2583269"/>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4" name="テキスト ボックス 23">
            <a:extLst>
              <a:ext uri="{FF2B5EF4-FFF2-40B4-BE49-F238E27FC236}">
                <a16:creationId xmlns:a16="http://schemas.microsoft.com/office/drawing/2014/main" id="{D8339F5A-5016-4238-85EF-BF916DCC9099}"/>
              </a:ext>
            </a:extLst>
          </p:cNvPr>
          <p:cNvSpPr txBox="1"/>
          <p:nvPr/>
        </p:nvSpPr>
        <p:spPr>
          <a:xfrm>
            <a:off x="3588301" y="3588506"/>
            <a:ext cx="818062" cy="307777"/>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重量</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25" name="乗算記号 24">
            <a:extLst>
              <a:ext uri="{FF2B5EF4-FFF2-40B4-BE49-F238E27FC236}">
                <a16:creationId xmlns:a16="http://schemas.microsoft.com/office/drawing/2014/main" id="{B8CCC872-E659-4F2B-8223-238BD49C4789}"/>
              </a:ext>
            </a:extLst>
          </p:cNvPr>
          <p:cNvSpPr/>
          <p:nvPr/>
        </p:nvSpPr>
        <p:spPr bwMode="auto">
          <a:xfrm>
            <a:off x="6089730" y="3594729"/>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6" name="四角形: 角を丸くする 25">
            <a:extLst>
              <a:ext uri="{FF2B5EF4-FFF2-40B4-BE49-F238E27FC236}">
                <a16:creationId xmlns:a16="http://schemas.microsoft.com/office/drawing/2014/main" id="{BFCF7A9C-1330-4AA5-ADF9-70C665279E41}"/>
              </a:ext>
            </a:extLst>
          </p:cNvPr>
          <p:cNvSpPr/>
          <p:nvPr/>
        </p:nvSpPr>
        <p:spPr>
          <a:xfrm>
            <a:off x="4529193" y="3618602"/>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資本財の重量</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7" name="四角形: 角を丸くする 26">
            <a:extLst>
              <a:ext uri="{FF2B5EF4-FFF2-40B4-BE49-F238E27FC236}">
                <a16:creationId xmlns:a16="http://schemas.microsoft.com/office/drawing/2014/main" id="{95019B85-E3BA-4D4B-9A10-3E2A9E43BB9F}"/>
              </a:ext>
            </a:extLst>
          </p:cNvPr>
          <p:cNvSpPr/>
          <p:nvPr/>
        </p:nvSpPr>
        <p:spPr>
          <a:xfrm>
            <a:off x="6957362" y="3605685"/>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29" name="テキスト ボックス 28">
            <a:extLst>
              <a:ext uri="{FF2B5EF4-FFF2-40B4-BE49-F238E27FC236}">
                <a16:creationId xmlns:a16="http://schemas.microsoft.com/office/drawing/2014/main" id="{1DE83191-B930-4DC3-AF0A-3CEA93E86528}"/>
              </a:ext>
            </a:extLst>
          </p:cNvPr>
          <p:cNvSpPr txBox="1"/>
          <p:nvPr/>
        </p:nvSpPr>
        <p:spPr>
          <a:xfrm>
            <a:off x="3598656" y="4371221"/>
            <a:ext cx="818062" cy="615553"/>
          </a:xfrm>
          <a:prstGeom prst="rect">
            <a:avLst/>
          </a:prstGeom>
          <a:noFill/>
        </p:spPr>
        <p:txBody>
          <a:bodyPr wrap="square" lIns="0" tIns="0" rIns="0" bIns="0"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販売 </a:t>
            </a:r>
            <a:br>
              <a:rPr kumimoji="1" lang="en-US" altLang="ja-JP" sz="2000" b="1" dirty="0">
                <a:latin typeface="Meiryo UI" panose="020B0604030504040204" pitchFamily="50" charset="-128"/>
                <a:ea typeface="Meiryo UI" panose="020B0604030504040204" pitchFamily="50" charset="-128"/>
              </a:rPr>
            </a:b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単位</a:t>
            </a:r>
            <a:r>
              <a:rPr kumimoji="1" lang="en-US" altLang="ja-JP" sz="20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30" name="乗算記号 29">
            <a:extLst>
              <a:ext uri="{FF2B5EF4-FFF2-40B4-BE49-F238E27FC236}">
                <a16:creationId xmlns:a16="http://schemas.microsoft.com/office/drawing/2014/main" id="{B2B90953-48D2-40DE-BB14-80997065086E}"/>
              </a:ext>
            </a:extLst>
          </p:cNvPr>
          <p:cNvSpPr/>
          <p:nvPr/>
        </p:nvSpPr>
        <p:spPr bwMode="auto">
          <a:xfrm>
            <a:off x="6100085" y="4377444"/>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31" name="四角形: 角を丸くする 30">
            <a:extLst>
              <a:ext uri="{FF2B5EF4-FFF2-40B4-BE49-F238E27FC236}">
                <a16:creationId xmlns:a16="http://schemas.microsoft.com/office/drawing/2014/main" id="{4D88DCA5-65EA-4347-BB1F-807D72723BFA}"/>
              </a:ext>
            </a:extLst>
          </p:cNvPr>
          <p:cNvSpPr/>
          <p:nvPr/>
        </p:nvSpPr>
        <p:spPr>
          <a:xfrm>
            <a:off x="4539548" y="4401317"/>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b="1" dirty="0">
                <a:solidFill>
                  <a:schemeClr val="bg1"/>
                </a:solidFill>
                <a:latin typeface="Meiryo UI" panose="020B0604030504040204" pitchFamily="50" charset="-128"/>
                <a:ea typeface="Meiryo UI"/>
              </a:rPr>
              <a:t>資本財の</a:t>
            </a:r>
            <a:br>
              <a:rPr lang="en-US" altLang="ja-JP" b="1" dirty="0">
                <a:solidFill>
                  <a:schemeClr val="bg1"/>
                </a:solidFill>
                <a:latin typeface="Meiryo UI" panose="020B0604030504040204" pitchFamily="50" charset="-128"/>
                <a:ea typeface="Meiryo UI"/>
              </a:rPr>
            </a:br>
            <a:r>
              <a:rPr lang="ja-JP" altLang="en-US" b="1" dirty="0">
                <a:solidFill>
                  <a:schemeClr val="bg1"/>
                </a:solidFill>
                <a:latin typeface="Meiryo UI" panose="020B0604030504040204" pitchFamily="50" charset="-128"/>
                <a:ea typeface="Meiryo UI"/>
              </a:rPr>
              <a:t>販売単位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32" name="四角形: 角を丸くする 31">
            <a:extLst>
              <a:ext uri="{FF2B5EF4-FFF2-40B4-BE49-F238E27FC236}">
                <a16:creationId xmlns:a16="http://schemas.microsoft.com/office/drawing/2014/main" id="{86B728BE-1730-4145-84C8-B407F5D5D520}"/>
              </a:ext>
            </a:extLst>
          </p:cNvPr>
          <p:cNvSpPr/>
          <p:nvPr/>
        </p:nvSpPr>
        <p:spPr>
          <a:xfrm>
            <a:off x="6967717" y="4388400"/>
            <a:ext cx="1679516" cy="705710"/>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120000"/>
              </a:lnSpc>
              <a:spcBef>
                <a:spcPct val="0"/>
              </a:spcBef>
              <a:spcAft>
                <a:spcPct val="70000"/>
              </a:spcAft>
            </a:pPr>
            <a:r>
              <a:rPr lang="ja-JP" altLang="en-US" b="1" dirty="0">
                <a:solidFill>
                  <a:schemeClr val="bg1"/>
                </a:solidFill>
                <a:latin typeface="Meiryo UI" panose="020B0604030504040204" pitchFamily="50" charset="-128"/>
                <a:ea typeface="Meiryo UI"/>
              </a:rPr>
              <a:t>排出原単位</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Tree>
    <p:extLst>
      <p:ext uri="{BB962C8B-B14F-4D97-AF65-F5344CB8AC3E}">
        <p14:creationId xmlns:p14="http://schemas.microsoft.com/office/powerpoint/2010/main" val="615174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926263"/>
            <a:ext cx="8118804"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資本財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資本財</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1037617"/>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54819" y="3674704"/>
            <a:ext cx="2724227" cy="1384995"/>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資本財</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自社の資本財</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固定資産</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の建設・製造および輸送から発生する</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排出</a:t>
            </a:r>
            <a:endParaRPr kumimoji="1" lang="en-US" altLang="ja-JP"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E12D571-AE42-4350-BD82-754330E76390}"/>
              </a:ext>
            </a:extLst>
          </p:cNvPr>
          <p:cNvPicPr>
            <a:picLocks noChangeAspect="1"/>
          </p:cNvPicPr>
          <p:nvPr/>
        </p:nvPicPr>
        <p:blipFill>
          <a:blip r:embed="rId3"/>
          <a:stretch>
            <a:fillRect/>
          </a:stretch>
        </p:blipFill>
        <p:spPr>
          <a:xfrm>
            <a:off x="349715" y="1414046"/>
            <a:ext cx="2734437" cy="2217112"/>
          </a:xfrm>
          <a:prstGeom prst="rect">
            <a:avLst/>
          </a:prstGeom>
        </p:spPr>
      </p:pic>
      <p:sp>
        <p:nvSpPr>
          <p:cNvPr id="21" name="テキスト ボックス 20">
            <a:extLst>
              <a:ext uri="{FF2B5EF4-FFF2-40B4-BE49-F238E27FC236}">
                <a16:creationId xmlns:a16="http://schemas.microsoft.com/office/drawing/2014/main" id="{C59786BA-7013-4543-8E77-C7ECCC358578}"/>
              </a:ext>
            </a:extLst>
          </p:cNvPr>
          <p:cNvSpPr txBox="1"/>
          <p:nvPr/>
        </p:nvSpPr>
        <p:spPr>
          <a:xfrm>
            <a:off x="3371535" y="1464457"/>
            <a:ext cx="8118803"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算出の事例</a:t>
            </a:r>
          </a:p>
        </p:txBody>
      </p:sp>
      <p:sp>
        <p:nvSpPr>
          <p:cNvPr id="11" name="テキスト ボックス 10">
            <a:extLst>
              <a:ext uri="{FF2B5EF4-FFF2-40B4-BE49-F238E27FC236}">
                <a16:creationId xmlns:a16="http://schemas.microsoft.com/office/drawing/2014/main" id="{29EF7441-8E65-4B1E-9712-56D52CE4B29D}"/>
              </a:ext>
            </a:extLst>
          </p:cNvPr>
          <p:cNvSpPr txBox="1"/>
          <p:nvPr/>
        </p:nvSpPr>
        <p:spPr>
          <a:xfrm>
            <a:off x="3337340" y="1929034"/>
            <a:ext cx="8187192" cy="590349"/>
          </a:xfrm>
          <a:prstGeom prst="rect">
            <a:avLst/>
          </a:prstGeom>
          <a:noFill/>
        </p:spPr>
        <p:txBody>
          <a:bodyPr wrap="square" lIns="18000" tIns="18000" rIns="18000" bIns="18000">
            <a:spAutoFit/>
          </a:bodyPr>
          <a:lstStyle/>
          <a:p>
            <a:pPr algn="l"/>
            <a:r>
              <a:rPr lang="en-US" altLang="ja-JP" sz="1800" b="1" i="0" u="none" strike="noStrike" baseline="0" dirty="0">
                <a:latin typeface="Meiryo UI" panose="020B0604030504040204" pitchFamily="50" charset="-128"/>
                <a:ea typeface="Meiryo UI" panose="020B0604030504040204" pitchFamily="50" charset="-128"/>
              </a:rPr>
              <a:t>⾃</a:t>
            </a:r>
            <a:r>
              <a:rPr lang="ja-JP" altLang="en-US" sz="1800" b="1" i="0" u="none" strike="noStrike" baseline="0" dirty="0">
                <a:latin typeface="Meiryo UI" panose="020B0604030504040204" pitchFamily="50" charset="-128"/>
                <a:ea typeface="Meiryo UI" panose="020B0604030504040204" pitchFamily="50" charset="-128"/>
              </a:rPr>
              <a:t>動⾞会社（主に乗⽤⾞を製造）で年間</a:t>
            </a:r>
            <a:r>
              <a:rPr lang="en-US" altLang="ja-JP" sz="1800" b="1" i="0" u="none" strike="noStrike" baseline="0" dirty="0">
                <a:latin typeface="Meiryo UI" panose="020B0604030504040204" pitchFamily="50" charset="-128"/>
                <a:ea typeface="Meiryo UI" panose="020B0604030504040204" pitchFamily="50" charset="-128"/>
              </a:rPr>
              <a:t>10,000</a:t>
            </a:r>
            <a:r>
              <a:rPr lang="ja-JP" altLang="en-US" sz="1800" b="1" i="0" u="none" strike="noStrike" baseline="0" dirty="0">
                <a:latin typeface="Meiryo UI" panose="020B0604030504040204" pitchFamily="50" charset="-128"/>
                <a:ea typeface="Meiryo UI" panose="020B0604030504040204" pitchFamily="50" charset="-128"/>
              </a:rPr>
              <a:t>百万円の産業⽤機械の購⼊</a:t>
            </a:r>
            <a:r>
              <a:rPr lang="ja-JP" altLang="en-US" b="1" dirty="0">
                <a:latin typeface="Meiryo UI" panose="020B0604030504040204" pitchFamily="50" charset="-128"/>
                <a:ea typeface="Meiryo UI" panose="020B0604030504040204" pitchFamily="50" charset="-128"/>
              </a:rPr>
              <a:t>が</a:t>
            </a:r>
            <a:endParaRPr lang="en-US" altLang="ja-JP" b="1" dirty="0">
              <a:latin typeface="Meiryo UI" panose="020B0604030504040204" pitchFamily="50" charset="-128"/>
              <a:ea typeface="Meiryo UI" panose="020B0604030504040204" pitchFamily="50" charset="-128"/>
            </a:endParaRPr>
          </a:p>
          <a:p>
            <a:pPr algn="l"/>
            <a:r>
              <a:rPr lang="ja-JP" altLang="en-US" b="1" dirty="0">
                <a:latin typeface="Meiryo UI" panose="020B0604030504040204" pitchFamily="50" charset="-128"/>
                <a:ea typeface="Meiryo UI" panose="020B0604030504040204" pitchFamily="50" charset="-128"/>
              </a:rPr>
              <a:t>ある場合の排出量</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68E31E37-9D7B-4317-9A83-7C2ECF67027A}"/>
              </a:ext>
            </a:extLst>
          </p:cNvPr>
          <p:cNvSpPr txBox="1"/>
          <p:nvPr/>
        </p:nvSpPr>
        <p:spPr>
          <a:xfrm>
            <a:off x="1069759" y="5516238"/>
            <a:ext cx="10955883" cy="830997"/>
          </a:xfrm>
          <a:prstGeom prst="rect">
            <a:avLst/>
          </a:prstGeom>
          <a:noFill/>
        </p:spPr>
        <p:txBody>
          <a:bodyPr wrap="square" rtlCol="0">
            <a:spAutoFit/>
          </a:bodyPr>
          <a:lstStyle/>
          <a:p>
            <a:pPr>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上記事例は、自己学習要資料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https://www.env.go.jp/earth/ondanka/supply_chain/gvc/files/dms_trends/study_meeting_2020.pdf)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ページ</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294F6C4-56EE-48F0-BCAB-4F3C14BA31CF}"/>
              </a:ext>
            </a:extLst>
          </p:cNvPr>
          <p:cNvSpPr/>
          <p:nvPr/>
        </p:nvSpPr>
        <p:spPr>
          <a:xfrm>
            <a:off x="3844031" y="2973752"/>
            <a:ext cx="1961965" cy="878884"/>
          </a:xfrm>
          <a:prstGeom prst="rect">
            <a:avLst/>
          </a:prstGeom>
          <a:noFill/>
          <a:ln w="38100">
            <a:solidFill>
              <a:srgbClr val="05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A362344-2AD7-4581-9772-B39D6A76FDB9}"/>
              </a:ext>
            </a:extLst>
          </p:cNvPr>
          <p:cNvSpPr txBox="1"/>
          <p:nvPr/>
        </p:nvSpPr>
        <p:spPr>
          <a:xfrm>
            <a:off x="3844031" y="2615076"/>
            <a:ext cx="1557334" cy="313350"/>
          </a:xfrm>
          <a:prstGeom prst="rect">
            <a:avLst/>
          </a:prstGeom>
          <a:noFill/>
        </p:spPr>
        <p:txBody>
          <a:bodyPr wrap="square" lIns="18000" tIns="18000" rIns="18000" bIns="18000">
            <a:spAutoFit/>
          </a:bodyPr>
          <a:lstStyle/>
          <a:p>
            <a:pPr algn="l"/>
            <a:r>
              <a:rPr lang="ja-JP" altLang="en-US" b="1" dirty="0">
                <a:latin typeface="Meiryo UI" panose="020B0604030504040204" pitchFamily="50" charset="-128"/>
                <a:ea typeface="Meiryo UI" panose="020B0604030504040204" pitchFamily="50" charset="-128"/>
              </a:rPr>
              <a:t>資本財の価格</a:t>
            </a:r>
          </a:p>
        </p:txBody>
      </p:sp>
      <p:sp>
        <p:nvSpPr>
          <p:cNvPr id="19" name="テキスト ボックス 18">
            <a:extLst>
              <a:ext uri="{FF2B5EF4-FFF2-40B4-BE49-F238E27FC236}">
                <a16:creationId xmlns:a16="http://schemas.microsoft.com/office/drawing/2014/main" id="{9A902199-47E9-4772-ADFD-6B596FF95E1A}"/>
              </a:ext>
            </a:extLst>
          </p:cNvPr>
          <p:cNvSpPr txBox="1"/>
          <p:nvPr/>
        </p:nvSpPr>
        <p:spPr>
          <a:xfrm>
            <a:off x="4062335" y="3244322"/>
            <a:ext cx="1679516" cy="313350"/>
          </a:xfrm>
          <a:prstGeom prst="rect">
            <a:avLst/>
          </a:prstGeom>
          <a:noFill/>
        </p:spPr>
        <p:txBody>
          <a:bodyPr wrap="square" lIns="18000" tIns="18000" rIns="18000" bIns="18000">
            <a:spAutoFit/>
          </a:bodyPr>
          <a:lstStyle/>
          <a:p>
            <a:pPr algn="l"/>
            <a:r>
              <a:rPr lang="en-US" altLang="ja-JP" b="1" dirty="0">
                <a:latin typeface="Meiryo UI" panose="020B0604030504040204" pitchFamily="50" charset="-128"/>
                <a:ea typeface="Meiryo UI" panose="020B0604030504040204" pitchFamily="50" charset="-128"/>
              </a:rPr>
              <a:t>10,000</a:t>
            </a:r>
            <a:r>
              <a:rPr lang="ja-JP" altLang="en-US" b="1" dirty="0">
                <a:latin typeface="Meiryo UI" panose="020B0604030504040204" pitchFamily="50" charset="-128"/>
                <a:ea typeface="Meiryo UI" panose="020B0604030504040204" pitchFamily="50" charset="-128"/>
              </a:rPr>
              <a:t>百万円</a:t>
            </a:r>
          </a:p>
        </p:txBody>
      </p:sp>
      <p:sp>
        <p:nvSpPr>
          <p:cNvPr id="20" name="正方形/長方形 19">
            <a:extLst>
              <a:ext uri="{FF2B5EF4-FFF2-40B4-BE49-F238E27FC236}">
                <a16:creationId xmlns:a16="http://schemas.microsoft.com/office/drawing/2014/main" id="{2EBA9F93-5DF2-4C1E-8B1D-65BE97A2DF29}"/>
              </a:ext>
            </a:extLst>
          </p:cNvPr>
          <p:cNvSpPr/>
          <p:nvPr/>
        </p:nvSpPr>
        <p:spPr>
          <a:xfrm>
            <a:off x="6464429" y="2984109"/>
            <a:ext cx="1961965" cy="878884"/>
          </a:xfrm>
          <a:prstGeom prst="rect">
            <a:avLst/>
          </a:prstGeom>
          <a:noFill/>
          <a:ln w="38100">
            <a:solidFill>
              <a:srgbClr val="05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CEC0E90-481D-4737-880D-48A25E69B10D}"/>
              </a:ext>
            </a:extLst>
          </p:cNvPr>
          <p:cNvSpPr txBox="1"/>
          <p:nvPr/>
        </p:nvSpPr>
        <p:spPr>
          <a:xfrm>
            <a:off x="6464429" y="2625433"/>
            <a:ext cx="1557334" cy="313350"/>
          </a:xfrm>
          <a:prstGeom prst="rect">
            <a:avLst/>
          </a:prstGeom>
          <a:noFill/>
        </p:spPr>
        <p:txBody>
          <a:bodyPr wrap="square" lIns="18000" tIns="18000" rIns="18000" bIns="18000">
            <a:spAutoFit/>
          </a:bodyPr>
          <a:lstStyle/>
          <a:p>
            <a:pPr algn="l"/>
            <a:r>
              <a:rPr lang="ja-JP" altLang="en-US" b="1" dirty="0">
                <a:latin typeface="Meiryo UI" panose="020B0604030504040204" pitchFamily="50" charset="-128"/>
                <a:ea typeface="Meiryo UI" panose="020B0604030504040204" pitchFamily="50" charset="-128"/>
              </a:rPr>
              <a:t>排出原単位</a:t>
            </a:r>
          </a:p>
        </p:txBody>
      </p:sp>
      <p:sp>
        <p:nvSpPr>
          <p:cNvPr id="23" name="テキスト ボックス 22">
            <a:extLst>
              <a:ext uri="{FF2B5EF4-FFF2-40B4-BE49-F238E27FC236}">
                <a16:creationId xmlns:a16="http://schemas.microsoft.com/office/drawing/2014/main" id="{32667A25-5CD5-4584-A5A7-9E16AC9D3FA3}"/>
              </a:ext>
            </a:extLst>
          </p:cNvPr>
          <p:cNvSpPr txBox="1"/>
          <p:nvPr/>
        </p:nvSpPr>
        <p:spPr>
          <a:xfrm>
            <a:off x="6478542" y="3254679"/>
            <a:ext cx="1961965" cy="313350"/>
          </a:xfrm>
          <a:prstGeom prst="rect">
            <a:avLst/>
          </a:prstGeom>
          <a:noFill/>
        </p:spPr>
        <p:txBody>
          <a:bodyPr wrap="square" lIns="18000" tIns="18000" rIns="18000" bIns="18000">
            <a:spAutoFit/>
          </a:bodyPr>
          <a:lstStyle/>
          <a:p>
            <a:pPr algn="l"/>
            <a:r>
              <a:rPr lang="en-US" altLang="ja-JP" b="1" dirty="0">
                <a:latin typeface="Meiryo UI" panose="020B0604030504040204" pitchFamily="50" charset="-128"/>
                <a:ea typeface="Meiryo UI" panose="020B0604030504040204" pitchFamily="50" charset="-128"/>
              </a:rPr>
              <a:t>3.28〔t-CO₂/t〕</a:t>
            </a:r>
            <a:r>
              <a:rPr lang="ja-JP" altLang="en-US" b="1" baseline="30000" dirty="0">
                <a:latin typeface="Meiryo UI" panose="020B0604030504040204" pitchFamily="50" charset="-128"/>
                <a:ea typeface="Meiryo UI" panose="020B0604030504040204" pitchFamily="50" charset="-128"/>
              </a:rPr>
              <a:t>*</a:t>
            </a:r>
            <a:r>
              <a:rPr lang="en-US" altLang="ja-JP" b="1" baseline="30000" dirty="0">
                <a:latin typeface="Meiryo UI" panose="020B0604030504040204" pitchFamily="50" charset="-128"/>
                <a:ea typeface="Meiryo UI" panose="020B0604030504040204" pitchFamily="50" charset="-128"/>
              </a:rPr>
              <a:t>1</a:t>
            </a:r>
            <a:endParaRPr lang="ja-JP" altLang="en-US" b="1" baseline="30000" dirty="0">
              <a:latin typeface="Meiryo UI" panose="020B0604030504040204" pitchFamily="50" charset="-128"/>
              <a:ea typeface="Meiryo UI" panose="020B0604030504040204" pitchFamily="50" charset="-128"/>
            </a:endParaRPr>
          </a:p>
        </p:txBody>
      </p:sp>
      <p:sp>
        <p:nvSpPr>
          <p:cNvPr id="24" name="乗算記号 23">
            <a:extLst>
              <a:ext uri="{FF2B5EF4-FFF2-40B4-BE49-F238E27FC236}">
                <a16:creationId xmlns:a16="http://schemas.microsoft.com/office/drawing/2014/main" id="{FF1937FE-93E3-4467-9CEF-D5B9CDD0C07A}"/>
              </a:ext>
            </a:extLst>
          </p:cNvPr>
          <p:cNvSpPr/>
          <p:nvPr/>
        </p:nvSpPr>
        <p:spPr bwMode="auto">
          <a:xfrm>
            <a:off x="5837995" y="3150313"/>
            <a:ext cx="562289" cy="546475"/>
          </a:xfrm>
          <a:prstGeom prst="mathMultiply">
            <a:avLst>
              <a:gd name="adj1" fmla="val 13820"/>
            </a:avLst>
          </a:prstGeom>
          <a:solidFill>
            <a:schemeClr val="tx1"/>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5" name="次の値と等しい 24">
            <a:extLst>
              <a:ext uri="{FF2B5EF4-FFF2-40B4-BE49-F238E27FC236}">
                <a16:creationId xmlns:a16="http://schemas.microsoft.com/office/drawing/2014/main" id="{93C47BE5-1129-47B6-B582-7EFDC1C2AF0C}"/>
              </a:ext>
            </a:extLst>
          </p:cNvPr>
          <p:cNvSpPr/>
          <p:nvPr/>
        </p:nvSpPr>
        <p:spPr>
          <a:xfrm>
            <a:off x="8574320" y="3218282"/>
            <a:ext cx="457200" cy="31085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26" name="正方形/長方形 25">
            <a:extLst>
              <a:ext uri="{FF2B5EF4-FFF2-40B4-BE49-F238E27FC236}">
                <a16:creationId xmlns:a16="http://schemas.microsoft.com/office/drawing/2014/main" id="{195F1BFD-8EA4-41B0-AFB2-219C2033CED7}"/>
              </a:ext>
            </a:extLst>
          </p:cNvPr>
          <p:cNvSpPr/>
          <p:nvPr/>
        </p:nvSpPr>
        <p:spPr>
          <a:xfrm>
            <a:off x="9146969" y="2967832"/>
            <a:ext cx="1961965" cy="878884"/>
          </a:xfrm>
          <a:prstGeom prst="rect">
            <a:avLst/>
          </a:prstGeom>
          <a:noFill/>
          <a:ln w="38100">
            <a:solidFill>
              <a:srgbClr val="05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475C02C-05C2-48CC-97E9-7C4992EF8826}"/>
              </a:ext>
            </a:extLst>
          </p:cNvPr>
          <p:cNvSpPr txBox="1"/>
          <p:nvPr/>
        </p:nvSpPr>
        <p:spPr>
          <a:xfrm>
            <a:off x="9146969" y="2609156"/>
            <a:ext cx="1557334" cy="313350"/>
          </a:xfrm>
          <a:prstGeom prst="rect">
            <a:avLst/>
          </a:prstGeom>
          <a:noFill/>
        </p:spPr>
        <p:txBody>
          <a:bodyPr wrap="square" lIns="18000" tIns="18000" rIns="18000" bIns="18000">
            <a:spAutoFit/>
          </a:bodyPr>
          <a:lstStyle/>
          <a:p>
            <a:pPr algn="l"/>
            <a:r>
              <a:rPr lang="ja-JP" altLang="en-US" b="1" dirty="0">
                <a:latin typeface="Meiryo UI" panose="020B0604030504040204" pitchFamily="50" charset="-128"/>
                <a:ea typeface="Meiryo UI" panose="020B0604030504040204" pitchFamily="50" charset="-128"/>
              </a:rPr>
              <a:t>排出量</a:t>
            </a:r>
          </a:p>
        </p:txBody>
      </p:sp>
      <p:sp>
        <p:nvSpPr>
          <p:cNvPr id="29" name="テキスト ボックス 28">
            <a:extLst>
              <a:ext uri="{FF2B5EF4-FFF2-40B4-BE49-F238E27FC236}">
                <a16:creationId xmlns:a16="http://schemas.microsoft.com/office/drawing/2014/main" id="{3FE30EEB-0377-4307-944C-76A62D4D799B}"/>
              </a:ext>
            </a:extLst>
          </p:cNvPr>
          <p:cNvSpPr txBox="1"/>
          <p:nvPr/>
        </p:nvSpPr>
        <p:spPr>
          <a:xfrm>
            <a:off x="9240981" y="3238402"/>
            <a:ext cx="1961965" cy="313350"/>
          </a:xfrm>
          <a:prstGeom prst="rect">
            <a:avLst/>
          </a:prstGeom>
          <a:noFill/>
        </p:spPr>
        <p:txBody>
          <a:bodyPr wrap="square" lIns="18000" tIns="18000" rIns="18000" bIns="18000">
            <a:spAutoFit/>
          </a:bodyPr>
          <a:lstStyle/>
          <a:p>
            <a:pPr algn="l"/>
            <a:r>
              <a:rPr lang="en-US" altLang="ja-JP" b="1" dirty="0">
                <a:latin typeface="Meiryo UI" panose="020B0604030504040204" pitchFamily="50" charset="-128"/>
                <a:ea typeface="Meiryo UI" panose="020B0604030504040204" pitchFamily="50" charset="-128"/>
              </a:rPr>
              <a:t>32,800〔t-CO₂〕</a:t>
            </a:r>
            <a:endParaRPr lang="ja-JP" altLang="en-US" b="1" baseline="300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12343E0F-8638-4A23-BEBA-AB0CE1D26AA0}"/>
              </a:ext>
            </a:extLst>
          </p:cNvPr>
          <p:cNvSpPr txBox="1"/>
          <p:nvPr/>
        </p:nvSpPr>
        <p:spPr>
          <a:xfrm>
            <a:off x="3880343" y="4046230"/>
            <a:ext cx="7158362" cy="584775"/>
          </a:xfrm>
          <a:prstGeom prst="rect">
            <a:avLst/>
          </a:prstGeom>
          <a:noFill/>
        </p:spPr>
        <p:txBody>
          <a:bodyPr wrap="square" rtlCol="0">
            <a:spAutoFit/>
          </a:bodyPr>
          <a:lstStyle/>
          <a:p>
            <a:pPr>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en-US" altLang="zh-TW"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SC-DB 6</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資本財 </a:t>
            </a:r>
            <a:r>
              <a:rPr kumimoji="1" lang="en-US" altLang="zh-TW"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16-0570 </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SC-DB</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の排出原単位は、資本財を購⼊した側の“部⾨”と合致するものを選ぶ。</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66916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8096255" y="4898570"/>
            <a:ext cx="3633107" cy="965925"/>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1806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情報ソース</a:t>
            </a:r>
          </a:p>
        </p:txBody>
      </p:sp>
      <p:pic>
        <p:nvPicPr>
          <p:cNvPr id="7" name="図 6" descr="テキスト&#10;&#10;自動的に生成された説明">
            <a:extLst>
              <a:ext uri="{FF2B5EF4-FFF2-40B4-BE49-F238E27FC236}">
                <a16:creationId xmlns:a16="http://schemas.microsoft.com/office/drawing/2014/main" id="{C5292A9C-C958-4215-88E7-4F4B024524C3}"/>
              </a:ext>
            </a:extLst>
          </p:cNvPr>
          <p:cNvPicPr>
            <a:picLocks noChangeAspect="1"/>
          </p:cNvPicPr>
          <p:nvPr/>
        </p:nvPicPr>
        <p:blipFill>
          <a:blip r:embed="rId3"/>
          <a:stretch>
            <a:fillRect/>
          </a:stretch>
        </p:blipFill>
        <p:spPr>
          <a:xfrm>
            <a:off x="1131309" y="1309498"/>
            <a:ext cx="7154273" cy="1009791"/>
          </a:xfrm>
          <a:prstGeom prst="rect">
            <a:avLst/>
          </a:prstGeom>
        </p:spPr>
      </p:pic>
      <p:sp>
        <p:nvSpPr>
          <p:cNvPr id="8" name="矢印: 五方向 7">
            <a:extLst>
              <a:ext uri="{FF2B5EF4-FFF2-40B4-BE49-F238E27FC236}">
                <a16:creationId xmlns:a16="http://schemas.microsoft.com/office/drawing/2014/main" id="{66F0B88A-9F47-4AD7-8E15-F35C3B4D1FA9}"/>
              </a:ext>
            </a:extLst>
          </p:cNvPr>
          <p:cNvSpPr/>
          <p:nvPr/>
        </p:nvSpPr>
        <p:spPr>
          <a:xfrm>
            <a:off x="294967" y="3143864"/>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上流の購買部門関係分以外</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の算定手法</a:t>
            </a:r>
          </a:p>
        </p:txBody>
      </p:sp>
      <p:sp>
        <p:nvSpPr>
          <p:cNvPr id="9" name="テキスト ボックス 8">
            <a:extLst>
              <a:ext uri="{FF2B5EF4-FFF2-40B4-BE49-F238E27FC236}">
                <a16:creationId xmlns:a16="http://schemas.microsoft.com/office/drawing/2014/main" id="{EF7F8D40-F69D-4384-A9FF-CA76C9C17375}"/>
              </a:ext>
            </a:extLst>
          </p:cNvPr>
          <p:cNvSpPr txBox="1"/>
          <p:nvPr/>
        </p:nvSpPr>
        <p:spPr>
          <a:xfrm>
            <a:off x="593454" y="4203387"/>
            <a:ext cx="10739618" cy="1698345"/>
          </a:xfrm>
          <a:prstGeom prst="rect">
            <a:avLst/>
          </a:prstGeom>
          <a:noFill/>
        </p:spPr>
        <p:txBody>
          <a:bodyPr wrap="square" lIns="18000" tIns="18000" rIns="18000" bIns="18000">
            <a:spAutoFit/>
          </a:bodyPr>
          <a:lstStyle/>
          <a:p>
            <a:pPr algn="l"/>
            <a:r>
              <a:rPr lang="ja-JP" altLang="en-US" sz="1800" b="1" i="0" u="none" strike="noStrike" baseline="0" dirty="0">
                <a:latin typeface="Meiryo UI" panose="020B0604030504040204" pitchFamily="50" charset="-128"/>
                <a:ea typeface="Meiryo UI" panose="020B0604030504040204" pitchFamily="50" charset="-128"/>
              </a:rPr>
              <a:t>サプライチェーンを通じた温室効果ガス排出量算定に関する基本ガイドライン</a:t>
            </a:r>
            <a:r>
              <a:rPr lang="en-US" altLang="ja-JP" sz="1800" b="1" i="0" u="none" strike="noStrike" baseline="0" dirty="0">
                <a:latin typeface="Meiryo UI" panose="020B0604030504040204" pitchFamily="50" charset="-128"/>
                <a:ea typeface="Meiryo UI" panose="020B0604030504040204" pitchFamily="50" charset="-128"/>
              </a:rPr>
              <a:t>Ver.2.3</a:t>
            </a:r>
            <a:r>
              <a:rPr lang="ja-JP" altLang="en-US" sz="1800" b="1" i="0" u="none" strike="noStrike" baseline="0" dirty="0">
                <a:latin typeface="Meiryo UI" panose="020B0604030504040204" pitchFamily="50" charset="-128"/>
                <a:ea typeface="Meiryo UI" panose="020B0604030504040204" pitchFamily="50" charset="-128"/>
              </a:rPr>
              <a:t>＜</a:t>
            </a:r>
            <a:r>
              <a:rPr lang="en-US" altLang="ja-JP" sz="1800" b="1" i="0" u="none" strike="noStrike" baseline="0" dirty="0">
                <a:latin typeface="Meiryo UI" panose="020B0604030504040204" pitchFamily="50" charset="-128"/>
                <a:ea typeface="Meiryo UI" panose="020B0604030504040204" pitchFamily="50" charset="-128"/>
              </a:rPr>
              <a:t>2017</a:t>
            </a:r>
            <a:r>
              <a:rPr lang="ja-JP" altLang="en-US" sz="1800" b="1" i="0" u="none" strike="noStrike" baseline="0" dirty="0">
                <a:latin typeface="Meiryo UI" panose="020B0604030504040204" pitchFamily="50" charset="-128"/>
                <a:ea typeface="Meiryo UI" panose="020B0604030504040204" pitchFamily="50" charset="-128"/>
              </a:rPr>
              <a:t>年</a:t>
            </a:r>
            <a:r>
              <a:rPr lang="en-US" altLang="ja-JP" sz="1800" b="1" i="0" u="none" strike="noStrike" baseline="0" dirty="0">
                <a:latin typeface="Meiryo UI" panose="020B0604030504040204" pitchFamily="50" charset="-128"/>
                <a:ea typeface="Meiryo UI" panose="020B0604030504040204" pitchFamily="50" charset="-128"/>
              </a:rPr>
              <a:t>12</a:t>
            </a:r>
            <a:r>
              <a:rPr lang="ja-JP" altLang="en-US" sz="1800" b="1" i="0" u="none" strike="noStrike" baseline="0" dirty="0">
                <a:latin typeface="Meiryo UI" panose="020B0604030504040204" pitchFamily="50" charset="-128"/>
                <a:ea typeface="Meiryo UI" panose="020B0604030504040204" pitchFamily="50" charset="-128"/>
              </a:rPr>
              <a:t>月リリース＞</a:t>
            </a:r>
            <a:endParaRPr lang="en-US" altLang="ja-JP" sz="1800" b="1" i="0" u="none" strike="noStrike" baseline="0" dirty="0">
              <a:latin typeface="Meiryo UI" panose="020B0604030504040204" pitchFamily="50" charset="-128"/>
              <a:ea typeface="Meiryo UI" panose="020B0604030504040204" pitchFamily="50" charset="-128"/>
            </a:endParaRPr>
          </a:p>
          <a:p>
            <a:pPr algn="l"/>
            <a:r>
              <a:rPr lang="en-US" altLang="ja-JP" sz="1800" dirty="0">
                <a:latin typeface="Meiryo UI" panose="020B0604030504040204" pitchFamily="50" charset="-128"/>
                <a:ea typeface="Meiryo UI" panose="020B0604030504040204" pitchFamily="50" charset="-128"/>
                <a:hlinkClick r:id="rId4"/>
              </a:rPr>
              <a:t>https://www.env.go.jp/earth/ondanka/supply_chain/gvc/files/tools/GuideLine_ver2.3.pdf</a:t>
            </a:r>
            <a:endParaRPr lang="en-US" altLang="ja-JP" sz="1800" dirty="0">
              <a:latin typeface="Meiryo UI" panose="020B0604030504040204" pitchFamily="50" charset="-128"/>
              <a:ea typeface="Meiryo UI" panose="020B0604030504040204" pitchFamily="50" charset="-128"/>
            </a:endParaRPr>
          </a:p>
          <a:p>
            <a:pPr algn="l"/>
            <a:endParaRPr lang="en-US" altLang="ja-JP" b="1" dirty="0">
              <a:latin typeface="Meiryo UI" panose="020B0604030504040204" pitchFamily="50" charset="-128"/>
              <a:ea typeface="Meiryo UI" panose="020B0604030504040204" pitchFamily="50" charset="-128"/>
            </a:endParaRPr>
          </a:p>
          <a:p>
            <a:pPr algn="l"/>
            <a:r>
              <a:rPr lang="ja-JP" altLang="en-US" b="1" dirty="0">
                <a:latin typeface="Meiryo UI" panose="020B0604030504040204" pitchFamily="50" charset="-128"/>
                <a:ea typeface="Meiryo UI" panose="020B0604030504040204" pitchFamily="50" charset="-128"/>
              </a:rPr>
              <a:t>サプライチェーン排出量～算定編～（</a:t>
            </a:r>
            <a:r>
              <a:rPr lang="en-US" altLang="ja-JP" b="1" dirty="0">
                <a:latin typeface="Meiryo UI" panose="020B0604030504040204" pitchFamily="50" charset="-128"/>
                <a:ea typeface="Meiryo UI" panose="020B0604030504040204" pitchFamily="50" charset="-128"/>
              </a:rPr>
              <a:t>PDF/3.8MB</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2020</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12</a:t>
            </a:r>
            <a:r>
              <a:rPr lang="ja-JP" altLang="en-US" b="1" dirty="0">
                <a:latin typeface="Meiryo UI" panose="020B0604030504040204" pitchFamily="50" charset="-128"/>
                <a:ea typeface="Meiryo UI" panose="020B0604030504040204" pitchFamily="50" charset="-128"/>
              </a:rPr>
              <a:t>月リリース＞</a:t>
            </a:r>
            <a:endParaRPr lang="en-US" altLang="ja-JP" b="1" dirty="0">
              <a:latin typeface="Meiryo UI" panose="020B0604030504040204" pitchFamily="50" charset="-128"/>
              <a:ea typeface="Meiryo UI" panose="020B0604030504040204" pitchFamily="50" charset="-128"/>
            </a:endParaRPr>
          </a:p>
          <a:p>
            <a:pPr algn="l"/>
            <a:r>
              <a:rPr lang="en-US" altLang="ja-JP" dirty="0">
                <a:latin typeface="Meiryo UI" panose="020B0604030504040204" pitchFamily="50" charset="-128"/>
                <a:ea typeface="Meiryo UI" panose="020B0604030504040204" pitchFamily="50" charset="-128"/>
                <a:hlinkClick r:id="rId5"/>
              </a:rPr>
              <a:t>https://www.env.go.jp/earth/ondanka/supply_chain/gvc/files/dms_trends/study_meeting_2020.pdf</a:t>
            </a:r>
            <a:endParaRPr lang="ja-JP" altLang="en-US" dirty="0">
              <a:latin typeface="Meiryo UI" panose="020B0604030504040204" pitchFamily="50" charset="-128"/>
              <a:ea typeface="Meiryo UI" panose="020B0604030504040204" pitchFamily="50" charset="-128"/>
            </a:endParaRPr>
          </a:p>
        </p:txBody>
      </p:sp>
      <p:sp>
        <p:nvSpPr>
          <p:cNvPr id="12" name="テキスト ボックス 11">
            <a:hlinkClick r:id="rId6"/>
            <a:extLst>
              <a:ext uri="{FF2B5EF4-FFF2-40B4-BE49-F238E27FC236}">
                <a16:creationId xmlns:a16="http://schemas.microsoft.com/office/drawing/2014/main" id="{8D85300D-3868-44EF-A618-A4F7B0295E93}"/>
              </a:ext>
            </a:extLst>
          </p:cNvPr>
          <p:cNvSpPr txBox="1"/>
          <p:nvPr/>
        </p:nvSpPr>
        <p:spPr>
          <a:xfrm>
            <a:off x="1240573" y="2277618"/>
            <a:ext cx="8728617" cy="369332"/>
          </a:xfrm>
          <a:prstGeom prst="rect">
            <a:avLst/>
          </a:prstGeom>
          <a:noFill/>
        </p:spPr>
        <p:txBody>
          <a:bodyPr wrap="square">
            <a:spAutoFit/>
          </a:bodyPr>
          <a:lstStyle/>
          <a:p>
            <a:r>
              <a:rPr lang="en-US" altLang="ja-JP" dirty="0">
                <a:hlinkClick r:id="rId6"/>
              </a:rPr>
              <a:t>https://www.env.go.jp/earth/ondanka/supply_chain/gvc/index.html</a:t>
            </a:r>
            <a:endParaRPr lang="ja-JP" altLang="en-US" dirty="0"/>
          </a:p>
        </p:txBody>
      </p:sp>
      <p:sp>
        <p:nvSpPr>
          <p:cNvPr id="13" name="テキスト ボックス 12">
            <a:extLst>
              <a:ext uri="{FF2B5EF4-FFF2-40B4-BE49-F238E27FC236}">
                <a16:creationId xmlns:a16="http://schemas.microsoft.com/office/drawing/2014/main" id="{766EC61A-9197-4E96-BB6F-2D17977B3F25}"/>
              </a:ext>
            </a:extLst>
          </p:cNvPr>
          <p:cNvSpPr txBox="1"/>
          <p:nvPr/>
        </p:nvSpPr>
        <p:spPr>
          <a:xfrm>
            <a:off x="294967" y="730835"/>
            <a:ext cx="11670292" cy="590349"/>
          </a:xfrm>
          <a:prstGeom prst="rect">
            <a:avLst/>
          </a:prstGeom>
          <a:noFill/>
        </p:spPr>
        <p:txBody>
          <a:bodyPr wrap="square" lIns="18000" tIns="18000" rIns="18000" bIns="18000">
            <a:spAutoFit/>
          </a:bodyPr>
          <a:lstStyle/>
          <a:p>
            <a:pPr algn="l"/>
            <a:r>
              <a:rPr lang="ja-JP" altLang="en-US" sz="1800" i="0" u="none" strike="noStrike" baseline="0" dirty="0">
                <a:latin typeface="Meiryo UI" panose="020B0604030504040204" pitchFamily="50" charset="-128"/>
                <a:ea typeface="Meiryo UI" panose="020B0604030504040204" pitchFamily="50" charset="-128"/>
              </a:rPr>
              <a:t>温室効果ガスのサプライチェーン排出量算定</a:t>
            </a:r>
            <a:r>
              <a:rPr lang="en-US" altLang="ja-JP" sz="1800" i="0" u="none" strike="noStrike" baseline="0" dirty="0">
                <a:latin typeface="Meiryo UI" panose="020B0604030504040204" pitchFamily="50" charset="-128"/>
                <a:ea typeface="Meiryo UI" panose="020B0604030504040204" pitchFamily="50" charset="-128"/>
              </a:rPr>
              <a:t>(Scope</a:t>
            </a:r>
            <a:r>
              <a:rPr lang="ja-JP" altLang="en-US" sz="1800" i="0" u="none" strike="noStrike" baseline="0" dirty="0">
                <a:latin typeface="Meiryo UI" panose="020B0604030504040204" pitchFamily="50" charset="-128"/>
                <a:ea typeface="Meiryo UI" panose="020B0604030504040204" pitchFamily="50" charset="-128"/>
              </a:rPr>
              <a:t>１</a:t>
            </a:r>
            <a:r>
              <a:rPr lang="en-US" altLang="ja-JP" sz="1800" i="0" u="none" strike="noStrike" baseline="0" dirty="0">
                <a:latin typeface="Meiryo UI" panose="020B0604030504040204" pitchFamily="50" charset="-128"/>
                <a:ea typeface="Meiryo UI" panose="020B0604030504040204" pitchFamily="50" charset="-128"/>
              </a:rPr>
              <a:t>,</a:t>
            </a:r>
            <a:r>
              <a:rPr lang="ja-JP" altLang="en-US" sz="1800" i="0" u="none" strike="noStrike" baseline="0" dirty="0">
                <a:latin typeface="Meiryo UI" panose="020B0604030504040204" pitchFamily="50" charset="-128"/>
                <a:ea typeface="Meiryo UI" panose="020B0604030504040204" pitchFamily="50" charset="-128"/>
              </a:rPr>
              <a:t>２、３</a:t>
            </a:r>
            <a:r>
              <a:rPr lang="en-US" altLang="ja-JP" sz="1800" i="0" u="none" strike="noStrike" baseline="0" dirty="0">
                <a:latin typeface="Meiryo UI" panose="020B0604030504040204" pitchFamily="50" charset="-128"/>
                <a:ea typeface="Meiryo UI" panose="020B0604030504040204" pitchFamily="50" charset="-128"/>
              </a:rPr>
              <a:t>)</a:t>
            </a:r>
            <a:r>
              <a:rPr lang="ja-JP" altLang="en-US" sz="1800" i="0" u="none" strike="noStrike" baseline="0" dirty="0">
                <a:latin typeface="Meiryo UI" panose="020B0604030504040204" pitchFamily="50" charset="-128"/>
                <a:ea typeface="Meiryo UI" panose="020B0604030504040204" pitchFamily="50" charset="-128"/>
              </a:rPr>
              <a:t>については、環境省</a:t>
            </a:r>
            <a:r>
              <a:rPr lang="en-US" altLang="ja-JP" sz="1800" i="0" u="none" strike="noStrike" baseline="0" dirty="0">
                <a:latin typeface="Meiryo UI" panose="020B0604030504040204" pitchFamily="50" charset="-128"/>
                <a:ea typeface="Meiryo UI" panose="020B0604030504040204" pitchFamily="50" charset="-128"/>
              </a:rPr>
              <a:t>/</a:t>
            </a:r>
            <a:r>
              <a:rPr lang="ja-JP" altLang="en-US" sz="1800" i="0" u="none" strike="noStrike" baseline="0" dirty="0">
                <a:latin typeface="Meiryo UI" panose="020B0604030504040204" pitchFamily="50" charset="-128"/>
                <a:ea typeface="Meiryo UI" panose="020B0604030504040204" pitchFamily="50" charset="-128"/>
              </a:rPr>
              <a:t>経済産業省のグリーン・バリューチェーン</a:t>
            </a:r>
            <a:br>
              <a:rPr lang="en-US" altLang="ja-JP" sz="1800" i="0" u="none" strike="noStrike" baseline="0" dirty="0">
                <a:latin typeface="Meiryo UI" panose="020B0604030504040204" pitchFamily="50" charset="-128"/>
                <a:ea typeface="Meiryo UI" panose="020B0604030504040204" pitchFamily="50" charset="-128"/>
              </a:rPr>
            </a:br>
            <a:r>
              <a:rPr lang="ja-JP" altLang="en-US" sz="1800" i="0" u="none" strike="noStrike" baseline="0" dirty="0">
                <a:latin typeface="Meiryo UI" panose="020B0604030504040204" pitchFamily="50" charset="-128"/>
                <a:ea typeface="Meiryo UI" panose="020B0604030504040204" pitchFamily="50" charset="-128"/>
              </a:rPr>
              <a:t>プラットフォームに整理されています。</a:t>
            </a:r>
            <a:endParaRPr lang="en-US" altLang="ja-JP" sz="1800" i="0" u="none" strike="noStrike" baseline="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C7BB173-9BC9-45B5-88EA-31B239CF270C}"/>
              </a:ext>
            </a:extLst>
          </p:cNvPr>
          <p:cNvSpPr txBox="1"/>
          <p:nvPr/>
        </p:nvSpPr>
        <p:spPr>
          <a:xfrm>
            <a:off x="324706" y="3726794"/>
            <a:ext cx="11670292" cy="313350"/>
          </a:xfrm>
          <a:prstGeom prst="rect">
            <a:avLst/>
          </a:prstGeom>
          <a:noFill/>
        </p:spPr>
        <p:txBody>
          <a:bodyPr wrap="square" lIns="18000" tIns="18000" rIns="18000" bIns="18000">
            <a:spAutoFit/>
          </a:bodyPr>
          <a:lstStyle/>
          <a:p>
            <a:pPr algn="l"/>
            <a:r>
              <a:rPr lang="ja-JP" altLang="en-US" sz="1800" i="0" u="none" strike="noStrike" baseline="0" dirty="0">
                <a:latin typeface="Meiryo UI" panose="020B0604030504040204" pitchFamily="50" charset="-128"/>
                <a:ea typeface="Meiryo UI" panose="020B0604030504040204" pitchFamily="50" charset="-128"/>
              </a:rPr>
              <a:t>前述以外の</a:t>
            </a:r>
            <a:r>
              <a:rPr lang="en-US" altLang="ja-JP" sz="1800" i="0" u="none" strike="noStrike" baseline="0" dirty="0">
                <a:latin typeface="Meiryo UI" panose="020B0604030504040204" pitchFamily="50" charset="-128"/>
                <a:ea typeface="Meiryo UI" panose="020B0604030504040204" pitchFamily="50" charset="-128"/>
              </a:rPr>
              <a:t>Scope3</a:t>
            </a:r>
            <a:r>
              <a:rPr lang="ja-JP" altLang="en-US" dirty="0">
                <a:latin typeface="Meiryo UI" panose="020B0604030504040204" pitchFamily="50" charset="-128"/>
                <a:ea typeface="Meiryo UI" panose="020B0604030504040204" pitchFamily="50" charset="-128"/>
              </a:rPr>
              <a:t>分の算定方法は、以下の資料を参照のこと</a:t>
            </a:r>
            <a:endParaRPr lang="en-US" altLang="ja-JP" sz="1800" i="0" u="none" strike="noStrike" baseline="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9981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30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FED0C93E-CA49-4801-9279-94B3C192C157}"/>
              </a:ext>
            </a:extLst>
          </p:cNvPr>
          <p:cNvSpPr/>
          <p:nvPr/>
        </p:nvSpPr>
        <p:spPr>
          <a:xfrm>
            <a:off x="294968" y="137652"/>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上流の購買部門関係分以外</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の算定手法</a:t>
            </a:r>
          </a:p>
        </p:txBody>
      </p:sp>
      <p:pic>
        <p:nvPicPr>
          <p:cNvPr id="5" name="図 4">
            <a:extLst>
              <a:ext uri="{FF2B5EF4-FFF2-40B4-BE49-F238E27FC236}">
                <a16:creationId xmlns:a16="http://schemas.microsoft.com/office/drawing/2014/main" id="{BEB5516E-8007-42E9-B8CF-28FD3A519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0056" y="743766"/>
            <a:ext cx="8112587" cy="5370468"/>
          </a:xfrm>
          <a:prstGeom prst="rect">
            <a:avLst/>
          </a:prstGeom>
        </p:spPr>
      </p:pic>
      <p:sp>
        <p:nvSpPr>
          <p:cNvPr id="6" name="テキスト ボックス 5">
            <a:extLst>
              <a:ext uri="{FF2B5EF4-FFF2-40B4-BE49-F238E27FC236}">
                <a16:creationId xmlns:a16="http://schemas.microsoft.com/office/drawing/2014/main" id="{B0E82F3C-A4EF-418E-8A9A-ECB4E0C2DD8A}"/>
              </a:ext>
            </a:extLst>
          </p:cNvPr>
          <p:cNvSpPr txBox="1"/>
          <p:nvPr/>
        </p:nvSpPr>
        <p:spPr>
          <a:xfrm>
            <a:off x="294968" y="6334780"/>
            <a:ext cx="7840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：サプライチェーン排出量詳細資料</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日リリース</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3246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6029258"/>
            <a:ext cx="11657546" cy="775597"/>
          </a:xfrm>
          <a:prstGeom prst="rect">
            <a:avLst/>
          </a:prstGeom>
          <a:noFill/>
        </p:spPr>
        <p:txBody>
          <a:bodyPr wrap="square" lIns="0" tIns="0" rIns="0" bIns="0" rtlCol="0">
            <a:spAutoFit/>
          </a:bodyPr>
          <a:lstStyle/>
          <a:p>
            <a:pPr>
              <a:lnSpc>
                <a:spcPct val="90000"/>
              </a:lnSpc>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2"/>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90000"/>
              </a:lnSpc>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766004"/>
            <a:ext cx="8230572"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rPr>
              <a:t>出張</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手法～カテゴリ６</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出張</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877358"/>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31248" y="3065573"/>
            <a:ext cx="2545960" cy="2215991"/>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出張</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自社従業員の出張等、業務における従業員の移動の際に使⽤する交通機関から排出される排出量</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ただしが自社が所有・管理する移動⼿段を利⽤した場合は除く</a:t>
            </a:r>
            <a:endParaRPr kumimoji="1" lang="en-US" altLang="ja-JP"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70A6882B-4751-43E1-85B4-A059E0F9F5AE}"/>
              </a:ext>
            </a:extLst>
          </p:cNvPr>
          <p:cNvPicPr>
            <a:picLocks noChangeAspect="1"/>
          </p:cNvPicPr>
          <p:nvPr/>
        </p:nvPicPr>
        <p:blipFill>
          <a:blip r:embed="rId4"/>
          <a:srcRect/>
          <a:stretch>
            <a:fillRect/>
          </a:stretch>
        </p:blipFill>
        <p:spPr>
          <a:xfrm>
            <a:off x="216092" y="1227670"/>
            <a:ext cx="2246337" cy="1795368"/>
          </a:xfrm>
          <a:custGeom>
            <a:avLst/>
            <a:gdLst>
              <a:gd name="connsiteX0" fmla="*/ 1475413 w 1676486"/>
              <a:gd name="connsiteY0" fmla="*/ 0 h 1339919"/>
              <a:gd name="connsiteX1" fmla="*/ 1676486 w 1676486"/>
              <a:gd name="connsiteY1" fmla="*/ 0 h 1339919"/>
              <a:gd name="connsiteX2" fmla="*/ 1676486 w 1676486"/>
              <a:gd name="connsiteY2" fmla="*/ 7286 h 1339919"/>
              <a:gd name="connsiteX3" fmla="*/ 170406 w 1676486"/>
              <a:gd name="connsiteY3" fmla="*/ 0 h 1339919"/>
              <a:gd name="connsiteX4" fmla="*/ 1291011 w 1676486"/>
              <a:gd name="connsiteY4" fmla="*/ 0 h 1339919"/>
              <a:gd name="connsiteX5" fmla="*/ 1676486 w 1676486"/>
              <a:gd name="connsiteY5" fmla="*/ 396707 h 1339919"/>
              <a:gd name="connsiteX6" fmla="*/ 1676486 w 1676486"/>
              <a:gd name="connsiteY6" fmla="*/ 1339919 h 1339919"/>
              <a:gd name="connsiteX7" fmla="*/ 1244389 w 1676486"/>
              <a:gd name="connsiteY7" fmla="*/ 1339919 h 1339919"/>
              <a:gd name="connsiteX8" fmla="*/ 1244389 w 1676486"/>
              <a:gd name="connsiteY8" fmla="*/ 1283311 h 1339919"/>
              <a:gd name="connsiteX9" fmla="*/ 665133 w 1676486"/>
              <a:gd name="connsiteY9" fmla="*/ 1283311 h 1339919"/>
              <a:gd name="connsiteX10" fmla="*/ 665133 w 1676486"/>
              <a:gd name="connsiteY10" fmla="*/ 1339919 h 1339919"/>
              <a:gd name="connsiteX11" fmla="*/ 0 w 1676486"/>
              <a:gd name="connsiteY11" fmla="*/ 1339919 h 1339919"/>
              <a:gd name="connsiteX12" fmla="*/ 0 w 1676486"/>
              <a:gd name="connsiteY12" fmla="*/ 445778 h 1339919"/>
              <a:gd name="connsiteX13" fmla="*/ 170406 w 1676486"/>
              <a:gd name="connsiteY13" fmla="*/ 445778 h 1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486" h="1339919">
                <a:moveTo>
                  <a:pt x="1475413" y="0"/>
                </a:moveTo>
                <a:lnTo>
                  <a:pt x="1676486" y="0"/>
                </a:lnTo>
                <a:lnTo>
                  <a:pt x="1676486" y="7286"/>
                </a:lnTo>
                <a:close/>
                <a:moveTo>
                  <a:pt x="170406" y="0"/>
                </a:moveTo>
                <a:lnTo>
                  <a:pt x="1291011" y="0"/>
                </a:lnTo>
                <a:lnTo>
                  <a:pt x="1676486" y="396707"/>
                </a:lnTo>
                <a:lnTo>
                  <a:pt x="1676486" y="1339919"/>
                </a:lnTo>
                <a:lnTo>
                  <a:pt x="1244389" y="1339919"/>
                </a:lnTo>
                <a:lnTo>
                  <a:pt x="1244389" y="1283311"/>
                </a:lnTo>
                <a:lnTo>
                  <a:pt x="665133" y="1283311"/>
                </a:lnTo>
                <a:lnTo>
                  <a:pt x="665133" y="1339919"/>
                </a:lnTo>
                <a:lnTo>
                  <a:pt x="0" y="1339919"/>
                </a:lnTo>
                <a:lnTo>
                  <a:pt x="0" y="445778"/>
                </a:lnTo>
                <a:lnTo>
                  <a:pt x="170406" y="445778"/>
                </a:lnTo>
                <a:close/>
              </a:path>
            </a:pathLst>
          </a:custGeom>
        </p:spPr>
      </p:pic>
      <p:sp>
        <p:nvSpPr>
          <p:cNvPr id="19" name="テキスト ボックス 18">
            <a:extLst>
              <a:ext uri="{FF2B5EF4-FFF2-40B4-BE49-F238E27FC236}">
                <a16:creationId xmlns:a16="http://schemas.microsoft.com/office/drawing/2014/main" id="{42B488A6-09D2-4A0B-BFD6-75A79C04FCD8}"/>
              </a:ext>
            </a:extLst>
          </p:cNvPr>
          <p:cNvSpPr txBox="1"/>
          <p:nvPr/>
        </p:nvSpPr>
        <p:spPr>
          <a:xfrm>
            <a:off x="3371535" y="1668346"/>
            <a:ext cx="8025472" cy="553998"/>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各交通機関</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移動モード</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旅客航空機、旅客鉄道、旅客船舶、自動車</a:t>
            </a:r>
            <a:r>
              <a:rPr kumimoji="1"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での</a:t>
            </a:r>
            <a:r>
              <a:rPr kumimoji="1" lang="ja-JP" altLang="en-US" b="1" dirty="0">
                <a:latin typeface="Meiryo UI" panose="020B0604030504040204" pitchFamily="50" charset="-128"/>
                <a:ea typeface="Meiryo UI" panose="020B0604030504040204" pitchFamily="50" charset="-128"/>
              </a:rPr>
              <a:t>移動距離もしくは燃料使用量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自動車のみ</a:t>
            </a:r>
            <a:r>
              <a:rPr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を使って算定</a:t>
            </a:r>
            <a:endParaRPr kumimoji="1"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BA5C8EE-FED2-4C2F-A013-D35F9DABC5A0}"/>
              </a:ext>
            </a:extLst>
          </p:cNvPr>
          <p:cNvSpPr txBox="1"/>
          <p:nvPr/>
        </p:nvSpPr>
        <p:spPr>
          <a:xfrm>
            <a:off x="3371535" y="1264294"/>
            <a:ext cx="8230571"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理想形</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基本</a:t>
            </a:r>
          </a:p>
        </p:txBody>
      </p:sp>
      <p:sp>
        <p:nvSpPr>
          <p:cNvPr id="27" name="乗算記号 26">
            <a:extLst>
              <a:ext uri="{FF2B5EF4-FFF2-40B4-BE49-F238E27FC236}">
                <a16:creationId xmlns:a16="http://schemas.microsoft.com/office/drawing/2014/main" id="{D1F0E018-C5EB-49CE-A8AD-A88B055BCBB2}"/>
              </a:ext>
            </a:extLst>
          </p:cNvPr>
          <p:cNvSpPr/>
          <p:nvPr/>
        </p:nvSpPr>
        <p:spPr bwMode="auto">
          <a:xfrm>
            <a:off x="5375736" y="2595463"/>
            <a:ext cx="791649" cy="815901"/>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9" name="四角形: 角を丸くする 28">
            <a:extLst>
              <a:ext uri="{FF2B5EF4-FFF2-40B4-BE49-F238E27FC236}">
                <a16:creationId xmlns:a16="http://schemas.microsoft.com/office/drawing/2014/main" id="{D1F99882-4C3D-4DAD-9BB2-04D690398CB7}"/>
              </a:ext>
            </a:extLst>
          </p:cNvPr>
          <p:cNvSpPr/>
          <p:nvPr/>
        </p:nvSpPr>
        <p:spPr>
          <a:xfrm>
            <a:off x="3911039" y="2636993"/>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移動モード別の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旅客⼈キロ</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0" name="テキスト ボックス 29">
            <a:extLst>
              <a:ext uri="{FF2B5EF4-FFF2-40B4-BE49-F238E27FC236}">
                <a16:creationId xmlns:a16="http://schemas.microsoft.com/office/drawing/2014/main" id="{30AD7D30-36BA-405E-AB4B-E9DD393A57C4}"/>
              </a:ext>
            </a:extLst>
          </p:cNvPr>
          <p:cNvSpPr txBox="1"/>
          <p:nvPr/>
        </p:nvSpPr>
        <p:spPr>
          <a:xfrm>
            <a:off x="3620446" y="2583818"/>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5C365113-5F51-4719-A5A6-24519F6C3B1C}"/>
              </a:ext>
            </a:extLst>
          </p:cNvPr>
          <p:cNvSpPr/>
          <p:nvPr/>
        </p:nvSpPr>
        <p:spPr>
          <a:xfrm>
            <a:off x="6058271" y="2652920"/>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移動モード別の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6" name="テキスト ボックス 35">
            <a:extLst>
              <a:ext uri="{FF2B5EF4-FFF2-40B4-BE49-F238E27FC236}">
                <a16:creationId xmlns:a16="http://schemas.microsoft.com/office/drawing/2014/main" id="{A7B39481-C91C-4897-BAE0-8C408E9742DB}"/>
              </a:ext>
            </a:extLst>
          </p:cNvPr>
          <p:cNvSpPr txBox="1"/>
          <p:nvPr/>
        </p:nvSpPr>
        <p:spPr>
          <a:xfrm>
            <a:off x="7697531" y="2698025"/>
            <a:ext cx="3982278" cy="553998"/>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旅客人キロ</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経路別</a:t>
            </a:r>
            <a:r>
              <a:rPr kumimoji="1" lang="en-US" altLang="ja-JP" b="1" dirty="0">
                <a:latin typeface="Meiryo UI" panose="020B0604030504040204" pitchFamily="50" charset="-128"/>
                <a:ea typeface="Meiryo UI" panose="020B0604030504040204" pitchFamily="50" charset="-128"/>
              </a:rPr>
              <a:t>)Σ(</a:t>
            </a:r>
            <a:r>
              <a:rPr kumimoji="1" lang="ja-JP" altLang="en-US" b="1" dirty="0">
                <a:latin typeface="Meiryo UI" panose="020B0604030504040204" pitchFamily="50" charset="-128"/>
                <a:ea typeface="Meiryo UI" panose="020B0604030504040204" pitchFamily="50" charset="-128"/>
              </a:rPr>
              <a:t>旅客数</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旅客移動距離</a:t>
            </a:r>
            <a:r>
              <a:rPr kumimoji="1" lang="en-US" altLang="ja-JP" b="1" dirty="0">
                <a:latin typeface="Meiryo UI" panose="020B0604030504040204" pitchFamily="50" charset="-128"/>
                <a:ea typeface="Meiryo UI" panose="020B0604030504040204" pitchFamily="50" charset="-128"/>
              </a:rPr>
              <a:t>) </a:t>
            </a:r>
          </a:p>
        </p:txBody>
      </p:sp>
      <p:sp>
        <p:nvSpPr>
          <p:cNvPr id="37" name="テキスト ボックス 36">
            <a:extLst>
              <a:ext uri="{FF2B5EF4-FFF2-40B4-BE49-F238E27FC236}">
                <a16:creationId xmlns:a16="http://schemas.microsoft.com/office/drawing/2014/main" id="{11823583-9AE3-4464-A1B4-C74B48E936C2}"/>
              </a:ext>
            </a:extLst>
          </p:cNvPr>
          <p:cNvSpPr txBox="1"/>
          <p:nvPr/>
        </p:nvSpPr>
        <p:spPr>
          <a:xfrm>
            <a:off x="3369294" y="2338226"/>
            <a:ext cx="3785650"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①移動距離から算定</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一般的</a:t>
            </a:r>
            <a:r>
              <a:rPr kumimoji="1" lang="en-US" altLang="ja-JP" b="1" dirty="0">
                <a:latin typeface="Meiryo UI" panose="020B0604030504040204" pitchFamily="50" charset="-128"/>
                <a:ea typeface="Meiryo UI" panose="020B0604030504040204" pitchFamily="50" charset="-128"/>
              </a:rPr>
              <a:t>)</a:t>
            </a:r>
          </a:p>
        </p:txBody>
      </p:sp>
      <p:sp>
        <p:nvSpPr>
          <p:cNvPr id="38" name="テキスト ボックス 37">
            <a:extLst>
              <a:ext uri="{FF2B5EF4-FFF2-40B4-BE49-F238E27FC236}">
                <a16:creationId xmlns:a16="http://schemas.microsoft.com/office/drawing/2014/main" id="{F15E857B-6720-4FBB-9F3F-10F825604FD5}"/>
              </a:ext>
            </a:extLst>
          </p:cNvPr>
          <p:cNvSpPr txBox="1"/>
          <p:nvPr/>
        </p:nvSpPr>
        <p:spPr>
          <a:xfrm>
            <a:off x="3380292" y="3471013"/>
            <a:ext cx="3785650"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②燃料使用量から算定</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自動車のみ</a:t>
            </a:r>
            <a:r>
              <a:rPr kumimoji="1" lang="en-US" altLang="ja-JP" b="1" dirty="0">
                <a:latin typeface="Meiryo UI" panose="020B0604030504040204" pitchFamily="50" charset="-128"/>
                <a:ea typeface="Meiryo UI" panose="020B0604030504040204" pitchFamily="50" charset="-128"/>
              </a:rPr>
              <a:t>)</a:t>
            </a:r>
          </a:p>
        </p:txBody>
      </p:sp>
      <p:grpSp>
        <p:nvGrpSpPr>
          <p:cNvPr id="44" name="グループ化 43">
            <a:extLst>
              <a:ext uri="{FF2B5EF4-FFF2-40B4-BE49-F238E27FC236}">
                <a16:creationId xmlns:a16="http://schemas.microsoft.com/office/drawing/2014/main" id="{834411A4-3F37-429B-A468-3E107BDFE456}"/>
              </a:ext>
            </a:extLst>
          </p:cNvPr>
          <p:cNvGrpSpPr/>
          <p:nvPr/>
        </p:nvGrpSpPr>
        <p:grpSpPr>
          <a:xfrm>
            <a:off x="4947989" y="3684136"/>
            <a:ext cx="3841713" cy="818892"/>
            <a:chOff x="7611639" y="2816685"/>
            <a:chExt cx="4107685" cy="818892"/>
          </a:xfrm>
        </p:grpSpPr>
        <p:sp>
          <p:nvSpPr>
            <p:cNvPr id="45" name="乗算記号 44">
              <a:extLst>
                <a:ext uri="{FF2B5EF4-FFF2-40B4-BE49-F238E27FC236}">
                  <a16:creationId xmlns:a16="http://schemas.microsoft.com/office/drawing/2014/main" id="{611D00FB-474E-4026-B035-0ED0B9FDEC5C}"/>
                </a:ext>
              </a:extLst>
            </p:cNvPr>
            <p:cNvSpPr/>
            <p:nvPr/>
          </p:nvSpPr>
          <p:spPr bwMode="auto">
            <a:xfrm>
              <a:off x="9172176" y="2816685"/>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46" name="四角形: 角を丸くする 45">
              <a:extLst>
                <a:ext uri="{FF2B5EF4-FFF2-40B4-BE49-F238E27FC236}">
                  <a16:creationId xmlns:a16="http://schemas.microsoft.com/office/drawing/2014/main" id="{1E4F321F-B387-48E3-80A9-B060A22596AF}"/>
                </a:ext>
              </a:extLst>
            </p:cNvPr>
            <p:cNvSpPr/>
            <p:nvPr/>
          </p:nvSpPr>
          <p:spPr>
            <a:xfrm>
              <a:off x="7611639" y="2923686"/>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燃料使⽤量</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7" name="四角形: 角を丸くする 46">
              <a:extLst>
                <a:ext uri="{FF2B5EF4-FFF2-40B4-BE49-F238E27FC236}">
                  <a16:creationId xmlns:a16="http://schemas.microsoft.com/office/drawing/2014/main" id="{B24885CA-398F-43E7-A139-A0E59708FCA8}"/>
                </a:ext>
              </a:extLst>
            </p:cNvPr>
            <p:cNvSpPr/>
            <p:nvPr/>
          </p:nvSpPr>
          <p:spPr>
            <a:xfrm>
              <a:off x="10039808" y="2910769"/>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grpSp>
      <p:sp>
        <p:nvSpPr>
          <p:cNvPr id="48" name="テキスト ボックス 47">
            <a:extLst>
              <a:ext uri="{FF2B5EF4-FFF2-40B4-BE49-F238E27FC236}">
                <a16:creationId xmlns:a16="http://schemas.microsoft.com/office/drawing/2014/main" id="{67F21B54-3EA0-41CE-A824-BE3A7D75BB67}"/>
              </a:ext>
            </a:extLst>
          </p:cNvPr>
          <p:cNvSpPr txBox="1"/>
          <p:nvPr/>
        </p:nvSpPr>
        <p:spPr>
          <a:xfrm>
            <a:off x="4643836" y="3737447"/>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49" name="乗算記号 48">
            <a:extLst>
              <a:ext uri="{FF2B5EF4-FFF2-40B4-BE49-F238E27FC236}">
                <a16:creationId xmlns:a16="http://schemas.microsoft.com/office/drawing/2014/main" id="{38E63077-287E-4BA0-B6D0-5C4FC90E4AB1}"/>
              </a:ext>
            </a:extLst>
          </p:cNvPr>
          <p:cNvSpPr/>
          <p:nvPr/>
        </p:nvSpPr>
        <p:spPr bwMode="auto">
          <a:xfrm>
            <a:off x="8708189" y="4409776"/>
            <a:ext cx="912547"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50" name="四角形: 角を丸くする 49">
            <a:extLst>
              <a:ext uri="{FF2B5EF4-FFF2-40B4-BE49-F238E27FC236}">
                <a16:creationId xmlns:a16="http://schemas.microsoft.com/office/drawing/2014/main" id="{A058DA96-48A5-4C32-9B2D-EE1396BEF954}"/>
              </a:ext>
            </a:extLst>
          </p:cNvPr>
          <p:cNvSpPr/>
          <p:nvPr/>
        </p:nvSpPr>
        <p:spPr>
          <a:xfrm>
            <a:off x="4934137" y="4525241"/>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移動距離</a:t>
            </a:r>
            <a:endParaRPr lang="ja-JP" altLang="en-US" sz="1200" b="1" dirty="0">
              <a:solidFill>
                <a:schemeClr val="bg1"/>
              </a:solidFill>
              <a:latin typeface="Meiryo UI" panose="020B0604030504040204" pitchFamily="50" charset="-128"/>
              <a:ea typeface="Meiryo UI"/>
            </a:endParaRPr>
          </a:p>
        </p:txBody>
      </p:sp>
      <p:sp>
        <p:nvSpPr>
          <p:cNvPr id="51" name="四角形: 角を丸くする 50">
            <a:extLst>
              <a:ext uri="{FF2B5EF4-FFF2-40B4-BE49-F238E27FC236}">
                <a16:creationId xmlns:a16="http://schemas.microsoft.com/office/drawing/2014/main" id="{6A4738B0-2F2C-42AD-98E8-610DD6C87852}"/>
              </a:ext>
            </a:extLst>
          </p:cNvPr>
          <p:cNvSpPr/>
          <p:nvPr/>
        </p:nvSpPr>
        <p:spPr>
          <a:xfrm>
            <a:off x="7205082" y="4512324"/>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燃費</a:t>
            </a:r>
            <a:endParaRPr lang="ja-JP" altLang="en-US" sz="1200" b="1" dirty="0">
              <a:solidFill>
                <a:schemeClr val="bg1"/>
              </a:solidFill>
              <a:latin typeface="Meiryo UI" panose="020B0604030504040204" pitchFamily="50" charset="-128"/>
              <a:ea typeface="Meiryo UI"/>
            </a:endParaRPr>
          </a:p>
        </p:txBody>
      </p:sp>
      <p:sp>
        <p:nvSpPr>
          <p:cNvPr id="52" name="テキスト ボックス 51">
            <a:extLst>
              <a:ext uri="{FF2B5EF4-FFF2-40B4-BE49-F238E27FC236}">
                <a16:creationId xmlns:a16="http://schemas.microsoft.com/office/drawing/2014/main" id="{0F8E1958-8F8C-4619-B46C-C9FEECB028F3}"/>
              </a:ext>
            </a:extLst>
          </p:cNvPr>
          <p:cNvSpPr txBox="1"/>
          <p:nvPr/>
        </p:nvSpPr>
        <p:spPr>
          <a:xfrm>
            <a:off x="4648457" y="4480978"/>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53" name="四角形: 角を丸くする 52">
            <a:extLst>
              <a:ext uri="{FF2B5EF4-FFF2-40B4-BE49-F238E27FC236}">
                <a16:creationId xmlns:a16="http://schemas.microsoft.com/office/drawing/2014/main" id="{E263B80F-71FB-4639-B5B4-2047D0C719C9}"/>
              </a:ext>
            </a:extLst>
          </p:cNvPr>
          <p:cNvSpPr/>
          <p:nvPr/>
        </p:nvSpPr>
        <p:spPr>
          <a:xfrm>
            <a:off x="9491090" y="4498470"/>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54" name="テキスト ボックス 53">
            <a:extLst>
              <a:ext uri="{FF2B5EF4-FFF2-40B4-BE49-F238E27FC236}">
                <a16:creationId xmlns:a16="http://schemas.microsoft.com/office/drawing/2014/main" id="{7B5B85C2-A2DB-4355-BAE6-9277821CB737}"/>
              </a:ext>
            </a:extLst>
          </p:cNvPr>
          <p:cNvSpPr txBox="1"/>
          <p:nvPr/>
        </p:nvSpPr>
        <p:spPr>
          <a:xfrm>
            <a:off x="6550058" y="4264914"/>
            <a:ext cx="526473" cy="923330"/>
          </a:xfrm>
          <a:prstGeom prst="rect">
            <a:avLst/>
          </a:prstGeom>
          <a:noFill/>
        </p:spPr>
        <p:txBody>
          <a:bodyPr wrap="square" lIns="0" tIns="0" rIns="0" bIns="0" rtlCol="0">
            <a:spAutoFit/>
          </a:bodyPr>
          <a:lstStyle/>
          <a:p>
            <a:r>
              <a:rPr kumimoji="1" lang="en-US" altLang="ja-JP" sz="6000" b="1" dirty="0">
                <a:solidFill>
                  <a:srgbClr val="05B7B3"/>
                </a:solidFill>
                <a:latin typeface="Meiryo UI" panose="020B0604030504040204" pitchFamily="50" charset="-128"/>
                <a:ea typeface="Meiryo UI" panose="020B0604030504040204" pitchFamily="50" charset="-128"/>
              </a:rPr>
              <a:t>÷</a:t>
            </a:r>
            <a:endParaRPr kumimoji="1" lang="en-US" altLang="ja-JP" sz="3200" b="1" dirty="0">
              <a:solidFill>
                <a:srgbClr val="05B7B3"/>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3242247F-60F4-4470-A87C-1B2BE8C91A7B}"/>
              </a:ext>
            </a:extLst>
          </p:cNvPr>
          <p:cNvSpPr txBox="1"/>
          <p:nvPr/>
        </p:nvSpPr>
        <p:spPr>
          <a:xfrm>
            <a:off x="6601860" y="5069432"/>
            <a:ext cx="565912" cy="215444"/>
          </a:xfrm>
          <a:prstGeom prst="rect">
            <a:avLst/>
          </a:prstGeom>
          <a:noFill/>
        </p:spPr>
        <p:txBody>
          <a:bodyPr wrap="square" lIns="0" tIns="0" rIns="0" bIns="0" rtlCol="0">
            <a:spAutoFit/>
          </a:bodyPr>
          <a:lstStyle/>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活動量</a:t>
            </a:r>
          </a:p>
        </p:txBody>
      </p:sp>
      <p:sp>
        <p:nvSpPr>
          <p:cNvPr id="56" name="右大かっこ 55">
            <a:extLst>
              <a:ext uri="{FF2B5EF4-FFF2-40B4-BE49-F238E27FC236}">
                <a16:creationId xmlns:a16="http://schemas.microsoft.com/office/drawing/2014/main" id="{32F417ED-A16C-4128-BD54-FA244787C449}"/>
              </a:ext>
            </a:extLst>
          </p:cNvPr>
          <p:cNvSpPr/>
          <p:nvPr/>
        </p:nvSpPr>
        <p:spPr>
          <a:xfrm rot="5400000">
            <a:off x="6809328" y="3280005"/>
            <a:ext cx="80254" cy="3724278"/>
          </a:xfrm>
          <a:prstGeom prst="rightBracket">
            <a:avLst/>
          </a:prstGeom>
          <a:ln>
            <a:solidFill>
              <a:srgbClr val="05B7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9491F20C-B7CD-443A-B455-0DDFCE02DCF7}"/>
              </a:ext>
            </a:extLst>
          </p:cNvPr>
          <p:cNvSpPr txBox="1"/>
          <p:nvPr/>
        </p:nvSpPr>
        <p:spPr>
          <a:xfrm>
            <a:off x="3543675" y="3770051"/>
            <a:ext cx="936882" cy="276999"/>
          </a:xfrm>
          <a:prstGeom prst="rect">
            <a:avLst/>
          </a:prstGeom>
          <a:noFill/>
        </p:spPr>
        <p:txBody>
          <a:bodyPr wrap="square" lIns="0" tIns="0" rIns="0" bIns="0"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燃料法</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6EEAD73C-BE45-4C43-A9CC-6C74E6AB67C3}"/>
              </a:ext>
            </a:extLst>
          </p:cNvPr>
          <p:cNvSpPr txBox="1"/>
          <p:nvPr/>
        </p:nvSpPr>
        <p:spPr>
          <a:xfrm>
            <a:off x="3535816" y="4469209"/>
            <a:ext cx="936882" cy="276999"/>
          </a:xfrm>
          <a:prstGeom prst="rect">
            <a:avLst/>
          </a:prstGeom>
          <a:noFill/>
        </p:spPr>
        <p:txBody>
          <a:bodyPr wrap="square" lIns="0" tIns="0" rIns="0" bIns="0"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燃費法</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28DB63D9-E47E-44F6-B802-B1B3F4568272}"/>
              </a:ext>
            </a:extLst>
          </p:cNvPr>
          <p:cNvSpPr txBox="1"/>
          <p:nvPr/>
        </p:nvSpPr>
        <p:spPr>
          <a:xfrm>
            <a:off x="3746599" y="5609723"/>
            <a:ext cx="6916965"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算出に使える明細を取得していないため、「現実的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簡易」での算定が一般</a:t>
            </a:r>
            <a:endParaRPr kumimoji="1" lang="en-US" altLang="ja-JP" b="1" dirty="0">
              <a:latin typeface="Meiryo UI" panose="020B0604030504040204" pitchFamily="50" charset="-128"/>
              <a:ea typeface="Meiryo UI" panose="020B0604030504040204" pitchFamily="50" charset="-128"/>
            </a:endParaRPr>
          </a:p>
        </p:txBody>
      </p:sp>
      <p:sp>
        <p:nvSpPr>
          <p:cNvPr id="8" name="矢印: 右 7">
            <a:extLst>
              <a:ext uri="{FF2B5EF4-FFF2-40B4-BE49-F238E27FC236}">
                <a16:creationId xmlns:a16="http://schemas.microsoft.com/office/drawing/2014/main" id="{14F5FE02-D5D8-4C7A-84CB-973EB6956063}"/>
              </a:ext>
            </a:extLst>
          </p:cNvPr>
          <p:cNvSpPr/>
          <p:nvPr/>
        </p:nvSpPr>
        <p:spPr>
          <a:xfrm rot="5400000">
            <a:off x="6782024" y="5120230"/>
            <a:ext cx="188535" cy="734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109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6092866"/>
            <a:ext cx="11657546" cy="775597"/>
          </a:xfrm>
          <a:prstGeom prst="rect">
            <a:avLst/>
          </a:prstGeom>
          <a:noFill/>
        </p:spPr>
        <p:txBody>
          <a:bodyPr wrap="square" lIns="0" tIns="0" rIns="0" bIns="0" rtlCol="0">
            <a:spAutoFit/>
          </a:bodyPr>
          <a:lstStyle/>
          <a:p>
            <a:pPr>
              <a:lnSpc>
                <a:spcPct val="90000"/>
              </a:lnSpc>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2"/>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90000"/>
              </a:lnSpc>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766004"/>
            <a:ext cx="8230572"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rPr>
              <a:t>出張</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手法～カテゴリ６</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出張</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877358"/>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31248" y="3065573"/>
            <a:ext cx="2545960" cy="2123658"/>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出張</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自社従業員の出張等、業務における従業員の移動の際に使⽤する交通機関から排出される排出量</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ただしが自社が所有・管理する移動⼿段を利⽤した場合は除く</a:t>
            </a:r>
            <a:endParaRPr kumimoji="1" lang="en-US" altLang="ja-JP" sz="1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70A6882B-4751-43E1-85B4-A059E0F9F5AE}"/>
              </a:ext>
            </a:extLst>
          </p:cNvPr>
          <p:cNvPicPr>
            <a:picLocks noChangeAspect="1"/>
          </p:cNvPicPr>
          <p:nvPr/>
        </p:nvPicPr>
        <p:blipFill>
          <a:blip r:embed="rId4"/>
          <a:srcRect/>
          <a:stretch>
            <a:fillRect/>
          </a:stretch>
        </p:blipFill>
        <p:spPr>
          <a:xfrm>
            <a:off x="216092" y="1227670"/>
            <a:ext cx="2246337" cy="1795368"/>
          </a:xfrm>
          <a:custGeom>
            <a:avLst/>
            <a:gdLst>
              <a:gd name="connsiteX0" fmla="*/ 1475413 w 1676486"/>
              <a:gd name="connsiteY0" fmla="*/ 0 h 1339919"/>
              <a:gd name="connsiteX1" fmla="*/ 1676486 w 1676486"/>
              <a:gd name="connsiteY1" fmla="*/ 0 h 1339919"/>
              <a:gd name="connsiteX2" fmla="*/ 1676486 w 1676486"/>
              <a:gd name="connsiteY2" fmla="*/ 7286 h 1339919"/>
              <a:gd name="connsiteX3" fmla="*/ 170406 w 1676486"/>
              <a:gd name="connsiteY3" fmla="*/ 0 h 1339919"/>
              <a:gd name="connsiteX4" fmla="*/ 1291011 w 1676486"/>
              <a:gd name="connsiteY4" fmla="*/ 0 h 1339919"/>
              <a:gd name="connsiteX5" fmla="*/ 1676486 w 1676486"/>
              <a:gd name="connsiteY5" fmla="*/ 396707 h 1339919"/>
              <a:gd name="connsiteX6" fmla="*/ 1676486 w 1676486"/>
              <a:gd name="connsiteY6" fmla="*/ 1339919 h 1339919"/>
              <a:gd name="connsiteX7" fmla="*/ 1244389 w 1676486"/>
              <a:gd name="connsiteY7" fmla="*/ 1339919 h 1339919"/>
              <a:gd name="connsiteX8" fmla="*/ 1244389 w 1676486"/>
              <a:gd name="connsiteY8" fmla="*/ 1283311 h 1339919"/>
              <a:gd name="connsiteX9" fmla="*/ 665133 w 1676486"/>
              <a:gd name="connsiteY9" fmla="*/ 1283311 h 1339919"/>
              <a:gd name="connsiteX10" fmla="*/ 665133 w 1676486"/>
              <a:gd name="connsiteY10" fmla="*/ 1339919 h 1339919"/>
              <a:gd name="connsiteX11" fmla="*/ 0 w 1676486"/>
              <a:gd name="connsiteY11" fmla="*/ 1339919 h 1339919"/>
              <a:gd name="connsiteX12" fmla="*/ 0 w 1676486"/>
              <a:gd name="connsiteY12" fmla="*/ 445778 h 1339919"/>
              <a:gd name="connsiteX13" fmla="*/ 170406 w 1676486"/>
              <a:gd name="connsiteY13" fmla="*/ 445778 h 1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486" h="1339919">
                <a:moveTo>
                  <a:pt x="1475413" y="0"/>
                </a:moveTo>
                <a:lnTo>
                  <a:pt x="1676486" y="0"/>
                </a:lnTo>
                <a:lnTo>
                  <a:pt x="1676486" y="7286"/>
                </a:lnTo>
                <a:close/>
                <a:moveTo>
                  <a:pt x="170406" y="0"/>
                </a:moveTo>
                <a:lnTo>
                  <a:pt x="1291011" y="0"/>
                </a:lnTo>
                <a:lnTo>
                  <a:pt x="1676486" y="396707"/>
                </a:lnTo>
                <a:lnTo>
                  <a:pt x="1676486" y="1339919"/>
                </a:lnTo>
                <a:lnTo>
                  <a:pt x="1244389" y="1339919"/>
                </a:lnTo>
                <a:lnTo>
                  <a:pt x="1244389" y="1283311"/>
                </a:lnTo>
                <a:lnTo>
                  <a:pt x="665133" y="1283311"/>
                </a:lnTo>
                <a:lnTo>
                  <a:pt x="665133" y="1339919"/>
                </a:lnTo>
                <a:lnTo>
                  <a:pt x="0" y="1339919"/>
                </a:lnTo>
                <a:lnTo>
                  <a:pt x="0" y="445778"/>
                </a:lnTo>
                <a:lnTo>
                  <a:pt x="170406" y="445778"/>
                </a:lnTo>
                <a:close/>
              </a:path>
            </a:pathLst>
          </a:custGeom>
        </p:spPr>
      </p:pic>
      <p:sp>
        <p:nvSpPr>
          <p:cNvPr id="21" name="テキスト ボックス 20">
            <a:extLst>
              <a:ext uri="{FF2B5EF4-FFF2-40B4-BE49-F238E27FC236}">
                <a16:creationId xmlns:a16="http://schemas.microsoft.com/office/drawing/2014/main" id="{8BA5C8EE-FED2-4C2F-A013-D35F9DABC5A0}"/>
              </a:ext>
            </a:extLst>
          </p:cNvPr>
          <p:cNvSpPr txBox="1"/>
          <p:nvPr/>
        </p:nvSpPr>
        <p:spPr>
          <a:xfrm>
            <a:off x="3371535" y="1283148"/>
            <a:ext cx="8230571"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a:t>
            </a:r>
          </a:p>
        </p:txBody>
      </p:sp>
      <p:sp>
        <p:nvSpPr>
          <p:cNvPr id="27" name="乗算記号 26">
            <a:extLst>
              <a:ext uri="{FF2B5EF4-FFF2-40B4-BE49-F238E27FC236}">
                <a16:creationId xmlns:a16="http://schemas.microsoft.com/office/drawing/2014/main" id="{D1F0E018-C5EB-49CE-A8AD-A88B055BCBB2}"/>
              </a:ext>
            </a:extLst>
          </p:cNvPr>
          <p:cNvSpPr/>
          <p:nvPr/>
        </p:nvSpPr>
        <p:spPr bwMode="auto">
          <a:xfrm>
            <a:off x="5264420" y="2054775"/>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9" name="四角形: 角を丸くする 28">
            <a:extLst>
              <a:ext uri="{FF2B5EF4-FFF2-40B4-BE49-F238E27FC236}">
                <a16:creationId xmlns:a16="http://schemas.microsoft.com/office/drawing/2014/main" id="{D1F99882-4C3D-4DAD-9BB2-04D690398CB7}"/>
              </a:ext>
            </a:extLst>
          </p:cNvPr>
          <p:cNvSpPr/>
          <p:nvPr/>
        </p:nvSpPr>
        <p:spPr>
          <a:xfrm>
            <a:off x="3918990" y="2064500"/>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移動手段別の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交通費⽀給額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0" name="テキスト ボックス 29">
            <a:extLst>
              <a:ext uri="{FF2B5EF4-FFF2-40B4-BE49-F238E27FC236}">
                <a16:creationId xmlns:a16="http://schemas.microsoft.com/office/drawing/2014/main" id="{30AD7D30-36BA-405E-AB4B-E9DD393A57C4}"/>
              </a:ext>
            </a:extLst>
          </p:cNvPr>
          <p:cNvSpPr txBox="1"/>
          <p:nvPr/>
        </p:nvSpPr>
        <p:spPr>
          <a:xfrm>
            <a:off x="3628397" y="2011325"/>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5C365113-5F51-4719-A5A6-24519F6C3B1C}"/>
              </a:ext>
            </a:extLst>
          </p:cNvPr>
          <p:cNvSpPr/>
          <p:nvPr/>
        </p:nvSpPr>
        <p:spPr>
          <a:xfrm>
            <a:off x="5867444" y="2080427"/>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移動手段別の</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7" name="テキスト ボックス 36">
            <a:extLst>
              <a:ext uri="{FF2B5EF4-FFF2-40B4-BE49-F238E27FC236}">
                <a16:creationId xmlns:a16="http://schemas.microsoft.com/office/drawing/2014/main" id="{11823583-9AE3-4464-A1B4-C74B48E936C2}"/>
              </a:ext>
            </a:extLst>
          </p:cNvPr>
          <p:cNvSpPr txBox="1"/>
          <p:nvPr/>
        </p:nvSpPr>
        <p:spPr>
          <a:xfrm>
            <a:off x="3369294" y="1710076"/>
            <a:ext cx="3954896"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③移動手段別の交通費支給額で算定</a:t>
            </a:r>
            <a:endParaRPr kumimoji="1" lang="en-US" altLang="ja-JP" b="1"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AB5887E-C47B-4604-BBCE-9600D08D89C5}"/>
              </a:ext>
            </a:extLst>
          </p:cNvPr>
          <p:cNvSpPr txBox="1"/>
          <p:nvPr/>
        </p:nvSpPr>
        <p:spPr>
          <a:xfrm>
            <a:off x="8650285" y="1838347"/>
            <a:ext cx="2728031" cy="215444"/>
          </a:xfrm>
          <a:prstGeom prst="rect">
            <a:avLst/>
          </a:prstGeom>
          <a:noFill/>
        </p:spPr>
        <p:txBody>
          <a:bodyPr wrap="square" lIns="0" tIns="0" rIns="0" bIns="0"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宿泊に関わる排出量の算定は任意</a:t>
            </a:r>
            <a:endParaRPr kumimoji="1" lang="en-US" altLang="ja-JP" sz="1400" b="1"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1C9A1286-AB98-4C0B-ABC3-D9EA1AD3438E}"/>
              </a:ext>
            </a:extLst>
          </p:cNvPr>
          <p:cNvGrpSpPr/>
          <p:nvPr/>
        </p:nvGrpSpPr>
        <p:grpSpPr>
          <a:xfrm>
            <a:off x="8650285" y="2122639"/>
            <a:ext cx="2728032" cy="583584"/>
            <a:chOff x="8199565" y="2162984"/>
            <a:chExt cx="3695793" cy="790608"/>
          </a:xfrm>
        </p:grpSpPr>
        <p:sp>
          <p:nvSpPr>
            <p:cNvPr id="64" name="乗算記号 63">
              <a:extLst>
                <a:ext uri="{FF2B5EF4-FFF2-40B4-BE49-F238E27FC236}">
                  <a16:creationId xmlns:a16="http://schemas.microsoft.com/office/drawing/2014/main" id="{3A885E35-DB04-42AB-B619-51E975BDFFE5}"/>
                </a:ext>
              </a:extLst>
            </p:cNvPr>
            <p:cNvSpPr/>
            <p:nvPr/>
          </p:nvSpPr>
          <p:spPr bwMode="auto">
            <a:xfrm>
              <a:off x="9835588" y="2206434"/>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050" b="1" dirty="0">
                <a:solidFill>
                  <a:prstClr val="white"/>
                </a:solidFill>
                <a:latin typeface="Meiryo UI" panose="020B0604030504040204" pitchFamily="50" charset="-128"/>
                <a:ea typeface="Meiryo UI"/>
                <a:cs typeface="Meiryo UI" panose="020B0604030504040204" pitchFamily="50" charset="-128"/>
              </a:endParaRPr>
            </a:p>
          </p:txBody>
        </p:sp>
        <p:sp>
          <p:nvSpPr>
            <p:cNvPr id="65" name="四角形: 角を丸くする 64">
              <a:extLst>
                <a:ext uri="{FF2B5EF4-FFF2-40B4-BE49-F238E27FC236}">
                  <a16:creationId xmlns:a16="http://schemas.microsoft.com/office/drawing/2014/main" id="{D475304E-28E9-487A-9A94-A1FECBE17AA9}"/>
                </a:ext>
              </a:extLst>
            </p:cNvPr>
            <p:cNvSpPr/>
            <p:nvPr/>
          </p:nvSpPr>
          <p:spPr>
            <a:xfrm>
              <a:off x="8490158" y="2216159"/>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宿泊数</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000" b="1" dirty="0">
                  <a:solidFill>
                    <a:schemeClr val="bg1"/>
                  </a:solidFill>
                  <a:latin typeface="Meiryo UI" panose="020B0604030504040204" pitchFamily="50" charset="-128"/>
                  <a:ea typeface="Meiryo UI"/>
                </a:rPr>
                <a:t>(</a:t>
              </a:r>
              <a:r>
                <a:rPr lang="ja-JP" altLang="en-US" sz="1000" b="1" dirty="0">
                  <a:solidFill>
                    <a:schemeClr val="bg1"/>
                  </a:solidFill>
                  <a:latin typeface="Meiryo UI" panose="020B0604030504040204" pitchFamily="50" charset="-128"/>
                  <a:ea typeface="Meiryo UI"/>
                </a:rPr>
                <a:t>活動量</a:t>
              </a:r>
              <a:r>
                <a:rPr lang="en-US" altLang="ja-JP" sz="1000" b="1" dirty="0">
                  <a:solidFill>
                    <a:schemeClr val="bg1"/>
                  </a:solidFill>
                  <a:latin typeface="Meiryo UI" panose="020B0604030504040204" pitchFamily="50" charset="-128"/>
                  <a:ea typeface="Meiryo UI"/>
                </a:rPr>
                <a:t>)</a:t>
              </a:r>
              <a:endParaRPr lang="ja-JP" altLang="en-US" sz="900" b="1" dirty="0">
                <a:solidFill>
                  <a:schemeClr val="bg1"/>
                </a:solidFill>
                <a:latin typeface="Meiryo UI" panose="020B0604030504040204" pitchFamily="50" charset="-128"/>
                <a:ea typeface="Meiryo UI"/>
              </a:endParaRPr>
            </a:p>
          </p:txBody>
        </p:sp>
        <p:sp>
          <p:nvSpPr>
            <p:cNvPr id="66" name="テキスト ボックス 65">
              <a:extLst>
                <a:ext uri="{FF2B5EF4-FFF2-40B4-BE49-F238E27FC236}">
                  <a16:creationId xmlns:a16="http://schemas.microsoft.com/office/drawing/2014/main" id="{3D572E26-2DDD-4D50-AAFE-95A1CDF01BAF}"/>
                </a:ext>
              </a:extLst>
            </p:cNvPr>
            <p:cNvSpPr txBox="1"/>
            <p:nvPr/>
          </p:nvSpPr>
          <p:spPr>
            <a:xfrm>
              <a:off x="8199565" y="2162984"/>
              <a:ext cx="291724" cy="416960"/>
            </a:xfrm>
            <a:prstGeom prst="rect">
              <a:avLst/>
            </a:prstGeom>
            <a:noFill/>
          </p:spPr>
          <p:txBody>
            <a:bodyPr wrap="square" lIns="0" tIns="0" rIns="0" bIns="0" rtlCol="0">
              <a:spAutoFit/>
            </a:bodyPr>
            <a:lstStyle/>
            <a:p>
              <a:r>
                <a:rPr kumimoji="1" lang="en-US" altLang="ja-JP" sz="2000" b="1" dirty="0">
                  <a:solidFill>
                    <a:srgbClr val="05B7B3"/>
                  </a:solidFill>
                  <a:latin typeface="Meiryo UI" panose="020B0604030504040204" pitchFamily="50" charset="-128"/>
                  <a:ea typeface="Meiryo UI" panose="020B0604030504040204" pitchFamily="50" charset="-128"/>
                </a:rPr>
                <a:t>Σ</a:t>
              </a:r>
              <a:endParaRPr kumimoji="1" lang="en-US" altLang="ja-JP" b="1" dirty="0">
                <a:solidFill>
                  <a:srgbClr val="05B7B3"/>
                </a:solidFill>
                <a:latin typeface="Meiryo UI" panose="020B0604030504040204" pitchFamily="50" charset="-128"/>
                <a:ea typeface="Meiryo UI" panose="020B0604030504040204" pitchFamily="50" charset="-128"/>
              </a:endParaRPr>
            </a:p>
          </p:txBody>
        </p:sp>
        <p:sp>
          <p:nvSpPr>
            <p:cNvPr id="67" name="四角形: 角を丸くする 66">
              <a:extLst>
                <a:ext uri="{FF2B5EF4-FFF2-40B4-BE49-F238E27FC236}">
                  <a16:creationId xmlns:a16="http://schemas.microsoft.com/office/drawing/2014/main" id="{C7621F5F-6262-4D1E-880D-6543F3237AB7}"/>
                </a:ext>
              </a:extLst>
            </p:cNvPr>
            <p:cNvSpPr/>
            <p:nvPr/>
          </p:nvSpPr>
          <p:spPr>
            <a:xfrm>
              <a:off x="10438612" y="2232086"/>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宿泊施設の</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排出原単位</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000" b="1" dirty="0">
                  <a:solidFill>
                    <a:schemeClr val="bg1"/>
                  </a:solidFill>
                  <a:latin typeface="Meiryo UI" panose="020B0604030504040204" pitchFamily="50" charset="-128"/>
                  <a:ea typeface="Meiryo UI"/>
                </a:rPr>
                <a:t>(</a:t>
              </a:r>
              <a:r>
                <a:rPr lang="ja-JP" altLang="en-US" sz="1000" b="1" dirty="0">
                  <a:solidFill>
                    <a:schemeClr val="bg1"/>
                  </a:solidFill>
                  <a:latin typeface="Meiryo UI" panose="020B0604030504040204" pitchFamily="50" charset="-128"/>
                  <a:ea typeface="Meiryo UI"/>
                </a:rPr>
                <a:t>原単位</a:t>
              </a:r>
              <a:r>
                <a:rPr lang="en-US" altLang="ja-JP" sz="1000" b="1" dirty="0">
                  <a:solidFill>
                    <a:schemeClr val="bg1"/>
                  </a:solidFill>
                  <a:latin typeface="Meiryo UI" panose="020B0604030504040204" pitchFamily="50" charset="-128"/>
                  <a:ea typeface="Meiryo UI"/>
                </a:rPr>
                <a:t>)</a:t>
              </a:r>
              <a:endParaRPr lang="ja-JP" altLang="en-US" sz="900" b="1" dirty="0">
                <a:solidFill>
                  <a:schemeClr val="bg1"/>
                </a:solidFill>
                <a:latin typeface="Meiryo UI" panose="020B0604030504040204" pitchFamily="50" charset="-128"/>
                <a:ea typeface="Meiryo UI"/>
              </a:endParaRPr>
            </a:p>
          </p:txBody>
        </p:sp>
      </p:grpSp>
      <p:sp>
        <p:nvSpPr>
          <p:cNvPr id="3" name="正方形/長方形 2">
            <a:extLst>
              <a:ext uri="{FF2B5EF4-FFF2-40B4-BE49-F238E27FC236}">
                <a16:creationId xmlns:a16="http://schemas.microsoft.com/office/drawing/2014/main" id="{282490FA-F8AC-4DD4-96B0-B21B0DB2BB94}"/>
              </a:ext>
            </a:extLst>
          </p:cNvPr>
          <p:cNvSpPr/>
          <p:nvPr/>
        </p:nvSpPr>
        <p:spPr>
          <a:xfrm>
            <a:off x="8547652" y="1838347"/>
            <a:ext cx="2894275" cy="93665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244FF227-7CB3-429B-889E-5E921B5F836E}"/>
              </a:ext>
            </a:extLst>
          </p:cNvPr>
          <p:cNvSpPr/>
          <p:nvPr/>
        </p:nvSpPr>
        <p:spPr>
          <a:xfrm>
            <a:off x="4945711" y="2811136"/>
            <a:ext cx="1456746" cy="433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A053E38-64E6-4244-A35B-C32C41498DA1}"/>
              </a:ext>
            </a:extLst>
          </p:cNvPr>
          <p:cNvSpPr txBox="1"/>
          <p:nvPr/>
        </p:nvSpPr>
        <p:spPr>
          <a:xfrm>
            <a:off x="3558901" y="2896876"/>
            <a:ext cx="4718407" cy="246221"/>
          </a:xfrm>
          <a:prstGeom prst="rect">
            <a:avLst/>
          </a:prstGeom>
          <a:solidFill>
            <a:schemeClr val="bg1"/>
          </a:solidFill>
        </p:spPr>
        <p:txBody>
          <a:bodyPr wrap="square" lIns="0" tIns="0" rIns="0" bIns="0" rtlCol="0">
            <a:spAutoFit/>
          </a:bodyPr>
          <a:lstStyle/>
          <a:p>
            <a:r>
              <a:rPr kumimoji="1" lang="ja-JP" altLang="en-US" sz="1600" b="1" dirty="0">
                <a:latin typeface="Meiryo UI" panose="020B0604030504040204" pitchFamily="50" charset="-128"/>
                <a:ea typeface="Meiryo UI" panose="020B0604030504040204" pitchFamily="50" charset="-128"/>
              </a:rPr>
              <a:t>③で算定できない場合は、④出張日数で算出も可</a:t>
            </a:r>
            <a:endParaRPr kumimoji="1" lang="en-US" altLang="ja-JP" sz="1600" b="1" dirty="0">
              <a:latin typeface="Meiryo UI" panose="020B0604030504040204" pitchFamily="50" charset="-128"/>
              <a:ea typeface="Meiryo UI" panose="020B0604030504040204" pitchFamily="50" charset="-128"/>
            </a:endParaRPr>
          </a:p>
        </p:txBody>
      </p:sp>
      <p:sp>
        <p:nvSpPr>
          <p:cNvPr id="69" name="乗算記号 68">
            <a:extLst>
              <a:ext uri="{FF2B5EF4-FFF2-40B4-BE49-F238E27FC236}">
                <a16:creationId xmlns:a16="http://schemas.microsoft.com/office/drawing/2014/main" id="{CA42C728-566D-4043-B12B-30D8AFE887CE}"/>
              </a:ext>
            </a:extLst>
          </p:cNvPr>
          <p:cNvSpPr/>
          <p:nvPr/>
        </p:nvSpPr>
        <p:spPr bwMode="auto">
          <a:xfrm>
            <a:off x="5257795" y="3574804"/>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70" name="四角形: 角を丸くする 69">
            <a:extLst>
              <a:ext uri="{FF2B5EF4-FFF2-40B4-BE49-F238E27FC236}">
                <a16:creationId xmlns:a16="http://schemas.microsoft.com/office/drawing/2014/main" id="{638E81C2-C49A-4E5A-A9DC-4EECCCA3FFD7}"/>
              </a:ext>
            </a:extLst>
          </p:cNvPr>
          <p:cNvSpPr/>
          <p:nvPr/>
        </p:nvSpPr>
        <p:spPr>
          <a:xfrm>
            <a:off x="3912365" y="3584529"/>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出張種類別の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出張⽇数</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71" name="テキスト ボックス 70">
            <a:extLst>
              <a:ext uri="{FF2B5EF4-FFF2-40B4-BE49-F238E27FC236}">
                <a16:creationId xmlns:a16="http://schemas.microsoft.com/office/drawing/2014/main" id="{742410C3-F1BF-4779-BDB7-B3878827BC69}"/>
              </a:ext>
            </a:extLst>
          </p:cNvPr>
          <p:cNvSpPr txBox="1"/>
          <p:nvPr/>
        </p:nvSpPr>
        <p:spPr>
          <a:xfrm>
            <a:off x="3621772" y="3531354"/>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72" name="四角形: 角を丸くする 71">
            <a:extLst>
              <a:ext uri="{FF2B5EF4-FFF2-40B4-BE49-F238E27FC236}">
                <a16:creationId xmlns:a16="http://schemas.microsoft.com/office/drawing/2014/main" id="{A765CEB4-66C9-40DF-B912-945E467AB1A4}"/>
              </a:ext>
            </a:extLst>
          </p:cNvPr>
          <p:cNvSpPr/>
          <p:nvPr/>
        </p:nvSpPr>
        <p:spPr>
          <a:xfrm>
            <a:off x="5860819" y="3600456"/>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出張種類別の</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73" name="テキスト ボックス 72">
            <a:extLst>
              <a:ext uri="{FF2B5EF4-FFF2-40B4-BE49-F238E27FC236}">
                <a16:creationId xmlns:a16="http://schemas.microsoft.com/office/drawing/2014/main" id="{C7CAF32B-E98D-4204-BD61-AB3FA9B5AD0E}"/>
              </a:ext>
            </a:extLst>
          </p:cNvPr>
          <p:cNvSpPr txBox="1"/>
          <p:nvPr/>
        </p:nvSpPr>
        <p:spPr>
          <a:xfrm>
            <a:off x="3362669" y="3269860"/>
            <a:ext cx="3954896"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④出張⽇数で算定</a:t>
            </a:r>
            <a:endParaRPr kumimoji="1" lang="en-US" altLang="ja-JP" b="1" dirty="0">
              <a:latin typeface="Meiryo UI" panose="020B0604030504040204" pitchFamily="50" charset="-128"/>
              <a:ea typeface="Meiryo UI" panose="020B0604030504040204" pitchFamily="50" charset="-128"/>
            </a:endParaRPr>
          </a:p>
        </p:txBody>
      </p:sp>
      <p:sp>
        <p:nvSpPr>
          <p:cNvPr id="74" name="矢印: 下 73">
            <a:extLst>
              <a:ext uri="{FF2B5EF4-FFF2-40B4-BE49-F238E27FC236}">
                <a16:creationId xmlns:a16="http://schemas.microsoft.com/office/drawing/2014/main" id="{DC82C952-33B6-43F5-BAE8-803D4E5F2329}"/>
              </a:ext>
            </a:extLst>
          </p:cNvPr>
          <p:cNvSpPr/>
          <p:nvPr/>
        </p:nvSpPr>
        <p:spPr>
          <a:xfrm>
            <a:off x="4970891" y="4402724"/>
            <a:ext cx="1456746" cy="433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A84F31EA-D3D9-49AF-8D07-8B0F8075017B}"/>
              </a:ext>
            </a:extLst>
          </p:cNvPr>
          <p:cNvSpPr txBox="1"/>
          <p:nvPr/>
        </p:nvSpPr>
        <p:spPr>
          <a:xfrm>
            <a:off x="3584081" y="4488464"/>
            <a:ext cx="5965436" cy="246221"/>
          </a:xfrm>
          <a:prstGeom prst="rect">
            <a:avLst/>
          </a:prstGeom>
          <a:solidFill>
            <a:schemeClr val="bg1"/>
          </a:solidFill>
        </p:spPr>
        <p:txBody>
          <a:bodyPr wrap="square" lIns="0" tIns="0" rIns="0" bIns="0" rtlCol="0">
            <a:spAutoFit/>
          </a:bodyPr>
          <a:lstStyle/>
          <a:p>
            <a:r>
              <a:rPr kumimoji="1" lang="ja-JP" altLang="en-US" sz="1600" b="1" dirty="0">
                <a:latin typeface="Meiryo UI" panose="020B0604030504040204" pitchFamily="50" charset="-128"/>
                <a:ea typeface="Meiryo UI" panose="020B0604030504040204" pitchFamily="50" charset="-128"/>
              </a:rPr>
              <a:t>④で算定できない場合は、⑤常時使⽤される従業員数で算出も可</a:t>
            </a:r>
            <a:endParaRPr kumimoji="1" lang="en-US" altLang="ja-JP" sz="1600" b="1"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8A5EEE9A-912B-400B-8881-C21E571DC3A6}"/>
              </a:ext>
            </a:extLst>
          </p:cNvPr>
          <p:cNvSpPr txBox="1"/>
          <p:nvPr/>
        </p:nvSpPr>
        <p:spPr>
          <a:xfrm>
            <a:off x="8493892" y="3626290"/>
            <a:ext cx="3137669" cy="430887"/>
          </a:xfrm>
          <a:prstGeom prst="rect">
            <a:avLst/>
          </a:prstGeom>
          <a:noFill/>
        </p:spPr>
        <p:txBody>
          <a:bodyPr wrap="square" lIns="0" tIns="0" rIns="0" bIns="0"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出張種別は、国内⽇帰・国内宿泊・</a:t>
            </a:r>
            <a:br>
              <a:rPr kumimoji="1" lang="en-US" altLang="ja-JP" sz="1400" b="1" dirty="0">
                <a:latin typeface="Meiryo UI" panose="020B0604030504040204" pitchFamily="50" charset="-128"/>
                <a:ea typeface="Meiryo UI" panose="020B0604030504040204" pitchFamily="50" charset="-128"/>
              </a:rPr>
            </a:b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海外の</a:t>
            </a:r>
            <a:r>
              <a:rPr kumimoji="1" lang="en-US" altLang="ja-JP" sz="1400" b="1"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種類</a:t>
            </a:r>
            <a:endParaRPr kumimoji="1" lang="en-US" altLang="ja-JP" sz="1400" b="1" dirty="0">
              <a:latin typeface="Meiryo UI" panose="020B0604030504040204" pitchFamily="50" charset="-128"/>
              <a:ea typeface="Meiryo UI" panose="020B0604030504040204" pitchFamily="50" charset="-128"/>
            </a:endParaRPr>
          </a:p>
        </p:txBody>
      </p:sp>
      <p:sp>
        <p:nvSpPr>
          <p:cNvPr id="77" name="乗算記号 76">
            <a:extLst>
              <a:ext uri="{FF2B5EF4-FFF2-40B4-BE49-F238E27FC236}">
                <a16:creationId xmlns:a16="http://schemas.microsoft.com/office/drawing/2014/main" id="{42170A66-7086-49C5-9706-0886D93ADCE4}"/>
              </a:ext>
            </a:extLst>
          </p:cNvPr>
          <p:cNvSpPr/>
          <p:nvPr/>
        </p:nvSpPr>
        <p:spPr bwMode="auto">
          <a:xfrm>
            <a:off x="5259122" y="5206138"/>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78" name="四角形: 角を丸くする 77">
            <a:extLst>
              <a:ext uri="{FF2B5EF4-FFF2-40B4-BE49-F238E27FC236}">
                <a16:creationId xmlns:a16="http://schemas.microsoft.com/office/drawing/2014/main" id="{F250A1EC-0FF1-4B51-866E-9456783C27F5}"/>
              </a:ext>
            </a:extLst>
          </p:cNvPr>
          <p:cNvSpPr/>
          <p:nvPr/>
        </p:nvSpPr>
        <p:spPr>
          <a:xfrm>
            <a:off x="3913692" y="5215863"/>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従業員数</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79" name="テキスト ボックス 78">
            <a:extLst>
              <a:ext uri="{FF2B5EF4-FFF2-40B4-BE49-F238E27FC236}">
                <a16:creationId xmlns:a16="http://schemas.microsoft.com/office/drawing/2014/main" id="{82CE61DE-B7A8-4D70-8FB8-3EFADB222407}"/>
              </a:ext>
            </a:extLst>
          </p:cNvPr>
          <p:cNvSpPr txBox="1"/>
          <p:nvPr/>
        </p:nvSpPr>
        <p:spPr>
          <a:xfrm>
            <a:off x="3623099" y="5162688"/>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80" name="四角形: 角を丸くする 79">
            <a:extLst>
              <a:ext uri="{FF2B5EF4-FFF2-40B4-BE49-F238E27FC236}">
                <a16:creationId xmlns:a16="http://schemas.microsoft.com/office/drawing/2014/main" id="{86565563-D14D-480D-869A-EF4B8EF90655}"/>
              </a:ext>
            </a:extLst>
          </p:cNvPr>
          <p:cNvSpPr/>
          <p:nvPr/>
        </p:nvSpPr>
        <p:spPr>
          <a:xfrm>
            <a:off x="5862146" y="5231790"/>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81" name="テキスト ボックス 80">
            <a:extLst>
              <a:ext uri="{FF2B5EF4-FFF2-40B4-BE49-F238E27FC236}">
                <a16:creationId xmlns:a16="http://schemas.microsoft.com/office/drawing/2014/main" id="{163089CA-720D-475B-9B90-7CBDF4FA78D2}"/>
              </a:ext>
            </a:extLst>
          </p:cNvPr>
          <p:cNvSpPr txBox="1"/>
          <p:nvPr/>
        </p:nvSpPr>
        <p:spPr>
          <a:xfrm>
            <a:off x="3363996" y="4893243"/>
            <a:ext cx="3954896"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⑤常時使⽤される従業員数で算定</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566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DD328A38-107D-4C7D-BA77-0E84E03BB87B}"/>
              </a:ext>
            </a:extLst>
          </p:cNvPr>
          <p:cNvSpPr/>
          <p:nvPr/>
        </p:nvSpPr>
        <p:spPr>
          <a:xfrm>
            <a:off x="294968" y="137652"/>
            <a:ext cx="11336593" cy="5702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現状</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気候システムの温暖化については疑う余地がない </a:t>
            </a:r>
            <a:r>
              <a:rPr lang="en-US" altLang="ja-JP" sz="2000" dirty="0">
                <a:latin typeface="Meiryo UI" panose="020B0604030504040204" pitchFamily="50" charset="-128"/>
                <a:ea typeface="Meiryo UI" panose="020B0604030504040204" pitchFamily="50" charset="-128"/>
              </a:rPr>
              <a:t>(IPCC6(5)</a:t>
            </a:r>
            <a:r>
              <a:rPr lang="ja-JP" altLang="en-US" sz="2000" dirty="0">
                <a:latin typeface="Meiryo UI" panose="020B0604030504040204" pitchFamily="50" charset="-128"/>
                <a:ea typeface="Meiryo UI" panose="020B0604030504040204" pitchFamily="50" charset="-128"/>
              </a:rPr>
              <a:t>次評価報告書</a:t>
            </a:r>
            <a:r>
              <a:rPr lang="en-US" altLang="ja-JP" sz="2000" dirty="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B26431-6A9E-41F3-94F2-AC11F0B5B95D}"/>
              </a:ext>
            </a:extLst>
          </p:cNvPr>
          <p:cNvSpPr txBox="1"/>
          <p:nvPr/>
        </p:nvSpPr>
        <p:spPr>
          <a:xfrm>
            <a:off x="294968" y="755881"/>
            <a:ext cx="11771846" cy="553998"/>
          </a:xfrm>
          <a:prstGeom prst="rect">
            <a:avLst/>
          </a:prstGeom>
          <a:noFill/>
        </p:spPr>
        <p:txBody>
          <a:bodyPr wrap="square" lIns="0" tIns="0" rIns="0" bIns="0">
            <a:spAutoFit/>
          </a:bodyPr>
          <a:lstStyle/>
          <a:p>
            <a:r>
              <a:rPr lang="ja-JP" altLang="en-US" dirty="0">
                <a:latin typeface="Meiryo UI" panose="020B0604030504040204" pitchFamily="50" charset="-128"/>
                <a:ea typeface="Meiryo UI" panose="020B0604030504040204" pitchFamily="50" charset="-128"/>
              </a:rPr>
              <a:t>最近も世界各地で様々な異常気象が報告されています。パリ協定</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目標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よりも厳格な</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の上昇に留めるべきとの考え方が</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現在は主流となっています。</a:t>
            </a:r>
          </a:p>
        </p:txBody>
      </p:sp>
      <p:sp>
        <p:nvSpPr>
          <p:cNvPr id="12" name="テキスト ボックス 11">
            <a:extLst>
              <a:ext uri="{FF2B5EF4-FFF2-40B4-BE49-F238E27FC236}">
                <a16:creationId xmlns:a16="http://schemas.microsoft.com/office/drawing/2014/main" id="{B26D4BFE-CAAE-469E-89A8-CD80F08B3424}"/>
              </a:ext>
            </a:extLst>
          </p:cNvPr>
          <p:cNvSpPr txBox="1"/>
          <p:nvPr/>
        </p:nvSpPr>
        <p:spPr>
          <a:xfrm>
            <a:off x="535717" y="6423439"/>
            <a:ext cx="844506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気象庁</a:t>
            </a:r>
            <a:r>
              <a:rPr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世界の異常気象速報（臨時）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hlinkClick r:id="rId3"/>
              </a:rPr>
              <a:t>https://www.data.jma.go.jp/cpd/monitor/extra/index.html</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hlinkClick r:id="rId4"/>
              </a:rPr>
              <a:t>異常気象、世界で猛威　トルコやイタリアで山火事</a:t>
            </a:r>
            <a:r>
              <a:rPr lang="en-US" altLang="ja-JP" sz="1400" dirty="0">
                <a:solidFill>
                  <a:prstClr val="black"/>
                </a:solidFill>
                <a:latin typeface="Meiryo UI" panose="020B0604030504040204" pitchFamily="50" charset="-128"/>
                <a:ea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8</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rPr>
              <a:t>日</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日本経済新聞</a:t>
            </a:r>
            <a:r>
              <a:rPr lang="en-US" altLang="ja-JP" sz="1400" dirty="0">
                <a:solidFill>
                  <a:prstClr val="black"/>
                </a:solidFill>
                <a:latin typeface="Meiryo UI" panose="020B0604030504040204" pitchFamily="50" charset="-128"/>
                <a:ea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FDDDE6FA-7AEF-4691-8D55-FB1458E5ADDC}"/>
              </a:ext>
            </a:extLst>
          </p:cNvPr>
          <p:cNvSpPr/>
          <p:nvPr/>
        </p:nvSpPr>
        <p:spPr>
          <a:xfrm>
            <a:off x="672662" y="1576358"/>
            <a:ext cx="3678621" cy="1330331"/>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nSpc>
                <a:spcPct val="90000"/>
              </a:lnSpc>
            </a:pPr>
            <a:r>
              <a:rPr kumimoji="1" lang="ja-JP" altLang="en-US" b="1" dirty="0">
                <a:solidFill>
                  <a:srgbClr val="FF0000"/>
                </a:solidFill>
                <a:latin typeface="Meiryo UI" panose="020B0604030504040204" pitchFamily="50" charset="-128"/>
                <a:ea typeface="Meiryo UI" panose="020B0604030504040204" pitchFamily="50" charset="-128"/>
              </a:rPr>
              <a:t>地中海地域に熱波</a:t>
            </a:r>
            <a:r>
              <a:rPr kumimoji="1" lang="en-US" altLang="ja-JP" b="1" dirty="0">
                <a:solidFill>
                  <a:srgbClr val="FF0000"/>
                </a:solidFill>
                <a:latin typeface="Meiryo UI" panose="020B0604030504040204" pitchFamily="50" charset="-128"/>
                <a:ea typeface="Meiryo UI" panose="020B0604030504040204" pitchFamily="50" charset="-128"/>
              </a:rPr>
              <a:t>(7</a:t>
            </a:r>
            <a:r>
              <a:rPr kumimoji="1" lang="ja-JP" altLang="en-US" b="1" dirty="0">
                <a:solidFill>
                  <a:srgbClr val="FF0000"/>
                </a:solidFill>
                <a:latin typeface="Meiryo UI" panose="020B0604030504040204" pitchFamily="50" charset="-128"/>
                <a:ea typeface="Meiryo UI" panose="020B0604030504040204" pitchFamily="50" charset="-128"/>
              </a:rPr>
              <a:t>～</a:t>
            </a:r>
            <a:r>
              <a:rPr kumimoji="1" lang="en-US" altLang="ja-JP" b="1" dirty="0">
                <a:solidFill>
                  <a:srgbClr val="FF0000"/>
                </a:solidFill>
                <a:latin typeface="Meiryo UI" panose="020B0604030504040204" pitchFamily="50" charset="-128"/>
                <a:ea typeface="Meiryo UI" panose="020B0604030504040204" pitchFamily="50" charset="-128"/>
              </a:rPr>
              <a:t>8</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pPr>
              <a:lnSpc>
                <a:spcPct val="90000"/>
              </a:lnSpc>
            </a:pPr>
            <a:r>
              <a:rPr kumimoji="1" lang="ja-JP" altLang="en-US" dirty="0">
                <a:solidFill>
                  <a:schemeClr val="tx1"/>
                </a:solidFill>
                <a:latin typeface="Meiryo UI" panose="020B0604030504040204" pitchFamily="50" charset="-128"/>
                <a:ea typeface="Meiryo UI" panose="020B0604030504040204" pitchFamily="50" charset="-128"/>
              </a:rPr>
              <a:t>シチリア島で</a:t>
            </a:r>
            <a:r>
              <a:rPr kumimoji="1" lang="en-US" altLang="ja-JP" dirty="0">
                <a:solidFill>
                  <a:schemeClr val="tx1"/>
                </a:solidFill>
                <a:latin typeface="Meiryo UI" panose="020B0604030504040204" pitchFamily="50" charset="-128"/>
                <a:ea typeface="Meiryo UI" panose="020B0604030504040204" pitchFamily="50" charset="-128"/>
              </a:rPr>
              <a:t>48.8℃,</a:t>
            </a:r>
            <a:r>
              <a:rPr kumimoji="1" lang="ja-JP" altLang="en-US" dirty="0">
                <a:solidFill>
                  <a:schemeClr val="tx1"/>
                </a:solidFill>
                <a:latin typeface="Meiryo UI" panose="020B0604030504040204" pitchFamily="50" charset="-128"/>
                <a:ea typeface="Meiryo UI" panose="020B0604030504040204" pitchFamily="50" charset="-128"/>
              </a:rPr>
              <a:t>コルドバで</a:t>
            </a:r>
            <a:r>
              <a:rPr lang="en-US" altLang="ja-JP" b="0" i="0" dirty="0">
                <a:solidFill>
                  <a:srgbClr val="333333"/>
                </a:solidFill>
                <a:effectLst/>
                <a:latin typeface="Meiryo UI" panose="020B0604030504040204" pitchFamily="50" charset="-128"/>
                <a:ea typeface="Meiryo UI" panose="020B0604030504040204" pitchFamily="50" charset="-128"/>
              </a:rPr>
              <a:t>46.9℃</a:t>
            </a:r>
            <a:r>
              <a:rPr lang="ja-JP" altLang="en-US" b="0" i="0" dirty="0">
                <a:solidFill>
                  <a:srgbClr val="333333"/>
                </a:solidFill>
                <a:effectLst/>
                <a:latin typeface="Meiryo UI" panose="020B0604030504040204" pitchFamily="50" charset="-128"/>
                <a:ea typeface="Meiryo UI" panose="020B0604030504040204" pitchFamily="50" charset="-128"/>
              </a:rPr>
              <a:t>など。熱波と少雨で山火事多発</a:t>
            </a:r>
            <a:r>
              <a:rPr lang="en-US" altLang="ja-JP" b="0" i="0" dirty="0">
                <a:solidFill>
                  <a:srgbClr val="333333"/>
                </a:solidFill>
                <a:effectLst/>
                <a:latin typeface="Meiryo UI" panose="020B0604030504040204" pitchFamily="50" charset="-128"/>
                <a:ea typeface="Meiryo UI" panose="020B0604030504040204" pitchFamily="50" charset="-128"/>
              </a:rPr>
              <a:t>-</a:t>
            </a:r>
            <a:r>
              <a:rPr lang="ja-JP" altLang="en-US" b="0" i="0" dirty="0">
                <a:solidFill>
                  <a:srgbClr val="333333"/>
                </a:solidFill>
                <a:effectLst/>
                <a:latin typeface="Meiryo UI" panose="020B0604030504040204" pitchFamily="50" charset="-128"/>
                <a:ea typeface="Meiryo UI" panose="020B0604030504040204" pitchFamily="50" charset="-128"/>
              </a:rPr>
              <a:t>トルコ</a:t>
            </a:r>
            <a:r>
              <a:rPr lang="en-US" altLang="ja-JP" b="0" i="0" dirty="0">
                <a:solidFill>
                  <a:srgbClr val="333333"/>
                </a:solidFill>
                <a:effectLst/>
                <a:latin typeface="Meiryo UI" panose="020B0604030504040204" pitchFamily="50" charset="-128"/>
                <a:ea typeface="Meiryo UI" panose="020B0604030504040204" pitchFamily="50" charset="-128"/>
              </a:rPr>
              <a:t>(180</a:t>
            </a:r>
            <a:r>
              <a:rPr lang="ja-JP" altLang="en-US" b="0" i="0" dirty="0">
                <a:solidFill>
                  <a:srgbClr val="333333"/>
                </a:solidFill>
                <a:effectLst/>
                <a:latin typeface="Meiryo UI" panose="020B0604030504040204" pitchFamily="50" charset="-128"/>
                <a:ea typeface="Meiryo UI" panose="020B0604030504040204" pitchFamily="50" charset="-128"/>
              </a:rPr>
              <a:t>カ所以上</a:t>
            </a:r>
            <a:r>
              <a:rPr lang="en-US" altLang="ja-JP" b="0" i="0" dirty="0">
                <a:solidFill>
                  <a:srgbClr val="333333"/>
                </a:solidFill>
                <a:effectLst/>
                <a:latin typeface="Meiryo UI" panose="020B0604030504040204" pitchFamily="50" charset="-128"/>
                <a:ea typeface="Meiryo UI" panose="020B0604030504040204" pitchFamily="50" charset="-128"/>
              </a:rPr>
              <a:t>),</a:t>
            </a:r>
            <a:r>
              <a:rPr lang="ja-JP" altLang="en-US" b="0" i="0" dirty="0">
                <a:solidFill>
                  <a:srgbClr val="333333"/>
                </a:solidFill>
                <a:effectLst/>
                <a:latin typeface="Meiryo UI" panose="020B0604030504040204" pitchFamily="50" charset="-128"/>
                <a:ea typeface="Meiryo UI" panose="020B0604030504040204" pitchFamily="50" charset="-128"/>
              </a:rPr>
              <a:t>イタリア</a:t>
            </a:r>
            <a:r>
              <a:rPr lang="en-US" altLang="ja-JP" b="0" i="0" dirty="0">
                <a:solidFill>
                  <a:srgbClr val="333333"/>
                </a:solidFill>
                <a:effectLst/>
                <a:latin typeface="Meiryo UI" panose="020B0604030504040204" pitchFamily="50" charset="-128"/>
                <a:ea typeface="Meiryo UI" panose="020B0604030504040204" pitchFamily="50" charset="-128"/>
              </a:rPr>
              <a:t>(100</a:t>
            </a:r>
            <a:r>
              <a:rPr lang="ja-JP" altLang="en-US" b="0" i="0" dirty="0">
                <a:solidFill>
                  <a:srgbClr val="333333"/>
                </a:solidFill>
                <a:effectLst/>
                <a:latin typeface="Meiryo UI" panose="020B0604030504040204" pitchFamily="50" charset="-128"/>
                <a:ea typeface="Meiryo UI" panose="020B0604030504040204" pitchFamily="50" charset="-128"/>
              </a:rPr>
              <a:t>ヶ所以上</a:t>
            </a:r>
            <a:r>
              <a:rPr lang="en-US" altLang="ja-JP" b="0" i="0" dirty="0">
                <a:solidFill>
                  <a:srgbClr val="333333"/>
                </a:solidFill>
                <a:effectLst/>
                <a:latin typeface="Meiryo UI" panose="020B0604030504040204" pitchFamily="50" charset="-128"/>
                <a:ea typeface="Meiryo UI" panose="020B0604030504040204" pitchFamily="50" charset="-128"/>
              </a:rPr>
              <a:t>)</a:t>
            </a:r>
            <a:r>
              <a:rPr lang="ja-JP" altLang="en-US" b="0" i="0" dirty="0">
                <a:solidFill>
                  <a:srgbClr val="333333"/>
                </a:solidFill>
                <a:effectLst/>
                <a:latin typeface="Meiryo UI" panose="020B0604030504040204" pitchFamily="50" charset="-128"/>
                <a:ea typeface="Meiryo UI" panose="020B0604030504040204" pitchFamily="50" charset="-128"/>
              </a:rPr>
              <a:t>、ギリシアでも</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3AC78140-2F05-4F8E-BB3F-12C804DBE4DB}"/>
              </a:ext>
            </a:extLst>
          </p:cNvPr>
          <p:cNvSpPr/>
          <p:nvPr/>
        </p:nvSpPr>
        <p:spPr>
          <a:xfrm>
            <a:off x="4419602" y="1414449"/>
            <a:ext cx="3678621" cy="908144"/>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l"/>
            <a:r>
              <a:rPr lang="ja-JP" altLang="en-US" b="1" i="0" dirty="0">
                <a:solidFill>
                  <a:srgbClr val="1E2428"/>
                </a:solidFill>
                <a:effectLst/>
                <a:latin typeface="Helvetica Neue"/>
                <a:hlinkClick r:id="rId5"/>
              </a:rPr>
              <a:t>史上初、グリーンランド標高３２１６ｍで雨観測</a:t>
            </a:r>
            <a:r>
              <a:rPr lang="en-US" altLang="ja-JP" b="1" i="0" dirty="0">
                <a:solidFill>
                  <a:srgbClr val="1E2428"/>
                </a:solidFill>
                <a:effectLst/>
                <a:latin typeface="Helvetica Neue"/>
                <a:hlinkClick r:id="rId5"/>
              </a:rPr>
              <a:t>…</a:t>
            </a:r>
            <a:r>
              <a:rPr lang="ja-JP" altLang="en-US" b="1" i="0" dirty="0">
                <a:solidFill>
                  <a:srgbClr val="1E2428"/>
                </a:solidFill>
                <a:effectLst/>
                <a:latin typeface="Helvetica Neue"/>
                <a:hlinkClick r:id="rId5"/>
              </a:rPr>
              <a:t>氷の大量融解で海面上昇加速か</a:t>
            </a:r>
            <a:r>
              <a:rPr lang="en-US" altLang="ja-JP" b="1" i="0" dirty="0">
                <a:solidFill>
                  <a:srgbClr val="1E2428"/>
                </a:solidFill>
                <a:effectLst/>
                <a:latin typeface="Helvetica Neue"/>
                <a:hlinkClick r:id="rId5"/>
              </a:rPr>
              <a:t>(8</a:t>
            </a:r>
            <a:r>
              <a:rPr lang="ja-JP" altLang="en-US" b="1" i="0" dirty="0">
                <a:solidFill>
                  <a:srgbClr val="1E2428"/>
                </a:solidFill>
                <a:effectLst/>
                <a:latin typeface="Helvetica Neue"/>
                <a:hlinkClick r:id="rId5"/>
              </a:rPr>
              <a:t>月</a:t>
            </a:r>
            <a:r>
              <a:rPr lang="en-US" altLang="ja-JP" b="1" i="0" dirty="0">
                <a:solidFill>
                  <a:srgbClr val="1E2428"/>
                </a:solidFill>
                <a:effectLst/>
                <a:latin typeface="Helvetica Neue"/>
                <a:hlinkClick r:id="rId5"/>
              </a:rPr>
              <a:t>20</a:t>
            </a:r>
            <a:r>
              <a:rPr lang="ja-JP" altLang="en-US" b="1" i="0" dirty="0">
                <a:solidFill>
                  <a:srgbClr val="1E2428"/>
                </a:solidFill>
                <a:effectLst/>
                <a:latin typeface="Helvetica Neue"/>
                <a:hlinkClick r:id="rId5"/>
              </a:rPr>
              <a:t>日</a:t>
            </a:r>
            <a:r>
              <a:rPr lang="en-US" altLang="ja-JP" b="1" i="0" dirty="0">
                <a:solidFill>
                  <a:srgbClr val="1E2428"/>
                </a:solidFill>
                <a:effectLst/>
                <a:latin typeface="Helvetica Neue"/>
                <a:hlinkClick r:id="rId5"/>
              </a:rPr>
              <a:t>)</a:t>
            </a:r>
            <a:endParaRPr lang="ja-JP" altLang="en-US" b="1" i="0" dirty="0">
              <a:solidFill>
                <a:srgbClr val="1E2428"/>
              </a:solidFill>
              <a:effectLst/>
              <a:latin typeface="Helvetica Neue"/>
            </a:endParaRPr>
          </a:p>
        </p:txBody>
      </p:sp>
      <p:sp>
        <p:nvSpPr>
          <p:cNvPr id="24" name="四角形: 角を丸くする 23">
            <a:extLst>
              <a:ext uri="{FF2B5EF4-FFF2-40B4-BE49-F238E27FC236}">
                <a16:creationId xmlns:a16="http://schemas.microsoft.com/office/drawing/2014/main" id="{C906A1F8-5E57-425F-9B51-EE83E8E69321}"/>
              </a:ext>
            </a:extLst>
          </p:cNvPr>
          <p:cNvSpPr/>
          <p:nvPr/>
        </p:nvSpPr>
        <p:spPr>
          <a:xfrm>
            <a:off x="8213804" y="1623656"/>
            <a:ext cx="3678621" cy="1330331"/>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nSpc>
                <a:spcPct val="90000"/>
              </a:lnSpc>
            </a:pPr>
            <a:r>
              <a:rPr kumimoji="1" lang="ja-JP" altLang="en-US" b="1" dirty="0">
                <a:solidFill>
                  <a:srgbClr val="FF0000"/>
                </a:solidFill>
                <a:latin typeface="Meiryo UI" panose="020B0604030504040204" pitchFamily="50" charset="-128"/>
                <a:ea typeface="Meiryo UI" panose="020B0604030504040204" pitchFamily="50" charset="-128"/>
              </a:rPr>
              <a:t>米国北西部・カナダで熱波</a:t>
            </a:r>
            <a:r>
              <a:rPr kumimoji="1" lang="en-US" altLang="ja-JP" b="1" dirty="0">
                <a:solidFill>
                  <a:srgbClr val="FF0000"/>
                </a:solidFill>
                <a:latin typeface="Meiryo UI" panose="020B0604030504040204" pitchFamily="50" charset="-128"/>
                <a:ea typeface="Meiryo UI" panose="020B0604030504040204" pitchFamily="50" charset="-128"/>
              </a:rPr>
              <a:t>(6</a:t>
            </a:r>
            <a:r>
              <a:rPr kumimoji="1" lang="ja-JP" altLang="en-US" b="1" dirty="0">
                <a:solidFill>
                  <a:srgbClr val="FF0000"/>
                </a:solidFill>
                <a:latin typeface="Meiryo UI" panose="020B0604030504040204" pitchFamily="50" charset="-128"/>
                <a:ea typeface="Meiryo UI" panose="020B0604030504040204" pitchFamily="50" charset="-128"/>
              </a:rPr>
              <a:t>～</a:t>
            </a:r>
            <a:r>
              <a:rPr kumimoji="1" lang="en-US" altLang="ja-JP" b="1" dirty="0">
                <a:solidFill>
                  <a:srgbClr val="FF0000"/>
                </a:solidFill>
                <a:latin typeface="Meiryo UI" panose="020B0604030504040204" pitchFamily="50" charset="-128"/>
                <a:ea typeface="Meiryo UI" panose="020B0604030504040204" pitchFamily="50" charset="-128"/>
              </a:rPr>
              <a:t>7</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pPr>
              <a:lnSpc>
                <a:spcPct val="90000"/>
              </a:lnSpc>
            </a:pPr>
            <a:r>
              <a:rPr kumimoji="1" lang="ja-JP" altLang="en-US" dirty="0">
                <a:solidFill>
                  <a:schemeClr val="tx1"/>
                </a:solidFill>
                <a:latin typeface="Meiryo UI" panose="020B0604030504040204" pitchFamily="50" charset="-128"/>
                <a:ea typeface="Meiryo UI" panose="020B0604030504040204" pitchFamily="50" charset="-128"/>
              </a:rPr>
              <a:t>ラスベガスで</a:t>
            </a:r>
            <a:r>
              <a:rPr kumimoji="1" lang="en-US" altLang="ja-JP" dirty="0">
                <a:solidFill>
                  <a:schemeClr val="tx1"/>
                </a:solidFill>
                <a:latin typeface="Meiryo UI" panose="020B0604030504040204" pitchFamily="50" charset="-128"/>
                <a:ea typeface="Meiryo UI" panose="020B0604030504040204" pitchFamily="50" charset="-128"/>
              </a:rPr>
              <a:t>47.2</a:t>
            </a:r>
            <a:r>
              <a:rPr kumimoji="1" lang="ja-JP" altLang="en-US" dirty="0">
                <a:solidFill>
                  <a:schemeClr val="tx1"/>
                </a:solidFill>
                <a:latin typeface="Meiryo UI" panose="020B0604030504040204" pitchFamily="50" charset="-128"/>
                <a:ea typeface="Meiryo UI" panose="020B0604030504040204" pitchFamily="50" charset="-128"/>
              </a:rPr>
              <a:t>度</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ポートランドで</a:t>
            </a:r>
            <a:r>
              <a:rPr kumimoji="1" lang="en-US" altLang="ja-JP" dirty="0">
                <a:solidFill>
                  <a:schemeClr val="tx1"/>
                </a:solidFill>
                <a:latin typeface="Meiryo UI" panose="020B0604030504040204" pitchFamily="50" charset="-128"/>
                <a:ea typeface="Meiryo UI" panose="020B0604030504040204" pitchFamily="50" charset="-128"/>
              </a:rPr>
              <a:t>46.1℃,</a:t>
            </a:r>
            <a:r>
              <a:rPr kumimoji="1" lang="ja-JP" altLang="en-US" dirty="0">
                <a:solidFill>
                  <a:schemeClr val="tx1"/>
                </a:solidFill>
                <a:latin typeface="Meiryo UI" panose="020B0604030504040204" pitchFamily="50" charset="-128"/>
                <a:ea typeface="Meiryo UI" panose="020B0604030504040204" pitchFamily="50" charset="-128"/>
              </a:rPr>
              <a:t>シアトル</a:t>
            </a:r>
            <a:r>
              <a:rPr kumimoji="1" lang="en-US" altLang="ja-JP" dirty="0">
                <a:solidFill>
                  <a:schemeClr val="tx1"/>
                </a:solidFill>
                <a:latin typeface="Meiryo UI" panose="020B0604030504040204" pitchFamily="50" charset="-128"/>
                <a:ea typeface="Meiryo UI" panose="020B0604030504040204" pitchFamily="50" charset="-128"/>
              </a:rPr>
              <a:t>42.2℃</a:t>
            </a:r>
            <a:r>
              <a:rPr kumimoji="1" lang="ja-JP" altLang="en-US" dirty="0">
                <a:solidFill>
                  <a:schemeClr val="tx1"/>
                </a:solidFill>
                <a:latin typeface="Meiryo UI" panose="020B0604030504040204" pitchFamily="50" charset="-128"/>
                <a:ea typeface="Meiryo UI" panose="020B0604030504040204" pitchFamily="50" charset="-128"/>
              </a:rPr>
              <a:t>など。山火事多発、エアコン不要地域であり、熱中病死者も</a:t>
            </a:r>
            <a:r>
              <a:rPr kumimoji="1" lang="en-US" altLang="ja-JP" dirty="0">
                <a:solidFill>
                  <a:schemeClr val="tx1"/>
                </a:solidFill>
                <a:latin typeface="Meiryo UI" panose="020B0604030504040204" pitchFamily="50" charset="-128"/>
                <a:ea typeface="Meiryo UI" panose="020B0604030504040204" pitchFamily="50" charset="-128"/>
              </a:rPr>
              <a:t>100</a:t>
            </a:r>
            <a:r>
              <a:rPr kumimoji="1" lang="ja-JP" altLang="en-US" dirty="0">
                <a:solidFill>
                  <a:schemeClr val="tx1"/>
                </a:solidFill>
                <a:latin typeface="Meiryo UI" panose="020B0604030504040204" pitchFamily="50" charset="-128"/>
                <a:ea typeface="Meiryo UI" panose="020B0604030504040204" pitchFamily="50" charset="-128"/>
              </a:rPr>
              <a:t>名以上</a:t>
            </a:r>
          </a:p>
        </p:txBody>
      </p:sp>
      <p:sp>
        <p:nvSpPr>
          <p:cNvPr id="25" name="四角形: 角を丸くする 24">
            <a:extLst>
              <a:ext uri="{FF2B5EF4-FFF2-40B4-BE49-F238E27FC236}">
                <a16:creationId xmlns:a16="http://schemas.microsoft.com/office/drawing/2014/main" id="{F0A5F3AC-7735-4FF7-80E2-43C54A31302B}"/>
              </a:ext>
            </a:extLst>
          </p:cNvPr>
          <p:cNvSpPr/>
          <p:nvPr/>
        </p:nvSpPr>
        <p:spPr>
          <a:xfrm>
            <a:off x="4440606" y="2390912"/>
            <a:ext cx="3678621" cy="1069957"/>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nSpc>
                <a:spcPct val="90000"/>
              </a:lnSpc>
            </a:pPr>
            <a:r>
              <a:rPr kumimoji="1" lang="ja-JP" altLang="en-US" b="1" dirty="0">
                <a:solidFill>
                  <a:srgbClr val="FF0000"/>
                </a:solidFill>
                <a:latin typeface="Meiryo UI" panose="020B0604030504040204" pitchFamily="50" charset="-128"/>
                <a:ea typeface="Meiryo UI" panose="020B0604030504040204" pitchFamily="50" charset="-128"/>
              </a:rPr>
              <a:t>ドイツ・ベルギーで洪水</a:t>
            </a:r>
            <a:r>
              <a:rPr kumimoji="1" lang="en-US" altLang="ja-JP" b="1" dirty="0">
                <a:solidFill>
                  <a:srgbClr val="FF0000"/>
                </a:solidFill>
                <a:latin typeface="Meiryo UI" panose="020B0604030504040204" pitchFamily="50" charset="-128"/>
                <a:ea typeface="Meiryo UI" panose="020B0604030504040204" pitchFamily="50" charset="-128"/>
              </a:rPr>
              <a:t>(7</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pPr>
              <a:lnSpc>
                <a:spcPct val="90000"/>
              </a:lnSpc>
            </a:pPr>
            <a:r>
              <a:rPr kumimoji="1" lang="ja-JP" altLang="en-US" dirty="0">
                <a:solidFill>
                  <a:schemeClr val="tx1"/>
                </a:solidFill>
                <a:latin typeface="Meiryo UI" panose="020B0604030504040204" pitchFamily="50" charset="-128"/>
                <a:ea typeface="Meiryo UI" panose="020B0604030504040204" pitchFamily="50" charset="-128"/>
              </a:rPr>
              <a:t>ドイツ西部では</a:t>
            </a:r>
            <a:r>
              <a:rPr kumimoji="1"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日で</a:t>
            </a:r>
            <a:r>
              <a:rPr lang="en-US" altLang="ja-JP" dirty="0">
                <a:solidFill>
                  <a:schemeClr val="tx1"/>
                </a:solidFill>
                <a:latin typeface="Meiryo UI" panose="020B0604030504040204" pitchFamily="50" charset="-128"/>
                <a:ea typeface="Meiryo UI" panose="020B0604030504040204" pitchFamily="50" charset="-128"/>
              </a:rPr>
              <a:t>7</a:t>
            </a:r>
            <a:r>
              <a:rPr lang="ja-JP" altLang="en-US" dirty="0">
                <a:solidFill>
                  <a:schemeClr val="tx1"/>
                </a:solidFill>
                <a:latin typeface="Meiryo UI" panose="020B0604030504040204" pitchFamily="50" charset="-128"/>
                <a:ea typeface="Meiryo UI" panose="020B0604030504040204" pitchFamily="50" charset="-128"/>
              </a:rPr>
              <a:t>月月降水量の</a:t>
            </a:r>
            <a:r>
              <a:rPr lang="en-US" altLang="ja-JP" dirty="0">
                <a:solidFill>
                  <a:schemeClr val="tx1"/>
                </a:solidFill>
                <a:latin typeface="Meiryo UI" panose="020B0604030504040204" pitchFamily="50" charset="-128"/>
                <a:ea typeface="Meiryo UI" panose="020B0604030504040204" pitchFamily="50" charset="-128"/>
              </a:rPr>
              <a:t>1.5</a:t>
            </a:r>
            <a:r>
              <a:rPr lang="ja-JP" altLang="en-US" dirty="0">
                <a:solidFill>
                  <a:schemeClr val="tx1"/>
                </a:solidFill>
                <a:latin typeface="Meiryo UI" panose="020B0604030504040204" pitchFamily="50" charset="-128"/>
                <a:ea typeface="Meiryo UI" panose="020B0604030504040204" pitchFamily="50" charset="-128"/>
              </a:rPr>
              <a:t>倍の降雨など</a:t>
            </a:r>
            <a:r>
              <a:rPr lang="en-US" altLang="ja-JP" dirty="0">
                <a:solidFill>
                  <a:schemeClr val="tx1"/>
                </a:solidFill>
                <a:latin typeface="Meiryo UI" panose="020B0604030504040204" pitchFamily="50" charset="-128"/>
                <a:ea typeface="Meiryo UI" panose="020B0604030504040204" pitchFamily="50" charset="-128"/>
              </a:rPr>
              <a:t>12</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15</a:t>
            </a:r>
            <a:r>
              <a:rPr lang="ja-JP" altLang="en-US" dirty="0">
                <a:solidFill>
                  <a:schemeClr val="tx1"/>
                </a:solidFill>
                <a:latin typeface="Meiryo UI" panose="020B0604030504040204" pitchFamily="50" charset="-128"/>
                <a:ea typeface="Meiryo UI" panose="020B0604030504040204" pitchFamily="50" charset="-128"/>
              </a:rPr>
              <a:t>日の大雨で洪水。死者</a:t>
            </a:r>
            <a:r>
              <a:rPr lang="en-US" altLang="ja-JP" dirty="0">
                <a:solidFill>
                  <a:schemeClr val="tx1"/>
                </a:solidFill>
                <a:latin typeface="Meiryo UI" panose="020B0604030504040204" pitchFamily="50" charset="-128"/>
                <a:ea typeface="Meiryo UI" panose="020B0604030504040204" pitchFamily="50" charset="-128"/>
              </a:rPr>
              <a:t>200</a:t>
            </a:r>
            <a:r>
              <a:rPr lang="ja-JP" altLang="en-US" dirty="0">
                <a:solidFill>
                  <a:schemeClr val="tx1"/>
                </a:solidFill>
                <a:latin typeface="Meiryo UI" panose="020B0604030504040204" pitchFamily="50" charset="-128"/>
                <a:ea typeface="Meiryo UI" panose="020B0604030504040204" pitchFamily="50" charset="-128"/>
              </a:rPr>
              <a:t>人以上。鉄道網壊滅。</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CDD7CCC8-5E07-4F49-9509-B8575CA01392}"/>
              </a:ext>
            </a:extLst>
          </p:cNvPr>
          <p:cNvSpPr/>
          <p:nvPr/>
        </p:nvSpPr>
        <p:spPr>
          <a:xfrm>
            <a:off x="8219065" y="3027642"/>
            <a:ext cx="3678621" cy="1330331"/>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nSpc>
                <a:spcPct val="90000"/>
              </a:lnSpc>
            </a:pPr>
            <a:r>
              <a:rPr kumimoji="1" lang="en-US" altLang="ja-JP" b="1" dirty="0">
                <a:solidFill>
                  <a:srgbClr val="FF0000"/>
                </a:solidFill>
                <a:latin typeface="Meiryo UI" panose="020B0604030504040204" pitchFamily="50" charset="-128"/>
                <a:ea typeface="Meiryo UI" panose="020B0604030504040204" pitchFamily="50" charset="-128"/>
                <a:hlinkClick r:id="rId6"/>
              </a:rPr>
              <a:t>2021</a:t>
            </a:r>
            <a:r>
              <a:rPr kumimoji="1" lang="ja-JP" altLang="en-US" b="1" dirty="0">
                <a:solidFill>
                  <a:srgbClr val="FF0000"/>
                </a:solidFill>
                <a:latin typeface="Meiryo UI" panose="020B0604030504040204" pitchFamily="50" charset="-128"/>
                <a:ea typeface="Meiryo UI" panose="020B0604030504040204" pitchFamily="50" charset="-128"/>
                <a:hlinkClick r:id="rId6"/>
              </a:rPr>
              <a:t>年河南洪水</a:t>
            </a:r>
            <a:r>
              <a:rPr kumimoji="1" lang="en-US" altLang="ja-JP" b="1" dirty="0">
                <a:solidFill>
                  <a:srgbClr val="FF0000"/>
                </a:solidFill>
                <a:latin typeface="Meiryo UI" panose="020B0604030504040204" pitchFamily="50" charset="-128"/>
                <a:ea typeface="Meiryo UI" panose="020B0604030504040204" pitchFamily="50" charset="-128"/>
              </a:rPr>
              <a:t>(7</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pPr>
              <a:lnSpc>
                <a:spcPct val="90000"/>
              </a:lnSpc>
            </a:pPr>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1000</a:t>
            </a:r>
            <a:r>
              <a:rPr kumimoji="1" lang="ja-JP" altLang="en-US" dirty="0">
                <a:solidFill>
                  <a:schemeClr val="tx1"/>
                </a:solidFill>
                <a:latin typeface="Meiryo UI" panose="020B0604030504040204" pitchFamily="50" charset="-128"/>
                <a:ea typeface="Meiryo UI" panose="020B0604030504040204" pitchFamily="50" charset="-128"/>
              </a:rPr>
              <a:t>年に一度の豪雨」。鄭州市では</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日間で</a:t>
            </a:r>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年分の降雨、地下鉄冠水。</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ct val="90000"/>
              </a:lnSpc>
            </a:pPr>
            <a:r>
              <a:rPr lang="ja-JP" altLang="en-US" dirty="0">
                <a:solidFill>
                  <a:schemeClr val="tx1"/>
                </a:solidFill>
                <a:latin typeface="Meiryo UI" panose="020B0604030504040204" pitchFamily="50" charset="-128"/>
                <a:ea typeface="Meiryo UI" panose="020B0604030504040204" pitchFamily="50" charset="-128"/>
              </a:rPr>
              <a:t>全体で</a:t>
            </a:r>
            <a:r>
              <a:rPr lang="en-US" altLang="ja-JP" dirty="0">
                <a:solidFill>
                  <a:schemeClr val="tx1"/>
                </a:solidFill>
                <a:latin typeface="Meiryo UI" panose="020B0604030504040204" pitchFamily="50" charset="-128"/>
                <a:ea typeface="Meiryo UI" panose="020B0604030504040204" pitchFamily="50" charset="-128"/>
              </a:rPr>
              <a:t>3000</a:t>
            </a:r>
            <a:r>
              <a:rPr lang="ja-JP" altLang="en-US" dirty="0">
                <a:solidFill>
                  <a:schemeClr val="tx1"/>
                </a:solidFill>
                <a:latin typeface="Meiryo UI" panose="020B0604030504040204" pitchFamily="50" charset="-128"/>
                <a:ea typeface="Meiryo UI" panose="020B0604030504040204" pitchFamily="50" charset="-128"/>
              </a:rPr>
              <a:t>万人超が被災。被害額約</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兆円。</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FD0C2A7C-DFC6-432A-849C-ED208617724A}"/>
              </a:ext>
            </a:extLst>
          </p:cNvPr>
          <p:cNvSpPr/>
          <p:nvPr/>
        </p:nvSpPr>
        <p:spPr>
          <a:xfrm>
            <a:off x="672661" y="2942317"/>
            <a:ext cx="3678621" cy="1330331"/>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nSpc>
                <a:spcPct val="90000"/>
              </a:lnSpc>
            </a:pPr>
            <a:r>
              <a:rPr kumimoji="1" lang="ja-JP" altLang="en-US" b="1" dirty="0">
                <a:solidFill>
                  <a:srgbClr val="FF0000"/>
                </a:solidFill>
                <a:latin typeface="Meiryo UI" panose="020B0604030504040204" pitchFamily="50" charset="-128"/>
                <a:ea typeface="Meiryo UI" panose="020B0604030504040204" pitchFamily="50" charset="-128"/>
              </a:rPr>
              <a:t>米国南西部少雨</a:t>
            </a:r>
            <a:r>
              <a:rPr kumimoji="1" lang="en-US" altLang="ja-JP" b="1" dirty="0">
                <a:solidFill>
                  <a:srgbClr val="FF0000"/>
                </a:solidFill>
                <a:latin typeface="Meiryo UI" panose="020B0604030504040204" pitchFamily="50" charset="-128"/>
                <a:ea typeface="Meiryo UI" panose="020B0604030504040204" pitchFamily="50" charset="-128"/>
              </a:rPr>
              <a:t>(2020</a:t>
            </a:r>
            <a:r>
              <a:rPr kumimoji="1" lang="ja-JP" altLang="en-US" b="1" dirty="0">
                <a:solidFill>
                  <a:srgbClr val="FF0000"/>
                </a:solidFill>
                <a:latin typeface="Meiryo UI" panose="020B0604030504040204" pitchFamily="50" charset="-128"/>
                <a:ea typeface="Meiryo UI" panose="020B0604030504040204" pitchFamily="50" charset="-128"/>
              </a:rPr>
              <a:t>年</a:t>
            </a:r>
            <a:r>
              <a:rPr kumimoji="1" lang="en-US" altLang="ja-JP" b="1" dirty="0">
                <a:solidFill>
                  <a:srgbClr val="FF0000"/>
                </a:solidFill>
                <a:latin typeface="Meiryo UI" panose="020B0604030504040204" pitchFamily="50" charset="-128"/>
                <a:ea typeface="Meiryo UI" panose="020B0604030504040204" pitchFamily="50" charset="-128"/>
              </a:rPr>
              <a:t>5</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pPr>
              <a:lnSpc>
                <a:spcPct val="90000"/>
              </a:lnSpc>
            </a:pPr>
            <a:r>
              <a:rPr kumimoji="1" lang="ja-JP" altLang="en-US" dirty="0">
                <a:solidFill>
                  <a:schemeClr val="tx1"/>
                </a:solidFill>
                <a:latin typeface="Meiryo UI" panose="020B0604030504040204" pitchFamily="50" charset="-128"/>
                <a:ea typeface="Meiryo UI" panose="020B0604030504040204" pitchFamily="50" charset="-128"/>
              </a:rPr>
              <a:t>サンフランシスコやフェニックスで平年の</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分の</a:t>
            </a:r>
            <a:r>
              <a:rPr kumimoji="1" lang="en-US" altLang="ja-JP" dirty="0">
                <a:solidFill>
                  <a:schemeClr val="tx1"/>
                </a:solidFill>
                <a:latin typeface="Meiryo UI" panose="020B0604030504040204" pitchFamily="50" charset="-128"/>
                <a:ea typeface="Meiryo UI" panose="020B0604030504040204" pitchFamily="50" charset="-128"/>
              </a:rPr>
              <a:t>1(50</a:t>
            </a:r>
            <a:r>
              <a:rPr kumimoji="1" lang="ja-JP" altLang="en-US" dirty="0">
                <a:solidFill>
                  <a:schemeClr val="tx1"/>
                </a:solidFill>
                <a:latin typeface="Meiryo UI" panose="020B0604030504040204" pitchFamily="50" charset="-128"/>
                <a:ea typeface="Meiryo UI" panose="020B0604030504040204" pitchFamily="50" charset="-128"/>
              </a:rPr>
              <a:t>年に</a:t>
            </a:r>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回以下の極端な乾燥</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6</a:t>
            </a:r>
            <a:r>
              <a:rPr kumimoji="1" lang="ja-JP" altLang="en-US" dirty="0">
                <a:solidFill>
                  <a:schemeClr val="tx1"/>
                </a:solidFill>
                <a:latin typeface="Meiryo UI" panose="020B0604030504040204" pitchFamily="50" charset="-128"/>
                <a:ea typeface="Meiryo UI" panose="020B0604030504040204" pitchFamily="50" charset="-128"/>
              </a:rPr>
              <a:t>月異常高温</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フェニックス</a:t>
            </a:r>
            <a:r>
              <a:rPr kumimoji="1" lang="en-US" altLang="ja-JP" dirty="0">
                <a:solidFill>
                  <a:schemeClr val="tx1"/>
                </a:solidFill>
                <a:latin typeface="Meiryo UI" panose="020B0604030504040204" pitchFamily="50" charset="-128"/>
                <a:ea typeface="Meiryo UI" panose="020B0604030504040204" pitchFamily="50" charset="-128"/>
              </a:rPr>
              <a:t>47.8℃</a:t>
            </a:r>
            <a:r>
              <a:rPr kumimoji="1" lang="ja-JP" altLang="en-US" dirty="0">
                <a:solidFill>
                  <a:schemeClr val="tx1"/>
                </a:solidFill>
                <a:latin typeface="Meiryo UI" panose="020B0604030504040204" pitchFamily="50" charset="-128"/>
                <a:ea typeface="Meiryo UI" panose="020B0604030504040204" pitchFamily="50" charset="-128"/>
              </a:rPr>
              <a:t>など</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で山火事多発。</a:t>
            </a:r>
          </a:p>
        </p:txBody>
      </p:sp>
      <p:sp>
        <p:nvSpPr>
          <p:cNvPr id="28" name="四角形: 角を丸くする 27">
            <a:extLst>
              <a:ext uri="{FF2B5EF4-FFF2-40B4-BE49-F238E27FC236}">
                <a16:creationId xmlns:a16="http://schemas.microsoft.com/office/drawing/2014/main" id="{E23AC24C-C05C-4A95-A617-9C617DF448C9}"/>
              </a:ext>
            </a:extLst>
          </p:cNvPr>
          <p:cNvSpPr/>
          <p:nvPr/>
        </p:nvSpPr>
        <p:spPr>
          <a:xfrm>
            <a:off x="4445863" y="3499750"/>
            <a:ext cx="3678621" cy="913633"/>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r>
              <a:rPr kumimoji="1" lang="ja-JP" altLang="en-US" b="1" dirty="0">
                <a:solidFill>
                  <a:srgbClr val="FF0000"/>
                </a:solidFill>
                <a:latin typeface="Meiryo UI" panose="020B0604030504040204" pitchFamily="50" charset="-128"/>
                <a:ea typeface="Meiryo UI" panose="020B0604030504040204" pitchFamily="50" charset="-128"/>
              </a:rPr>
              <a:t>ムンバイで豪雨・土砂災害</a:t>
            </a:r>
            <a:r>
              <a:rPr kumimoji="1" lang="en-US" altLang="ja-JP" b="1" dirty="0">
                <a:solidFill>
                  <a:srgbClr val="FF0000"/>
                </a:solidFill>
                <a:latin typeface="Meiryo UI" panose="020B0604030504040204" pitchFamily="50" charset="-128"/>
                <a:ea typeface="Meiryo UI" panose="020B0604030504040204" pitchFamily="50" charset="-128"/>
              </a:rPr>
              <a:t>(7</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地滑りで</a:t>
            </a:r>
            <a:r>
              <a:rPr kumimoji="1" lang="en-US" altLang="ja-JP" dirty="0">
                <a:solidFill>
                  <a:schemeClr val="tx1"/>
                </a:solidFill>
                <a:latin typeface="Meiryo UI" panose="020B0604030504040204" pitchFamily="50" charset="-128"/>
                <a:ea typeface="Meiryo UI" panose="020B0604030504040204" pitchFamily="50" charset="-128"/>
              </a:rPr>
              <a:t>30</a:t>
            </a:r>
            <a:r>
              <a:rPr kumimoji="1" lang="ja-JP" altLang="en-US" dirty="0">
                <a:solidFill>
                  <a:schemeClr val="tx1"/>
                </a:solidFill>
                <a:latin typeface="Meiryo UI" panose="020B0604030504040204" pitchFamily="50" charset="-128"/>
                <a:ea typeface="Meiryo UI" panose="020B0604030504040204" pitchFamily="50" charset="-128"/>
              </a:rPr>
              <a:t>人死亡。洪水発生などで金融都市機能麻痺。</a:t>
            </a:r>
          </a:p>
        </p:txBody>
      </p:sp>
      <p:sp>
        <p:nvSpPr>
          <p:cNvPr id="29" name="四角形: 角を丸くする 28">
            <a:extLst>
              <a:ext uri="{FF2B5EF4-FFF2-40B4-BE49-F238E27FC236}">
                <a16:creationId xmlns:a16="http://schemas.microsoft.com/office/drawing/2014/main" id="{0B117D2B-2564-47EE-B146-6A83261F633C}"/>
              </a:ext>
            </a:extLst>
          </p:cNvPr>
          <p:cNvSpPr/>
          <p:nvPr/>
        </p:nvSpPr>
        <p:spPr>
          <a:xfrm>
            <a:off x="672661" y="4308276"/>
            <a:ext cx="3678621" cy="1087823"/>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nSpc>
                <a:spcPct val="90000"/>
              </a:lnSpc>
            </a:pPr>
            <a:r>
              <a:rPr kumimoji="1" lang="ja-JP" altLang="en-US" b="1" dirty="0">
                <a:solidFill>
                  <a:srgbClr val="FF0000"/>
                </a:solidFill>
                <a:latin typeface="Meiryo UI" panose="020B0604030504040204" pitchFamily="50" charset="-128"/>
                <a:ea typeface="Meiryo UI" panose="020B0604030504040204" pitchFamily="50" charset="-128"/>
              </a:rPr>
              <a:t>ブラジル大寒波</a:t>
            </a:r>
            <a:r>
              <a:rPr kumimoji="1" lang="en-US" altLang="ja-JP" b="1" dirty="0">
                <a:solidFill>
                  <a:srgbClr val="FF0000"/>
                </a:solidFill>
                <a:latin typeface="Meiryo UI" panose="020B0604030504040204" pitchFamily="50" charset="-128"/>
                <a:ea typeface="Meiryo UI" panose="020B0604030504040204" pitchFamily="50" charset="-128"/>
              </a:rPr>
              <a:t>(7</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pPr>
              <a:lnSpc>
                <a:spcPct val="90000"/>
              </a:lnSpc>
            </a:pPr>
            <a:r>
              <a:rPr kumimoji="1" lang="en-US" altLang="ja-JP" dirty="0">
                <a:solidFill>
                  <a:schemeClr val="tx1"/>
                </a:solidFill>
                <a:latin typeface="Meiryo UI" panose="020B0604030504040204" pitchFamily="50" charset="-128"/>
                <a:ea typeface="Meiryo UI" panose="020B0604030504040204" pitchFamily="50" charset="-128"/>
              </a:rPr>
              <a:t>100</a:t>
            </a:r>
            <a:r>
              <a:rPr kumimoji="1" lang="ja-JP" altLang="en-US" dirty="0">
                <a:solidFill>
                  <a:schemeClr val="tx1"/>
                </a:solidFill>
                <a:latin typeface="Meiryo UI" panose="020B0604030504040204" pitchFamily="50" charset="-128"/>
                <a:ea typeface="Meiryo UI" panose="020B0604030504040204" pitchFamily="50" charset="-128"/>
              </a:rPr>
              <a:t>年ぶりの降雨不足に霜害でトウモロコシやコーヒーが不作</a:t>
            </a:r>
            <a:r>
              <a:rPr kumimoji="1" lang="en-US" altLang="ja-JP" dirty="0">
                <a:solidFill>
                  <a:schemeClr val="tx1"/>
                </a:solidFill>
                <a:latin typeface="Meiryo UI" panose="020B0604030504040204" pitchFamily="50" charset="-128"/>
                <a:ea typeface="Meiryo UI" panose="020B0604030504040204" pitchFamily="50" charset="-128"/>
              </a:rPr>
              <a:t>(64</a:t>
            </a:r>
            <a:r>
              <a:rPr kumimoji="1" lang="ja-JP" altLang="en-US" dirty="0">
                <a:solidFill>
                  <a:schemeClr val="tx1"/>
                </a:solidFill>
                <a:latin typeface="Meiryo UI" panose="020B0604030504040204" pitchFamily="50" charset="-128"/>
                <a:ea typeface="Meiryo UI" panose="020B0604030504040204" pitchFamily="50" charset="-128"/>
              </a:rPr>
              <a:t>年ぶりに南部降雪も</a:t>
            </a:r>
            <a:r>
              <a:rPr kumimoji="1" lang="en-US" altLang="ja-JP" dirty="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0" name="四角形: 角を丸くする 29">
            <a:extLst>
              <a:ext uri="{FF2B5EF4-FFF2-40B4-BE49-F238E27FC236}">
                <a16:creationId xmlns:a16="http://schemas.microsoft.com/office/drawing/2014/main" id="{8DBBEC31-BA54-4DC3-918F-C838FBA3FD09}"/>
              </a:ext>
            </a:extLst>
          </p:cNvPr>
          <p:cNvSpPr/>
          <p:nvPr/>
        </p:nvSpPr>
        <p:spPr>
          <a:xfrm>
            <a:off x="4461631" y="4471957"/>
            <a:ext cx="3678621" cy="913633"/>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r>
              <a:rPr kumimoji="1" lang="ja-JP" altLang="en-US" b="1" dirty="0">
                <a:solidFill>
                  <a:srgbClr val="FF0000"/>
                </a:solidFill>
                <a:latin typeface="Meiryo UI" panose="020B0604030504040204" pitchFamily="50" charset="-128"/>
                <a:ea typeface="Meiryo UI" panose="020B0604030504040204" pitchFamily="50" charset="-128"/>
              </a:rPr>
              <a:t>イラクとシリアで深刻な水不足</a:t>
            </a:r>
            <a:r>
              <a:rPr kumimoji="1" lang="en-US" altLang="ja-JP" b="1" dirty="0">
                <a:solidFill>
                  <a:srgbClr val="FF0000"/>
                </a:solidFill>
                <a:latin typeface="Meiryo UI" panose="020B0604030504040204" pitchFamily="50" charset="-128"/>
                <a:ea typeface="Meiryo UI" panose="020B0604030504040204" pitchFamily="50" charset="-128"/>
              </a:rPr>
              <a:t>(8</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r>
              <a:rPr kumimoji="1" lang="en-US" altLang="ja-JP" dirty="0">
                <a:solidFill>
                  <a:schemeClr val="tx1"/>
                </a:solidFill>
                <a:latin typeface="Meiryo UI" panose="020B0604030504040204" pitchFamily="50" charset="-128"/>
                <a:ea typeface="Meiryo UI" panose="020B0604030504040204" pitchFamily="50" charset="-128"/>
              </a:rPr>
              <a:t>1200</a:t>
            </a:r>
            <a:r>
              <a:rPr kumimoji="1" lang="ja-JP" altLang="en-US" dirty="0">
                <a:solidFill>
                  <a:schemeClr val="tx1"/>
                </a:solidFill>
                <a:latin typeface="Meiryo UI" panose="020B0604030504040204" pitchFamily="50" charset="-128"/>
                <a:ea typeface="Meiryo UI" panose="020B0604030504040204" pitchFamily="50" charset="-128"/>
              </a:rPr>
              <a:t>万人が飲み水と電力不足、干ばつで食料も不足。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28050C53-D9AD-47D0-B14D-5FFF8E6D50C5}"/>
              </a:ext>
            </a:extLst>
          </p:cNvPr>
          <p:cNvSpPr/>
          <p:nvPr/>
        </p:nvSpPr>
        <p:spPr>
          <a:xfrm>
            <a:off x="8213804" y="4429135"/>
            <a:ext cx="3678621" cy="913633"/>
          </a:xfrm>
          <a:prstGeom prst="roundRect">
            <a:avLst>
              <a:gd name="adj" fmla="val 114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r>
              <a:rPr kumimoji="1" lang="ja-JP" altLang="en-US" b="1" dirty="0">
                <a:solidFill>
                  <a:srgbClr val="FF0000"/>
                </a:solidFill>
                <a:latin typeface="Meiryo UI" panose="020B0604030504040204" pitchFamily="50" charset="-128"/>
                <a:ea typeface="Meiryo UI" panose="020B0604030504040204" pitchFamily="50" charset="-128"/>
              </a:rPr>
              <a:t>日本で前線による記録的大雨</a:t>
            </a:r>
            <a:r>
              <a:rPr kumimoji="1" lang="en-US" altLang="ja-JP" b="1" dirty="0">
                <a:solidFill>
                  <a:srgbClr val="FF0000"/>
                </a:solidFill>
                <a:latin typeface="Meiryo UI" panose="020B0604030504040204" pitchFamily="50" charset="-128"/>
                <a:ea typeface="Meiryo UI" panose="020B0604030504040204" pitchFamily="50" charset="-128"/>
              </a:rPr>
              <a:t>(8</a:t>
            </a:r>
            <a:r>
              <a:rPr kumimoji="1" lang="ja-JP" altLang="en-US" b="1" dirty="0">
                <a:solidFill>
                  <a:srgbClr val="FF0000"/>
                </a:solidFill>
                <a:latin typeface="Meiryo UI" panose="020B0604030504040204" pitchFamily="50" charset="-128"/>
                <a:ea typeface="Meiryo UI" panose="020B0604030504040204" pitchFamily="50" charset="-128"/>
              </a:rPr>
              <a:t>月</a:t>
            </a:r>
            <a:r>
              <a:rPr lang="en-US" altLang="ja-JP" b="1" dirty="0">
                <a:solidFill>
                  <a:srgbClr val="FF0000"/>
                </a:solidFill>
                <a:latin typeface="Meiryo UI" panose="020B0604030504040204" pitchFamily="50" charset="-128"/>
                <a:ea typeface="Meiryo UI" panose="020B0604030504040204" pitchFamily="50" charset="-128"/>
              </a:rPr>
              <a:t>)</a:t>
            </a:r>
          </a:p>
          <a:p>
            <a:r>
              <a:rPr kumimoji="1" lang="zh-TW" altLang="en-US" dirty="0">
                <a:solidFill>
                  <a:schemeClr val="tx1"/>
                </a:solidFill>
                <a:latin typeface="Meiryo UI" panose="020B0604030504040204" pitchFamily="50" charset="-128"/>
                <a:ea typeface="Meiryo UI" panose="020B0604030504040204" pitchFamily="50" charset="-128"/>
              </a:rPr>
              <a:t>緊急安全確保</a:t>
            </a:r>
            <a:r>
              <a:rPr kumimoji="1" lang="ja-JP" altLang="en-US" dirty="0">
                <a:solidFill>
                  <a:schemeClr val="tx1"/>
                </a:solidFill>
                <a:latin typeface="Meiryo UI" panose="020B0604030504040204" pitchFamily="50" charset="-128"/>
                <a:ea typeface="Meiryo UI" panose="020B0604030504040204" pitchFamily="50" charset="-128"/>
              </a:rPr>
              <a:t>が</a:t>
            </a:r>
            <a:r>
              <a:rPr kumimoji="1" lang="en-US" altLang="ja-JP" dirty="0">
                <a:solidFill>
                  <a:schemeClr val="tx1"/>
                </a:solidFill>
                <a:latin typeface="Meiryo UI" panose="020B0604030504040204" pitchFamily="50" charset="-128"/>
                <a:ea typeface="Meiryo UI" panose="020B0604030504040204" pitchFamily="50" charset="-128"/>
              </a:rPr>
              <a:t>6</a:t>
            </a:r>
            <a:r>
              <a:rPr kumimoji="1" lang="ja-JP" altLang="en-US" dirty="0">
                <a:solidFill>
                  <a:schemeClr val="tx1"/>
                </a:solidFill>
                <a:latin typeface="Meiryo UI" panose="020B0604030504040204" pitchFamily="50" charset="-128"/>
                <a:ea typeface="Meiryo UI" panose="020B0604030504040204" pitchFamily="50" charset="-128"/>
              </a:rPr>
              <a:t>県、避難指示が</a:t>
            </a:r>
            <a:r>
              <a:rPr kumimoji="1" lang="en-US" altLang="ja-JP" dirty="0">
                <a:solidFill>
                  <a:schemeClr val="tx1"/>
                </a:solidFill>
                <a:latin typeface="Meiryo UI" panose="020B0604030504040204" pitchFamily="50" charset="-128"/>
                <a:ea typeface="Meiryo UI" panose="020B0604030504040204" pitchFamily="50" charset="-128"/>
              </a:rPr>
              <a:t>20</a:t>
            </a:r>
            <a:r>
              <a:rPr lang="ja-JP" altLang="en-US" dirty="0">
                <a:solidFill>
                  <a:schemeClr val="tx1"/>
                </a:solidFill>
                <a:latin typeface="Meiryo UI" panose="020B0604030504040204" pitchFamily="50" charset="-128"/>
                <a:ea typeface="Meiryo UI" panose="020B0604030504040204" pitchFamily="50" charset="-128"/>
              </a:rPr>
              <a:t>県以上。</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二等辺三角形 4">
            <a:extLst>
              <a:ext uri="{FF2B5EF4-FFF2-40B4-BE49-F238E27FC236}">
                <a16:creationId xmlns:a16="http://schemas.microsoft.com/office/drawing/2014/main" id="{F7C50DCB-D952-4ED8-909E-9850CDDB7290}"/>
              </a:ext>
            </a:extLst>
          </p:cNvPr>
          <p:cNvSpPr/>
          <p:nvPr/>
        </p:nvSpPr>
        <p:spPr>
          <a:xfrm rot="10800000">
            <a:off x="3506008" y="5412634"/>
            <a:ext cx="5349766" cy="2628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8F5355C1-2B93-4E6F-A535-B138C5456C97}"/>
              </a:ext>
            </a:extLst>
          </p:cNvPr>
          <p:cNvSpPr txBox="1"/>
          <p:nvPr/>
        </p:nvSpPr>
        <p:spPr>
          <a:xfrm>
            <a:off x="770224" y="5819681"/>
            <a:ext cx="10977376" cy="307777"/>
          </a:xfrm>
          <a:prstGeom prst="rect">
            <a:avLst/>
          </a:prstGeom>
          <a:noFill/>
        </p:spPr>
        <p:txBody>
          <a:bodyPr wrap="square" lIns="0" tIns="0" rIns="0" bIns="0">
            <a:spAutoFit/>
          </a:bodyPr>
          <a:lstStyle/>
          <a:p>
            <a:pPr algn="ctr"/>
            <a:r>
              <a:rPr lang="ja-JP" altLang="en-US" sz="2000" b="1" dirty="0">
                <a:solidFill>
                  <a:srgbClr val="FF0000"/>
                </a:solidFill>
                <a:latin typeface="Meiryo UI" panose="020B0604030504040204" pitchFamily="50" charset="-128"/>
                <a:ea typeface="Meiryo UI" panose="020B0604030504040204" pitchFamily="50" charset="-128"/>
              </a:rPr>
              <a:t>パリ協定</a:t>
            </a:r>
            <a:r>
              <a:rPr lang="en-US" altLang="ja-JP" sz="2000" b="1" dirty="0">
                <a:solidFill>
                  <a:srgbClr val="FF0000"/>
                </a:solidFill>
                <a:latin typeface="Meiryo UI" panose="020B0604030504040204" pitchFamily="50" charset="-128"/>
                <a:ea typeface="Meiryo UI" panose="020B0604030504040204" pitchFamily="50" charset="-128"/>
              </a:rPr>
              <a:t>(COP21,2015</a:t>
            </a:r>
            <a:r>
              <a:rPr lang="ja-JP" altLang="en-US" sz="2000" b="1" dirty="0">
                <a:solidFill>
                  <a:srgbClr val="FF0000"/>
                </a:solidFill>
                <a:latin typeface="Meiryo UI" panose="020B0604030504040204" pitchFamily="50" charset="-128"/>
                <a:ea typeface="Meiryo UI" panose="020B0604030504040204" pitchFamily="50" charset="-128"/>
              </a:rPr>
              <a:t>年</a:t>
            </a:r>
            <a:r>
              <a:rPr lang="en-US" altLang="ja-JP" sz="2000" b="1" dirty="0">
                <a:solidFill>
                  <a:srgbClr val="FF0000"/>
                </a:solidFill>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の</a:t>
            </a:r>
            <a:r>
              <a:rPr lang="en-US" altLang="ja-JP" sz="2000" b="1" dirty="0">
                <a:solidFill>
                  <a:srgbClr val="FF0000"/>
                </a:solidFill>
                <a:latin typeface="Meiryo UI" panose="020B0604030504040204" pitchFamily="50" charset="-128"/>
                <a:ea typeface="Meiryo UI" panose="020B0604030504040204" pitchFamily="50" charset="-128"/>
              </a:rPr>
              <a:t>2℃</a:t>
            </a:r>
            <a:r>
              <a:rPr lang="ja-JP" altLang="en-US" sz="2000" b="1" dirty="0">
                <a:solidFill>
                  <a:srgbClr val="FF0000"/>
                </a:solidFill>
                <a:latin typeface="Meiryo UI" panose="020B0604030504040204" pitchFamily="50" charset="-128"/>
                <a:ea typeface="Meiryo UI" panose="020B0604030504040204" pitchFamily="50" charset="-128"/>
              </a:rPr>
              <a:t>目標ではなく、</a:t>
            </a:r>
            <a:r>
              <a:rPr lang="en-US" altLang="ja-JP" sz="2000" b="1" dirty="0">
                <a:solidFill>
                  <a:srgbClr val="FF0000"/>
                </a:solidFill>
                <a:latin typeface="Meiryo UI" panose="020B0604030504040204" pitchFamily="50" charset="-128"/>
                <a:ea typeface="Meiryo UI" panose="020B0604030504040204" pitchFamily="50" charset="-128"/>
              </a:rPr>
              <a:t>1.5℃</a:t>
            </a:r>
            <a:r>
              <a:rPr lang="ja-JP" altLang="en-US" sz="2000" b="1" dirty="0">
                <a:solidFill>
                  <a:srgbClr val="FF0000"/>
                </a:solidFill>
                <a:latin typeface="Meiryo UI" panose="020B0604030504040204" pitchFamily="50" charset="-128"/>
                <a:ea typeface="Meiryo UI" panose="020B0604030504040204" pitchFamily="50" charset="-128"/>
              </a:rPr>
              <a:t>努力目標の実現が必要されている</a:t>
            </a:r>
          </a:p>
        </p:txBody>
      </p:sp>
    </p:spTree>
    <p:extLst>
      <p:ext uri="{BB962C8B-B14F-4D97-AF65-F5344CB8AC3E}">
        <p14:creationId xmlns:p14="http://schemas.microsoft.com/office/powerpoint/2010/main" val="33763362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6029258"/>
            <a:ext cx="11657546" cy="775597"/>
          </a:xfrm>
          <a:prstGeom prst="rect">
            <a:avLst/>
          </a:prstGeom>
          <a:noFill/>
        </p:spPr>
        <p:txBody>
          <a:bodyPr wrap="square" lIns="0" tIns="0" rIns="0" bIns="0" rtlCol="0">
            <a:spAutoFit/>
          </a:bodyPr>
          <a:lstStyle/>
          <a:p>
            <a:pPr>
              <a:lnSpc>
                <a:spcPct val="90000"/>
              </a:lnSpc>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2"/>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90000"/>
              </a:lnSpc>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766004"/>
            <a:ext cx="8230572"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7(</a:t>
            </a:r>
            <a:r>
              <a:rPr kumimoji="1" lang="ja-JP" altLang="en-US" sz="2400" b="1">
                <a:latin typeface="Meiryo UI" panose="020B0604030504040204" pitchFamily="50" charset="-128"/>
                <a:ea typeface="Meiryo UI" panose="020B0604030504040204" pitchFamily="50" charset="-128"/>
              </a:rPr>
              <a:t>雇用者の通勤</a:t>
            </a:r>
            <a:r>
              <a:rPr lang="en-US" altLang="ja-JP" sz="2400" b="1">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a:t>
            </a:r>
            <a:r>
              <a:rPr kumimoji="1" lang="en-US" altLang="ja-JP" sz="2800" dirty="0">
                <a:latin typeface="Meiryo UI" panose="020B0604030504040204" pitchFamily="50" charset="-128"/>
                <a:ea typeface="Meiryo UI" panose="020B0604030504040204" pitchFamily="50" charset="-128"/>
              </a:rPr>
              <a:t>7:</a:t>
            </a:r>
            <a:r>
              <a:rPr kumimoji="1" lang="ja-JP" altLang="en-US" sz="2800" dirty="0">
                <a:latin typeface="Meiryo UI" panose="020B0604030504040204" pitchFamily="50" charset="-128"/>
                <a:ea typeface="Meiryo UI" panose="020B0604030504040204" pitchFamily="50" charset="-128"/>
              </a:rPr>
              <a:t>出張</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877358"/>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31248" y="3065573"/>
            <a:ext cx="2545960" cy="553998"/>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雇用者の通勤</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自社従業員が</a:t>
            </a:r>
            <a:endParaRPr kumimoji="1" lang="en-US" altLang="ja-JP"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2B488A6-09D2-4A0B-BFD6-75A79C04FCD8}"/>
              </a:ext>
            </a:extLst>
          </p:cNvPr>
          <p:cNvSpPr txBox="1"/>
          <p:nvPr/>
        </p:nvSpPr>
        <p:spPr>
          <a:xfrm>
            <a:off x="3371535" y="1668346"/>
            <a:ext cx="8025472" cy="553998"/>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各交通機関</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移動モード</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旅客航空機、旅客鉄道、旅客船舶、自動車</a:t>
            </a:r>
            <a:r>
              <a:rPr kumimoji="1"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での</a:t>
            </a:r>
            <a:r>
              <a:rPr kumimoji="1" lang="ja-JP" altLang="en-US" b="1" dirty="0">
                <a:latin typeface="Meiryo UI" panose="020B0604030504040204" pitchFamily="50" charset="-128"/>
                <a:ea typeface="Meiryo UI" panose="020B0604030504040204" pitchFamily="50" charset="-128"/>
              </a:rPr>
              <a:t>移動距離もしくは燃料使用量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自動車のみ</a:t>
            </a:r>
            <a:r>
              <a:rPr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を使って算定</a:t>
            </a:r>
            <a:endParaRPr kumimoji="1"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BA5C8EE-FED2-4C2F-A013-D35F9DABC5A0}"/>
              </a:ext>
            </a:extLst>
          </p:cNvPr>
          <p:cNvSpPr txBox="1"/>
          <p:nvPr/>
        </p:nvSpPr>
        <p:spPr>
          <a:xfrm>
            <a:off x="3371535" y="1264294"/>
            <a:ext cx="8230571"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理想形</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基本</a:t>
            </a:r>
          </a:p>
        </p:txBody>
      </p:sp>
      <p:sp>
        <p:nvSpPr>
          <p:cNvPr id="27" name="乗算記号 26">
            <a:extLst>
              <a:ext uri="{FF2B5EF4-FFF2-40B4-BE49-F238E27FC236}">
                <a16:creationId xmlns:a16="http://schemas.microsoft.com/office/drawing/2014/main" id="{D1F0E018-C5EB-49CE-A8AD-A88B055BCBB2}"/>
              </a:ext>
            </a:extLst>
          </p:cNvPr>
          <p:cNvSpPr/>
          <p:nvPr/>
        </p:nvSpPr>
        <p:spPr bwMode="auto">
          <a:xfrm>
            <a:off x="5375736" y="2595463"/>
            <a:ext cx="791649" cy="815901"/>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9" name="四角形: 角を丸くする 28">
            <a:extLst>
              <a:ext uri="{FF2B5EF4-FFF2-40B4-BE49-F238E27FC236}">
                <a16:creationId xmlns:a16="http://schemas.microsoft.com/office/drawing/2014/main" id="{D1F99882-4C3D-4DAD-9BB2-04D690398CB7}"/>
              </a:ext>
            </a:extLst>
          </p:cNvPr>
          <p:cNvSpPr/>
          <p:nvPr/>
        </p:nvSpPr>
        <p:spPr>
          <a:xfrm>
            <a:off x="3911039" y="2636993"/>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移動モード別の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旅客⼈キロ</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0" name="テキスト ボックス 29">
            <a:extLst>
              <a:ext uri="{FF2B5EF4-FFF2-40B4-BE49-F238E27FC236}">
                <a16:creationId xmlns:a16="http://schemas.microsoft.com/office/drawing/2014/main" id="{30AD7D30-36BA-405E-AB4B-E9DD393A57C4}"/>
              </a:ext>
            </a:extLst>
          </p:cNvPr>
          <p:cNvSpPr txBox="1"/>
          <p:nvPr/>
        </p:nvSpPr>
        <p:spPr>
          <a:xfrm>
            <a:off x="3620446" y="2583818"/>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5C365113-5F51-4719-A5A6-24519F6C3B1C}"/>
              </a:ext>
            </a:extLst>
          </p:cNvPr>
          <p:cNvSpPr/>
          <p:nvPr/>
        </p:nvSpPr>
        <p:spPr>
          <a:xfrm>
            <a:off x="6058271" y="2652920"/>
            <a:ext cx="157076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移動モード別の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6" name="テキスト ボックス 35">
            <a:extLst>
              <a:ext uri="{FF2B5EF4-FFF2-40B4-BE49-F238E27FC236}">
                <a16:creationId xmlns:a16="http://schemas.microsoft.com/office/drawing/2014/main" id="{A7B39481-C91C-4897-BAE0-8C408E9742DB}"/>
              </a:ext>
            </a:extLst>
          </p:cNvPr>
          <p:cNvSpPr txBox="1"/>
          <p:nvPr/>
        </p:nvSpPr>
        <p:spPr>
          <a:xfrm>
            <a:off x="7697531" y="2698025"/>
            <a:ext cx="3982278" cy="553998"/>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旅客人キロ</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経路別</a:t>
            </a:r>
            <a:r>
              <a:rPr kumimoji="1" lang="en-US" altLang="ja-JP" b="1" dirty="0">
                <a:latin typeface="Meiryo UI" panose="020B0604030504040204" pitchFamily="50" charset="-128"/>
                <a:ea typeface="Meiryo UI" panose="020B0604030504040204" pitchFamily="50" charset="-128"/>
              </a:rPr>
              <a:t>)Σ(</a:t>
            </a:r>
            <a:r>
              <a:rPr kumimoji="1" lang="ja-JP" altLang="en-US" b="1" dirty="0">
                <a:latin typeface="Meiryo UI" panose="020B0604030504040204" pitchFamily="50" charset="-128"/>
                <a:ea typeface="Meiryo UI" panose="020B0604030504040204" pitchFamily="50" charset="-128"/>
              </a:rPr>
              <a:t>旅客数</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旅客移動距離</a:t>
            </a:r>
            <a:r>
              <a:rPr kumimoji="1" lang="en-US" altLang="ja-JP" b="1" dirty="0">
                <a:latin typeface="Meiryo UI" panose="020B0604030504040204" pitchFamily="50" charset="-128"/>
                <a:ea typeface="Meiryo UI" panose="020B0604030504040204" pitchFamily="50" charset="-128"/>
              </a:rPr>
              <a:t>) </a:t>
            </a:r>
          </a:p>
        </p:txBody>
      </p:sp>
      <p:sp>
        <p:nvSpPr>
          <p:cNvPr id="37" name="テキスト ボックス 36">
            <a:extLst>
              <a:ext uri="{FF2B5EF4-FFF2-40B4-BE49-F238E27FC236}">
                <a16:creationId xmlns:a16="http://schemas.microsoft.com/office/drawing/2014/main" id="{11823583-9AE3-4464-A1B4-C74B48E936C2}"/>
              </a:ext>
            </a:extLst>
          </p:cNvPr>
          <p:cNvSpPr txBox="1"/>
          <p:nvPr/>
        </p:nvSpPr>
        <p:spPr>
          <a:xfrm>
            <a:off x="3369294" y="2338226"/>
            <a:ext cx="3785650"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①移動距離から算定</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一般的</a:t>
            </a:r>
            <a:r>
              <a:rPr kumimoji="1" lang="en-US" altLang="ja-JP" b="1" dirty="0">
                <a:latin typeface="Meiryo UI" panose="020B0604030504040204" pitchFamily="50" charset="-128"/>
                <a:ea typeface="Meiryo UI" panose="020B0604030504040204" pitchFamily="50" charset="-128"/>
              </a:rPr>
              <a:t>)</a:t>
            </a:r>
          </a:p>
        </p:txBody>
      </p:sp>
      <p:sp>
        <p:nvSpPr>
          <p:cNvPr id="38" name="テキスト ボックス 37">
            <a:extLst>
              <a:ext uri="{FF2B5EF4-FFF2-40B4-BE49-F238E27FC236}">
                <a16:creationId xmlns:a16="http://schemas.microsoft.com/office/drawing/2014/main" id="{F15E857B-6720-4FBB-9F3F-10F825604FD5}"/>
              </a:ext>
            </a:extLst>
          </p:cNvPr>
          <p:cNvSpPr txBox="1"/>
          <p:nvPr/>
        </p:nvSpPr>
        <p:spPr>
          <a:xfrm>
            <a:off x="3380292" y="3471013"/>
            <a:ext cx="3785650"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②燃料使用量から算定</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自動車のみ</a:t>
            </a:r>
            <a:r>
              <a:rPr kumimoji="1" lang="en-US" altLang="ja-JP" b="1" dirty="0">
                <a:latin typeface="Meiryo UI" panose="020B0604030504040204" pitchFamily="50" charset="-128"/>
                <a:ea typeface="Meiryo UI" panose="020B0604030504040204" pitchFamily="50" charset="-128"/>
              </a:rPr>
              <a:t>)</a:t>
            </a:r>
          </a:p>
        </p:txBody>
      </p:sp>
      <p:grpSp>
        <p:nvGrpSpPr>
          <p:cNvPr id="44" name="グループ化 43">
            <a:extLst>
              <a:ext uri="{FF2B5EF4-FFF2-40B4-BE49-F238E27FC236}">
                <a16:creationId xmlns:a16="http://schemas.microsoft.com/office/drawing/2014/main" id="{834411A4-3F37-429B-A468-3E107BDFE456}"/>
              </a:ext>
            </a:extLst>
          </p:cNvPr>
          <p:cNvGrpSpPr/>
          <p:nvPr/>
        </p:nvGrpSpPr>
        <p:grpSpPr>
          <a:xfrm>
            <a:off x="4947989" y="3684136"/>
            <a:ext cx="3841713" cy="818892"/>
            <a:chOff x="7611639" y="2816685"/>
            <a:chExt cx="4107685" cy="818892"/>
          </a:xfrm>
        </p:grpSpPr>
        <p:sp>
          <p:nvSpPr>
            <p:cNvPr id="45" name="乗算記号 44">
              <a:extLst>
                <a:ext uri="{FF2B5EF4-FFF2-40B4-BE49-F238E27FC236}">
                  <a16:creationId xmlns:a16="http://schemas.microsoft.com/office/drawing/2014/main" id="{611D00FB-474E-4026-B035-0ED0B9FDEC5C}"/>
                </a:ext>
              </a:extLst>
            </p:cNvPr>
            <p:cNvSpPr/>
            <p:nvPr/>
          </p:nvSpPr>
          <p:spPr bwMode="auto">
            <a:xfrm>
              <a:off x="9172176" y="2816685"/>
              <a:ext cx="975725"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46" name="四角形: 角を丸くする 45">
              <a:extLst>
                <a:ext uri="{FF2B5EF4-FFF2-40B4-BE49-F238E27FC236}">
                  <a16:creationId xmlns:a16="http://schemas.microsoft.com/office/drawing/2014/main" id="{1E4F321F-B387-48E3-80A9-B060A22596AF}"/>
                </a:ext>
              </a:extLst>
            </p:cNvPr>
            <p:cNvSpPr/>
            <p:nvPr/>
          </p:nvSpPr>
          <p:spPr>
            <a:xfrm>
              <a:off x="7611639" y="2923686"/>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燃料使⽤量</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活動量</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47" name="四角形: 角を丸くする 46">
              <a:extLst>
                <a:ext uri="{FF2B5EF4-FFF2-40B4-BE49-F238E27FC236}">
                  <a16:creationId xmlns:a16="http://schemas.microsoft.com/office/drawing/2014/main" id="{B24885CA-398F-43E7-A139-A0E59708FCA8}"/>
                </a:ext>
              </a:extLst>
            </p:cNvPr>
            <p:cNvSpPr/>
            <p:nvPr/>
          </p:nvSpPr>
          <p:spPr>
            <a:xfrm>
              <a:off x="10039808" y="2910769"/>
              <a:ext cx="1679516"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grpSp>
      <p:sp>
        <p:nvSpPr>
          <p:cNvPr id="48" name="テキスト ボックス 47">
            <a:extLst>
              <a:ext uri="{FF2B5EF4-FFF2-40B4-BE49-F238E27FC236}">
                <a16:creationId xmlns:a16="http://schemas.microsoft.com/office/drawing/2014/main" id="{67F21B54-3EA0-41CE-A824-BE3A7D75BB67}"/>
              </a:ext>
            </a:extLst>
          </p:cNvPr>
          <p:cNvSpPr txBox="1"/>
          <p:nvPr/>
        </p:nvSpPr>
        <p:spPr>
          <a:xfrm>
            <a:off x="4643836" y="3737447"/>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49" name="乗算記号 48">
            <a:extLst>
              <a:ext uri="{FF2B5EF4-FFF2-40B4-BE49-F238E27FC236}">
                <a16:creationId xmlns:a16="http://schemas.microsoft.com/office/drawing/2014/main" id="{38E63077-287E-4BA0-B6D0-5C4FC90E4AB1}"/>
              </a:ext>
            </a:extLst>
          </p:cNvPr>
          <p:cNvSpPr/>
          <p:nvPr/>
        </p:nvSpPr>
        <p:spPr bwMode="auto">
          <a:xfrm>
            <a:off x="8708189" y="4409776"/>
            <a:ext cx="912547" cy="818892"/>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50" name="四角形: 角を丸くする 49">
            <a:extLst>
              <a:ext uri="{FF2B5EF4-FFF2-40B4-BE49-F238E27FC236}">
                <a16:creationId xmlns:a16="http://schemas.microsoft.com/office/drawing/2014/main" id="{A058DA96-48A5-4C32-9B2D-EE1396BEF954}"/>
              </a:ext>
            </a:extLst>
          </p:cNvPr>
          <p:cNvSpPr/>
          <p:nvPr/>
        </p:nvSpPr>
        <p:spPr>
          <a:xfrm>
            <a:off x="4934137" y="4525241"/>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移動距離</a:t>
            </a:r>
            <a:endParaRPr lang="ja-JP" altLang="en-US" sz="1200" b="1" dirty="0">
              <a:solidFill>
                <a:schemeClr val="bg1"/>
              </a:solidFill>
              <a:latin typeface="Meiryo UI" panose="020B0604030504040204" pitchFamily="50" charset="-128"/>
              <a:ea typeface="Meiryo UI"/>
            </a:endParaRPr>
          </a:p>
        </p:txBody>
      </p:sp>
      <p:sp>
        <p:nvSpPr>
          <p:cNvPr id="51" name="四角形: 角を丸くする 50">
            <a:extLst>
              <a:ext uri="{FF2B5EF4-FFF2-40B4-BE49-F238E27FC236}">
                <a16:creationId xmlns:a16="http://schemas.microsoft.com/office/drawing/2014/main" id="{6A4738B0-2F2C-42AD-98E8-610DD6C87852}"/>
              </a:ext>
            </a:extLst>
          </p:cNvPr>
          <p:cNvSpPr/>
          <p:nvPr/>
        </p:nvSpPr>
        <p:spPr>
          <a:xfrm>
            <a:off x="7205082" y="4512324"/>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燃費</a:t>
            </a:r>
            <a:endParaRPr lang="ja-JP" altLang="en-US" sz="1200" b="1" dirty="0">
              <a:solidFill>
                <a:schemeClr val="bg1"/>
              </a:solidFill>
              <a:latin typeface="Meiryo UI" panose="020B0604030504040204" pitchFamily="50" charset="-128"/>
              <a:ea typeface="Meiryo UI"/>
            </a:endParaRPr>
          </a:p>
        </p:txBody>
      </p:sp>
      <p:sp>
        <p:nvSpPr>
          <p:cNvPr id="52" name="テキスト ボックス 51">
            <a:extLst>
              <a:ext uri="{FF2B5EF4-FFF2-40B4-BE49-F238E27FC236}">
                <a16:creationId xmlns:a16="http://schemas.microsoft.com/office/drawing/2014/main" id="{0F8E1958-8F8C-4619-B46C-C9FEECB028F3}"/>
              </a:ext>
            </a:extLst>
          </p:cNvPr>
          <p:cNvSpPr txBox="1"/>
          <p:nvPr/>
        </p:nvSpPr>
        <p:spPr>
          <a:xfrm>
            <a:off x="4648457" y="4480978"/>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53" name="四角形: 角を丸くする 52">
            <a:extLst>
              <a:ext uri="{FF2B5EF4-FFF2-40B4-BE49-F238E27FC236}">
                <a16:creationId xmlns:a16="http://schemas.microsoft.com/office/drawing/2014/main" id="{E263B80F-71FB-4639-B5B4-2047D0C719C9}"/>
              </a:ext>
            </a:extLst>
          </p:cNvPr>
          <p:cNvSpPr/>
          <p:nvPr/>
        </p:nvSpPr>
        <p:spPr>
          <a:xfrm>
            <a:off x="9491090" y="4498470"/>
            <a:ext cx="1570768" cy="584775"/>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spcBef>
                <a:spcPct val="0"/>
              </a:spcBef>
              <a:spcAft>
                <a:spcPct val="70000"/>
              </a:spcAft>
            </a:pPr>
            <a:r>
              <a:rPr lang="ja-JP" altLang="en-US" b="1" dirty="0">
                <a:solidFill>
                  <a:schemeClr val="bg1"/>
                </a:solidFill>
                <a:latin typeface="Meiryo UI" panose="020B0604030504040204" pitchFamily="50" charset="-128"/>
                <a:ea typeface="Meiryo UI"/>
              </a:rPr>
              <a:t>排出係数</a:t>
            </a:r>
            <a:br>
              <a:rPr lang="en-US" altLang="ja-JP" b="1" dirty="0">
                <a:solidFill>
                  <a:schemeClr val="bg1"/>
                </a:solidFill>
                <a:latin typeface="Meiryo UI" panose="020B0604030504040204" pitchFamily="50" charset="-128"/>
                <a:ea typeface="Meiryo UI"/>
              </a:rPr>
            </a:br>
            <a:r>
              <a:rPr lang="en-US" altLang="ja-JP" sz="1400" b="1" dirty="0">
                <a:solidFill>
                  <a:schemeClr val="bg1"/>
                </a:solidFill>
                <a:latin typeface="Meiryo UI" panose="020B0604030504040204" pitchFamily="50" charset="-128"/>
                <a:ea typeface="Meiryo UI"/>
              </a:rPr>
              <a:t>(</a:t>
            </a:r>
            <a:r>
              <a:rPr lang="ja-JP" altLang="en-US" sz="1400" b="1" dirty="0">
                <a:solidFill>
                  <a:schemeClr val="bg1"/>
                </a:solidFill>
                <a:latin typeface="Meiryo UI" panose="020B0604030504040204" pitchFamily="50" charset="-128"/>
                <a:ea typeface="Meiryo UI"/>
              </a:rPr>
              <a:t>原単位</a:t>
            </a:r>
            <a:r>
              <a:rPr lang="en-US" altLang="ja-JP" sz="1400" b="1" dirty="0">
                <a:solidFill>
                  <a:schemeClr val="bg1"/>
                </a:solidFill>
                <a:latin typeface="Meiryo UI" panose="020B0604030504040204" pitchFamily="50" charset="-128"/>
                <a:ea typeface="Meiryo UI"/>
              </a:rPr>
              <a:t>)</a:t>
            </a:r>
            <a:endParaRPr lang="ja-JP" altLang="en-US" sz="1200" b="1" dirty="0">
              <a:solidFill>
                <a:schemeClr val="bg1"/>
              </a:solidFill>
              <a:latin typeface="Meiryo UI" panose="020B0604030504040204" pitchFamily="50" charset="-128"/>
              <a:ea typeface="Meiryo UI"/>
            </a:endParaRPr>
          </a:p>
        </p:txBody>
      </p:sp>
      <p:sp>
        <p:nvSpPr>
          <p:cNvPr id="54" name="テキスト ボックス 53">
            <a:extLst>
              <a:ext uri="{FF2B5EF4-FFF2-40B4-BE49-F238E27FC236}">
                <a16:creationId xmlns:a16="http://schemas.microsoft.com/office/drawing/2014/main" id="{7B5B85C2-A2DB-4355-BAE6-9277821CB737}"/>
              </a:ext>
            </a:extLst>
          </p:cNvPr>
          <p:cNvSpPr txBox="1"/>
          <p:nvPr/>
        </p:nvSpPr>
        <p:spPr>
          <a:xfrm>
            <a:off x="6550058" y="4264914"/>
            <a:ext cx="526473" cy="923330"/>
          </a:xfrm>
          <a:prstGeom prst="rect">
            <a:avLst/>
          </a:prstGeom>
          <a:noFill/>
        </p:spPr>
        <p:txBody>
          <a:bodyPr wrap="square" lIns="0" tIns="0" rIns="0" bIns="0" rtlCol="0">
            <a:spAutoFit/>
          </a:bodyPr>
          <a:lstStyle/>
          <a:p>
            <a:r>
              <a:rPr kumimoji="1" lang="en-US" altLang="ja-JP" sz="6000" b="1" dirty="0">
                <a:solidFill>
                  <a:srgbClr val="05B7B3"/>
                </a:solidFill>
                <a:latin typeface="Meiryo UI" panose="020B0604030504040204" pitchFamily="50" charset="-128"/>
                <a:ea typeface="Meiryo UI" panose="020B0604030504040204" pitchFamily="50" charset="-128"/>
              </a:rPr>
              <a:t>÷</a:t>
            </a:r>
            <a:endParaRPr kumimoji="1" lang="en-US" altLang="ja-JP" sz="3200" b="1" dirty="0">
              <a:solidFill>
                <a:srgbClr val="05B7B3"/>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3242247F-60F4-4470-A87C-1B2BE8C91A7B}"/>
              </a:ext>
            </a:extLst>
          </p:cNvPr>
          <p:cNvSpPr txBox="1"/>
          <p:nvPr/>
        </p:nvSpPr>
        <p:spPr>
          <a:xfrm>
            <a:off x="6601860" y="5069432"/>
            <a:ext cx="565912" cy="215444"/>
          </a:xfrm>
          <a:prstGeom prst="rect">
            <a:avLst/>
          </a:prstGeom>
          <a:noFill/>
        </p:spPr>
        <p:txBody>
          <a:bodyPr wrap="square" lIns="0" tIns="0" rIns="0" bIns="0" rtlCol="0">
            <a:spAutoFit/>
          </a:bodyPr>
          <a:lstStyle/>
          <a:p>
            <a:pPr>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活動量</a:t>
            </a:r>
          </a:p>
        </p:txBody>
      </p:sp>
      <p:sp>
        <p:nvSpPr>
          <p:cNvPr id="56" name="右大かっこ 55">
            <a:extLst>
              <a:ext uri="{FF2B5EF4-FFF2-40B4-BE49-F238E27FC236}">
                <a16:creationId xmlns:a16="http://schemas.microsoft.com/office/drawing/2014/main" id="{32F417ED-A16C-4128-BD54-FA244787C449}"/>
              </a:ext>
            </a:extLst>
          </p:cNvPr>
          <p:cNvSpPr/>
          <p:nvPr/>
        </p:nvSpPr>
        <p:spPr>
          <a:xfrm rot="5400000">
            <a:off x="6809328" y="3280005"/>
            <a:ext cx="80254" cy="3724278"/>
          </a:xfrm>
          <a:prstGeom prst="rightBracket">
            <a:avLst/>
          </a:prstGeom>
          <a:ln>
            <a:solidFill>
              <a:srgbClr val="05B7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9491F20C-B7CD-443A-B455-0DDFCE02DCF7}"/>
              </a:ext>
            </a:extLst>
          </p:cNvPr>
          <p:cNvSpPr txBox="1"/>
          <p:nvPr/>
        </p:nvSpPr>
        <p:spPr>
          <a:xfrm>
            <a:off x="3543675" y="3770051"/>
            <a:ext cx="936882" cy="276999"/>
          </a:xfrm>
          <a:prstGeom prst="rect">
            <a:avLst/>
          </a:prstGeom>
          <a:noFill/>
        </p:spPr>
        <p:txBody>
          <a:bodyPr wrap="square" lIns="0" tIns="0" rIns="0" bIns="0"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燃料法</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6EEAD73C-BE45-4C43-A9CC-6C74E6AB67C3}"/>
              </a:ext>
            </a:extLst>
          </p:cNvPr>
          <p:cNvSpPr txBox="1"/>
          <p:nvPr/>
        </p:nvSpPr>
        <p:spPr>
          <a:xfrm>
            <a:off x="3535816" y="4469209"/>
            <a:ext cx="936882" cy="276999"/>
          </a:xfrm>
          <a:prstGeom prst="rect">
            <a:avLst/>
          </a:prstGeom>
          <a:noFill/>
        </p:spPr>
        <p:txBody>
          <a:bodyPr wrap="square" lIns="0" tIns="0" rIns="0" bIns="0"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燃費法</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28DB63D9-E47E-44F6-B802-B1B3F4568272}"/>
              </a:ext>
            </a:extLst>
          </p:cNvPr>
          <p:cNvSpPr txBox="1"/>
          <p:nvPr/>
        </p:nvSpPr>
        <p:spPr>
          <a:xfrm>
            <a:off x="3746599" y="5609723"/>
            <a:ext cx="6916965" cy="276999"/>
          </a:xfrm>
          <a:prstGeom prst="rect">
            <a:avLst/>
          </a:prstGeom>
          <a:noFill/>
        </p:spPr>
        <p:txBody>
          <a:bodyPr wrap="square" lIns="0" tIns="0" rIns="0" bIns="0" rtlCol="0">
            <a:spAutoFit/>
          </a:bodyPr>
          <a:lstStyle/>
          <a:p>
            <a:r>
              <a:rPr lang="ja-JP" altLang="en-US" b="1" dirty="0">
                <a:latin typeface="Meiryo UI" panose="020B0604030504040204" pitchFamily="50" charset="-128"/>
                <a:ea typeface="Meiryo UI" panose="020B0604030504040204" pitchFamily="50" charset="-128"/>
              </a:rPr>
              <a:t>算出に使える明細を取得していないため、「現実的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簡易」での算定が一般</a:t>
            </a:r>
            <a:endParaRPr kumimoji="1" lang="en-US" altLang="ja-JP" b="1" dirty="0">
              <a:latin typeface="Meiryo UI" panose="020B0604030504040204" pitchFamily="50" charset="-128"/>
              <a:ea typeface="Meiryo UI" panose="020B0604030504040204" pitchFamily="50" charset="-128"/>
            </a:endParaRPr>
          </a:p>
        </p:txBody>
      </p:sp>
      <p:sp>
        <p:nvSpPr>
          <p:cNvPr id="8" name="矢印: 右 7">
            <a:extLst>
              <a:ext uri="{FF2B5EF4-FFF2-40B4-BE49-F238E27FC236}">
                <a16:creationId xmlns:a16="http://schemas.microsoft.com/office/drawing/2014/main" id="{14F5FE02-D5D8-4C7A-84CB-973EB6956063}"/>
              </a:ext>
            </a:extLst>
          </p:cNvPr>
          <p:cNvSpPr/>
          <p:nvPr/>
        </p:nvSpPr>
        <p:spPr>
          <a:xfrm rot="5400000">
            <a:off x="6782024" y="5120230"/>
            <a:ext cx="188535" cy="734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51DF189E-EC14-483D-A3CB-67DBF85E3F01}"/>
              </a:ext>
            </a:extLst>
          </p:cNvPr>
          <p:cNvPicPr>
            <a:picLocks noChangeAspect="1"/>
          </p:cNvPicPr>
          <p:nvPr/>
        </p:nvPicPr>
        <p:blipFill>
          <a:blip r:embed="rId4"/>
          <a:srcRect/>
          <a:stretch>
            <a:fillRect/>
          </a:stretch>
        </p:blipFill>
        <p:spPr>
          <a:xfrm>
            <a:off x="273708" y="1264294"/>
            <a:ext cx="2603500" cy="915930"/>
          </a:xfrm>
          <a:custGeom>
            <a:avLst/>
            <a:gdLst>
              <a:gd name="connsiteX0" fmla="*/ 0 w 2603500"/>
              <a:gd name="connsiteY0" fmla="*/ 0 h 915930"/>
              <a:gd name="connsiteX1" fmla="*/ 2603500 w 2603500"/>
              <a:gd name="connsiteY1" fmla="*/ 0 h 915930"/>
              <a:gd name="connsiteX2" fmla="*/ 2603500 w 2603500"/>
              <a:gd name="connsiteY2" fmla="*/ 915930 h 915930"/>
              <a:gd name="connsiteX3" fmla="*/ 2603499 w 2603500"/>
              <a:gd name="connsiteY3" fmla="*/ 915930 h 915930"/>
              <a:gd name="connsiteX4" fmla="*/ 2603499 w 2603500"/>
              <a:gd name="connsiteY4" fmla="*/ 589384 h 915930"/>
              <a:gd name="connsiteX5" fmla="*/ 2262757 w 2603500"/>
              <a:gd name="connsiteY5" fmla="*/ 589384 h 915930"/>
              <a:gd name="connsiteX6" fmla="*/ 2262757 w 2603500"/>
              <a:gd name="connsiteY6" fmla="*/ 915930 h 915930"/>
              <a:gd name="connsiteX7" fmla="*/ 0 w 2603500"/>
              <a:gd name="connsiteY7" fmla="*/ 915930 h 91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915930">
                <a:moveTo>
                  <a:pt x="0" y="0"/>
                </a:moveTo>
                <a:lnTo>
                  <a:pt x="2603500" y="0"/>
                </a:lnTo>
                <a:lnTo>
                  <a:pt x="2603500" y="915930"/>
                </a:lnTo>
                <a:lnTo>
                  <a:pt x="2603499" y="915930"/>
                </a:lnTo>
                <a:lnTo>
                  <a:pt x="2603499" y="589384"/>
                </a:lnTo>
                <a:lnTo>
                  <a:pt x="2262757" y="589384"/>
                </a:lnTo>
                <a:lnTo>
                  <a:pt x="2262757" y="915930"/>
                </a:lnTo>
                <a:lnTo>
                  <a:pt x="0" y="915930"/>
                </a:lnTo>
                <a:close/>
              </a:path>
            </a:pathLst>
          </a:custGeom>
        </p:spPr>
      </p:pic>
    </p:spTree>
    <p:extLst>
      <p:ext uri="{BB962C8B-B14F-4D97-AF65-F5344CB8AC3E}">
        <p14:creationId xmlns:p14="http://schemas.microsoft.com/office/powerpoint/2010/main" val="36695141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08F677-4887-4291-8D0C-A8327E6DA1BA}"/>
              </a:ext>
            </a:extLst>
          </p:cNvPr>
          <p:cNvSpPr txBox="1"/>
          <p:nvPr/>
        </p:nvSpPr>
        <p:spPr>
          <a:xfrm>
            <a:off x="376349" y="6092866"/>
            <a:ext cx="11657546" cy="775597"/>
          </a:xfrm>
          <a:prstGeom prst="rect">
            <a:avLst/>
          </a:prstGeom>
          <a:noFill/>
        </p:spPr>
        <p:txBody>
          <a:bodyPr wrap="square" lIns="0" tIns="0" rIns="0" bIns="0" rtlCol="0">
            <a:spAutoFit/>
          </a:bodyPr>
          <a:lstStyle/>
          <a:p>
            <a:pPr>
              <a:lnSpc>
                <a:spcPct val="90000"/>
              </a:lnSpc>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自己学習要資料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説明会資料</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サプライチェーン排出量～算定編～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2"/>
              </a:rPr>
              <a:t>https://www.env.go.jp/earth/ondanka/supply_chain/gvc/files/dms_trends/study_meeting_2020.pdf</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a:lnSpc>
                <a:spcPct val="90000"/>
              </a:lnSpc>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グリーン・バリューチェーンプラットフォーム</a:t>
            </a:r>
            <a:r>
              <a:rPr lang="ja-JP" altLang="en-US" sz="1400" dirty="0">
                <a:solidFill>
                  <a:prstClr val="black"/>
                </a:solidFill>
                <a:latin typeface="Meiryo UI" panose="020B0604030504040204" pitchFamily="50" charset="-128"/>
                <a:ea typeface="Meiryo UI" panose="020B0604030504040204" pitchFamily="50" charset="-128"/>
              </a:rPr>
              <a:t>：サプライチェーンを通じた温室効果ガス排出量算定に関する基本ガイドライン </a:t>
            </a:r>
            <a:r>
              <a:rPr lang="en-US" altLang="ja-JP" sz="1400" dirty="0">
                <a:solidFill>
                  <a:prstClr val="black"/>
                </a:solidFill>
                <a:latin typeface="Meiryo UI" panose="020B0604030504040204" pitchFamily="50" charset="-128"/>
                <a:ea typeface="Meiryo UI" panose="020B0604030504040204" pitchFamily="50" charset="-128"/>
              </a:rPr>
              <a:t>Ver.2.3(2017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3"/>
              </a:rPr>
              <a:t>https://www.env.go.jp/earth/ondanka/supply_chain/gvc/estimate_tool.html#no01</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より引用</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D00253C-B4E0-48ED-8F17-993326D029A5}"/>
              </a:ext>
            </a:extLst>
          </p:cNvPr>
          <p:cNvSpPr txBox="1"/>
          <p:nvPr/>
        </p:nvSpPr>
        <p:spPr>
          <a:xfrm>
            <a:off x="3371534" y="766004"/>
            <a:ext cx="8230572" cy="461665"/>
          </a:xfrm>
          <a:prstGeom prst="rect">
            <a:avLst/>
          </a:prstGeom>
          <a:solidFill>
            <a:schemeClr val="accent1">
              <a:lumMod val="20000"/>
              <a:lumOff val="80000"/>
            </a:schemeClr>
          </a:solidFill>
        </p:spPr>
        <p:txBody>
          <a:bodyPr wrap="square">
            <a:spAutoFit/>
          </a:bodyPr>
          <a:lstStyle/>
          <a:p>
            <a:r>
              <a:rPr lang="ja-JP" altLang="en-US" sz="2400" b="1" dirty="0">
                <a:latin typeface="Meiryo UI" panose="020B0604030504040204" pitchFamily="50" charset="-128"/>
                <a:ea typeface="Meiryo UI" panose="020B0604030504040204" pitchFamily="50" charset="-128"/>
              </a:rPr>
              <a:t>スコープ</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～カテゴリ</a:t>
            </a:r>
            <a:r>
              <a:rPr lang="en-US" altLang="ja-JP" sz="2400" b="1" dirty="0">
                <a:latin typeface="Meiryo UI" panose="020B0604030504040204" pitchFamily="50" charset="-128"/>
                <a:ea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rPr>
              <a:t>出張</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の算定方法</a:t>
            </a:r>
          </a:p>
        </p:txBody>
      </p:sp>
      <p:sp>
        <p:nvSpPr>
          <p:cNvPr id="28" name="矢印: 五方向 27">
            <a:extLst>
              <a:ext uri="{FF2B5EF4-FFF2-40B4-BE49-F238E27FC236}">
                <a16:creationId xmlns:a16="http://schemas.microsoft.com/office/drawing/2014/main" id="{9B5EA3AA-A13F-4E13-B9DC-0E951F2A292E}"/>
              </a:ext>
            </a:extLst>
          </p:cNvPr>
          <p:cNvSpPr/>
          <p:nvPr/>
        </p:nvSpPr>
        <p:spPr>
          <a:xfrm>
            <a:off x="294968" y="98324"/>
            <a:ext cx="11336593" cy="57027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Scope3(</a:t>
            </a:r>
            <a:r>
              <a:rPr lang="ja-JP" altLang="en-US" sz="2800" dirty="0">
                <a:latin typeface="Meiryo UI" panose="020B0604030504040204" pitchFamily="50" charset="-128"/>
                <a:ea typeface="Meiryo UI" panose="020B0604030504040204" pitchFamily="50" charset="-128"/>
              </a:rPr>
              <a:t>上流</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の算定</a:t>
            </a:r>
            <a:r>
              <a:rPr kumimoji="1" lang="ja-JP" altLang="en-US" sz="2800" dirty="0">
                <a:latin typeface="Meiryo UI" panose="020B0604030504040204" pitchFamily="50" charset="-128"/>
                <a:ea typeface="Meiryo UI" panose="020B0604030504040204" pitchFamily="50" charset="-128"/>
              </a:rPr>
              <a:t>手法～カテゴリ６</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出張</a:t>
            </a:r>
          </a:p>
        </p:txBody>
      </p:sp>
      <p:sp>
        <p:nvSpPr>
          <p:cNvPr id="9" name="テキスト ボックス 8">
            <a:extLst>
              <a:ext uri="{FF2B5EF4-FFF2-40B4-BE49-F238E27FC236}">
                <a16:creationId xmlns:a16="http://schemas.microsoft.com/office/drawing/2014/main" id="{AD0EA357-17AF-431B-BEA9-F4B9B7E1ED1B}"/>
              </a:ext>
            </a:extLst>
          </p:cNvPr>
          <p:cNvSpPr txBox="1"/>
          <p:nvPr/>
        </p:nvSpPr>
        <p:spPr>
          <a:xfrm>
            <a:off x="294967" y="877358"/>
            <a:ext cx="1036143" cy="307777"/>
          </a:xfrm>
          <a:prstGeom prst="rect">
            <a:avLst/>
          </a:prstGeom>
          <a:noFill/>
        </p:spPr>
        <p:txBody>
          <a:bodyPr wrap="square" lIns="0" tIns="0" rIns="0" bIns="0" rtlCol="0">
            <a:spAutoFit/>
          </a:bodyPr>
          <a:lstStyle/>
          <a:p>
            <a:r>
              <a:rPr kumimoji="1" lang="ja-JP" altLang="en-US" sz="2000" b="1" dirty="0">
                <a:latin typeface="Meiryo UI" panose="020B0604030504040204" pitchFamily="50" charset="-128"/>
                <a:ea typeface="Meiryo UI" panose="020B0604030504040204" pitchFamily="50" charset="-128"/>
              </a:rPr>
              <a:t>スコープ</a:t>
            </a:r>
            <a:r>
              <a:rPr kumimoji="1" lang="en-US" altLang="ja-JP" sz="2000" b="1" dirty="0">
                <a:latin typeface="Meiryo UI" panose="020B0604030504040204" pitchFamily="50" charset="-128"/>
                <a:ea typeface="Meiryo UI" panose="020B0604030504040204" pitchFamily="50" charset="-128"/>
              </a:rPr>
              <a:t>3</a:t>
            </a:r>
          </a:p>
        </p:txBody>
      </p:sp>
      <p:sp>
        <p:nvSpPr>
          <p:cNvPr id="10" name="テキスト ボックス 9">
            <a:extLst>
              <a:ext uri="{FF2B5EF4-FFF2-40B4-BE49-F238E27FC236}">
                <a16:creationId xmlns:a16="http://schemas.microsoft.com/office/drawing/2014/main" id="{D4141BDE-39E6-44AD-BB45-61A9696D4174}"/>
              </a:ext>
            </a:extLst>
          </p:cNvPr>
          <p:cNvSpPr txBox="1"/>
          <p:nvPr/>
        </p:nvSpPr>
        <p:spPr>
          <a:xfrm>
            <a:off x="331248" y="3065573"/>
            <a:ext cx="2545960" cy="2123658"/>
          </a:xfrm>
          <a:prstGeom prst="rect">
            <a:avLst/>
          </a:prstGeom>
          <a:noFill/>
        </p:spPr>
        <p:txBody>
          <a:bodyPr wrap="square" lIns="0" tIns="0" rIns="0" bIns="0"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出張</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自社従業員の出張等、業務における従業員の移動の際に使⽤する交通機関から排出される排出量</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ただしが自社が所有・管理する移動⼿段を利⽤した場合は除く</a:t>
            </a:r>
            <a:endParaRPr kumimoji="1" lang="en-US" altLang="ja-JP" sz="1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70A6882B-4751-43E1-85B4-A059E0F9F5AE}"/>
              </a:ext>
            </a:extLst>
          </p:cNvPr>
          <p:cNvPicPr>
            <a:picLocks noChangeAspect="1"/>
          </p:cNvPicPr>
          <p:nvPr/>
        </p:nvPicPr>
        <p:blipFill>
          <a:blip r:embed="rId4"/>
          <a:srcRect/>
          <a:stretch>
            <a:fillRect/>
          </a:stretch>
        </p:blipFill>
        <p:spPr>
          <a:xfrm>
            <a:off x="216092" y="1227670"/>
            <a:ext cx="2246337" cy="1795368"/>
          </a:xfrm>
          <a:custGeom>
            <a:avLst/>
            <a:gdLst>
              <a:gd name="connsiteX0" fmla="*/ 1475413 w 1676486"/>
              <a:gd name="connsiteY0" fmla="*/ 0 h 1339919"/>
              <a:gd name="connsiteX1" fmla="*/ 1676486 w 1676486"/>
              <a:gd name="connsiteY1" fmla="*/ 0 h 1339919"/>
              <a:gd name="connsiteX2" fmla="*/ 1676486 w 1676486"/>
              <a:gd name="connsiteY2" fmla="*/ 7286 h 1339919"/>
              <a:gd name="connsiteX3" fmla="*/ 170406 w 1676486"/>
              <a:gd name="connsiteY3" fmla="*/ 0 h 1339919"/>
              <a:gd name="connsiteX4" fmla="*/ 1291011 w 1676486"/>
              <a:gd name="connsiteY4" fmla="*/ 0 h 1339919"/>
              <a:gd name="connsiteX5" fmla="*/ 1676486 w 1676486"/>
              <a:gd name="connsiteY5" fmla="*/ 396707 h 1339919"/>
              <a:gd name="connsiteX6" fmla="*/ 1676486 w 1676486"/>
              <a:gd name="connsiteY6" fmla="*/ 1339919 h 1339919"/>
              <a:gd name="connsiteX7" fmla="*/ 1244389 w 1676486"/>
              <a:gd name="connsiteY7" fmla="*/ 1339919 h 1339919"/>
              <a:gd name="connsiteX8" fmla="*/ 1244389 w 1676486"/>
              <a:gd name="connsiteY8" fmla="*/ 1283311 h 1339919"/>
              <a:gd name="connsiteX9" fmla="*/ 665133 w 1676486"/>
              <a:gd name="connsiteY9" fmla="*/ 1283311 h 1339919"/>
              <a:gd name="connsiteX10" fmla="*/ 665133 w 1676486"/>
              <a:gd name="connsiteY10" fmla="*/ 1339919 h 1339919"/>
              <a:gd name="connsiteX11" fmla="*/ 0 w 1676486"/>
              <a:gd name="connsiteY11" fmla="*/ 1339919 h 1339919"/>
              <a:gd name="connsiteX12" fmla="*/ 0 w 1676486"/>
              <a:gd name="connsiteY12" fmla="*/ 445778 h 1339919"/>
              <a:gd name="connsiteX13" fmla="*/ 170406 w 1676486"/>
              <a:gd name="connsiteY13" fmla="*/ 445778 h 1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486" h="1339919">
                <a:moveTo>
                  <a:pt x="1475413" y="0"/>
                </a:moveTo>
                <a:lnTo>
                  <a:pt x="1676486" y="0"/>
                </a:lnTo>
                <a:lnTo>
                  <a:pt x="1676486" y="7286"/>
                </a:lnTo>
                <a:close/>
                <a:moveTo>
                  <a:pt x="170406" y="0"/>
                </a:moveTo>
                <a:lnTo>
                  <a:pt x="1291011" y="0"/>
                </a:lnTo>
                <a:lnTo>
                  <a:pt x="1676486" y="396707"/>
                </a:lnTo>
                <a:lnTo>
                  <a:pt x="1676486" y="1339919"/>
                </a:lnTo>
                <a:lnTo>
                  <a:pt x="1244389" y="1339919"/>
                </a:lnTo>
                <a:lnTo>
                  <a:pt x="1244389" y="1283311"/>
                </a:lnTo>
                <a:lnTo>
                  <a:pt x="665133" y="1283311"/>
                </a:lnTo>
                <a:lnTo>
                  <a:pt x="665133" y="1339919"/>
                </a:lnTo>
                <a:lnTo>
                  <a:pt x="0" y="1339919"/>
                </a:lnTo>
                <a:lnTo>
                  <a:pt x="0" y="445778"/>
                </a:lnTo>
                <a:lnTo>
                  <a:pt x="170406" y="445778"/>
                </a:lnTo>
                <a:close/>
              </a:path>
            </a:pathLst>
          </a:custGeom>
        </p:spPr>
      </p:pic>
      <p:sp>
        <p:nvSpPr>
          <p:cNvPr id="21" name="テキスト ボックス 20">
            <a:extLst>
              <a:ext uri="{FF2B5EF4-FFF2-40B4-BE49-F238E27FC236}">
                <a16:creationId xmlns:a16="http://schemas.microsoft.com/office/drawing/2014/main" id="{8BA5C8EE-FED2-4C2F-A013-D35F9DABC5A0}"/>
              </a:ext>
            </a:extLst>
          </p:cNvPr>
          <p:cNvSpPr txBox="1"/>
          <p:nvPr/>
        </p:nvSpPr>
        <p:spPr>
          <a:xfrm>
            <a:off x="3371535" y="1283148"/>
            <a:ext cx="8230571" cy="379079"/>
          </a:xfrm>
          <a:prstGeom prst="rect">
            <a:avLst/>
          </a:prstGeom>
          <a:solidFill>
            <a:schemeClr val="accent1">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現実的</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簡易</a:t>
            </a:r>
          </a:p>
        </p:txBody>
      </p:sp>
      <p:sp>
        <p:nvSpPr>
          <p:cNvPr id="27" name="乗算記号 26">
            <a:extLst>
              <a:ext uri="{FF2B5EF4-FFF2-40B4-BE49-F238E27FC236}">
                <a16:creationId xmlns:a16="http://schemas.microsoft.com/office/drawing/2014/main" id="{D1F0E018-C5EB-49CE-A8AD-A88B055BCBB2}"/>
              </a:ext>
            </a:extLst>
          </p:cNvPr>
          <p:cNvSpPr/>
          <p:nvPr/>
        </p:nvSpPr>
        <p:spPr bwMode="auto">
          <a:xfrm>
            <a:off x="5264420" y="2054775"/>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29" name="四角形: 角を丸くする 28">
            <a:extLst>
              <a:ext uri="{FF2B5EF4-FFF2-40B4-BE49-F238E27FC236}">
                <a16:creationId xmlns:a16="http://schemas.microsoft.com/office/drawing/2014/main" id="{D1F99882-4C3D-4DAD-9BB2-04D690398CB7}"/>
              </a:ext>
            </a:extLst>
          </p:cNvPr>
          <p:cNvSpPr/>
          <p:nvPr/>
        </p:nvSpPr>
        <p:spPr>
          <a:xfrm>
            <a:off x="3918990" y="2064500"/>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移動手段別の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交通費⽀給額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0" name="テキスト ボックス 29">
            <a:extLst>
              <a:ext uri="{FF2B5EF4-FFF2-40B4-BE49-F238E27FC236}">
                <a16:creationId xmlns:a16="http://schemas.microsoft.com/office/drawing/2014/main" id="{30AD7D30-36BA-405E-AB4B-E9DD393A57C4}"/>
              </a:ext>
            </a:extLst>
          </p:cNvPr>
          <p:cNvSpPr txBox="1"/>
          <p:nvPr/>
        </p:nvSpPr>
        <p:spPr>
          <a:xfrm>
            <a:off x="3628397" y="2011325"/>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5C365113-5F51-4719-A5A6-24519F6C3B1C}"/>
              </a:ext>
            </a:extLst>
          </p:cNvPr>
          <p:cNvSpPr/>
          <p:nvPr/>
        </p:nvSpPr>
        <p:spPr>
          <a:xfrm>
            <a:off x="5867444" y="2080427"/>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移動手段別の</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37" name="テキスト ボックス 36">
            <a:extLst>
              <a:ext uri="{FF2B5EF4-FFF2-40B4-BE49-F238E27FC236}">
                <a16:creationId xmlns:a16="http://schemas.microsoft.com/office/drawing/2014/main" id="{11823583-9AE3-4464-A1B4-C74B48E936C2}"/>
              </a:ext>
            </a:extLst>
          </p:cNvPr>
          <p:cNvSpPr txBox="1"/>
          <p:nvPr/>
        </p:nvSpPr>
        <p:spPr>
          <a:xfrm>
            <a:off x="3369294" y="1710076"/>
            <a:ext cx="3954896"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③移動手段別の交通費支給額で算定</a:t>
            </a:r>
            <a:endParaRPr kumimoji="1" lang="en-US" altLang="ja-JP" b="1"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AB5887E-C47B-4604-BBCE-9600D08D89C5}"/>
              </a:ext>
            </a:extLst>
          </p:cNvPr>
          <p:cNvSpPr txBox="1"/>
          <p:nvPr/>
        </p:nvSpPr>
        <p:spPr>
          <a:xfrm>
            <a:off x="8650285" y="1838347"/>
            <a:ext cx="2728031" cy="215444"/>
          </a:xfrm>
          <a:prstGeom prst="rect">
            <a:avLst/>
          </a:prstGeom>
          <a:noFill/>
        </p:spPr>
        <p:txBody>
          <a:bodyPr wrap="square" lIns="0" tIns="0" rIns="0" bIns="0"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宿泊に関わる排出量の算定は任意</a:t>
            </a:r>
            <a:endParaRPr kumimoji="1" lang="en-US" altLang="ja-JP" sz="1400" b="1"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1C9A1286-AB98-4C0B-ABC3-D9EA1AD3438E}"/>
              </a:ext>
            </a:extLst>
          </p:cNvPr>
          <p:cNvGrpSpPr/>
          <p:nvPr/>
        </p:nvGrpSpPr>
        <p:grpSpPr>
          <a:xfrm>
            <a:off x="8650285" y="2122639"/>
            <a:ext cx="2728032" cy="583584"/>
            <a:chOff x="8199565" y="2162984"/>
            <a:chExt cx="3695793" cy="790608"/>
          </a:xfrm>
        </p:grpSpPr>
        <p:sp>
          <p:nvSpPr>
            <p:cNvPr id="64" name="乗算記号 63">
              <a:extLst>
                <a:ext uri="{FF2B5EF4-FFF2-40B4-BE49-F238E27FC236}">
                  <a16:creationId xmlns:a16="http://schemas.microsoft.com/office/drawing/2014/main" id="{3A885E35-DB04-42AB-B619-51E975BDFFE5}"/>
                </a:ext>
              </a:extLst>
            </p:cNvPr>
            <p:cNvSpPr/>
            <p:nvPr/>
          </p:nvSpPr>
          <p:spPr bwMode="auto">
            <a:xfrm>
              <a:off x="9835588" y="2206434"/>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050" b="1" dirty="0">
                <a:solidFill>
                  <a:prstClr val="white"/>
                </a:solidFill>
                <a:latin typeface="Meiryo UI" panose="020B0604030504040204" pitchFamily="50" charset="-128"/>
                <a:ea typeface="Meiryo UI"/>
                <a:cs typeface="Meiryo UI" panose="020B0604030504040204" pitchFamily="50" charset="-128"/>
              </a:endParaRPr>
            </a:p>
          </p:txBody>
        </p:sp>
        <p:sp>
          <p:nvSpPr>
            <p:cNvPr id="65" name="四角形: 角を丸くする 64">
              <a:extLst>
                <a:ext uri="{FF2B5EF4-FFF2-40B4-BE49-F238E27FC236}">
                  <a16:creationId xmlns:a16="http://schemas.microsoft.com/office/drawing/2014/main" id="{D475304E-28E9-487A-9A94-A1FECBE17AA9}"/>
                </a:ext>
              </a:extLst>
            </p:cNvPr>
            <p:cNvSpPr/>
            <p:nvPr/>
          </p:nvSpPr>
          <p:spPr>
            <a:xfrm>
              <a:off x="8490158" y="2216159"/>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宿泊数</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000" b="1" dirty="0">
                  <a:solidFill>
                    <a:schemeClr val="bg1"/>
                  </a:solidFill>
                  <a:latin typeface="Meiryo UI" panose="020B0604030504040204" pitchFamily="50" charset="-128"/>
                  <a:ea typeface="Meiryo UI"/>
                </a:rPr>
                <a:t>(</a:t>
              </a:r>
              <a:r>
                <a:rPr lang="ja-JP" altLang="en-US" sz="1000" b="1" dirty="0">
                  <a:solidFill>
                    <a:schemeClr val="bg1"/>
                  </a:solidFill>
                  <a:latin typeface="Meiryo UI" panose="020B0604030504040204" pitchFamily="50" charset="-128"/>
                  <a:ea typeface="Meiryo UI"/>
                </a:rPr>
                <a:t>活動量</a:t>
              </a:r>
              <a:r>
                <a:rPr lang="en-US" altLang="ja-JP" sz="1000" b="1" dirty="0">
                  <a:solidFill>
                    <a:schemeClr val="bg1"/>
                  </a:solidFill>
                  <a:latin typeface="Meiryo UI" panose="020B0604030504040204" pitchFamily="50" charset="-128"/>
                  <a:ea typeface="Meiryo UI"/>
                </a:rPr>
                <a:t>)</a:t>
              </a:r>
              <a:endParaRPr lang="ja-JP" altLang="en-US" sz="900" b="1" dirty="0">
                <a:solidFill>
                  <a:schemeClr val="bg1"/>
                </a:solidFill>
                <a:latin typeface="Meiryo UI" panose="020B0604030504040204" pitchFamily="50" charset="-128"/>
                <a:ea typeface="Meiryo UI"/>
              </a:endParaRPr>
            </a:p>
          </p:txBody>
        </p:sp>
        <p:sp>
          <p:nvSpPr>
            <p:cNvPr id="66" name="テキスト ボックス 65">
              <a:extLst>
                <a:ext uri="{FF2B5EF4-FFF2-40B4-BE49-F238E27FC236}">
                  <a16:creationId xmlns:a16="http://schemas.microsoft.com/office/drawing/2014/main" id="{3D572E26-2DDD-4D50-AAFE-95A1CDF01BAF}"/>
                </a:ext>
              </a:extLst>
            </p:cNvPr>
            <p:cNvSpPr txBox="1"/>
            <p:nvPr/>
          </p:nvSpPr>
          <p:spPr>
            <a:xfrm>
              <a:off x="8199565" y="2162984"/>
              <a:ext cx="291724" cy="416960"/>
            </a:xfrm>
            <a:prstGeom prst="rect">
              <a:avLst/>
            </a:prstGeom>
            <a:noFill/>
          </p:spPr>
          <p:txBody>
            <a:bodyPr wrap="square" lIns="0" tIns="0" rIns="0" bIns="0" rtlCol="0">
              <a:spAutoFit/>
            </a:bodyPr>
            <a:lstStyle/>
            <a:p>
              <a:r>
                <a:rPr kumimoji="1" lang="en-US" altLang="ja-JP" sz="2000" b="1" dirty="0">
                  <a:solidFill>
                    <a:srgbClr val="05B7B3"/>
                  </a:solidFill>
                  <a:latin typeface="Meiryo UI" panose="020B0604030504040204" pitchFamily="50" charset="-128"/>
                  <a:ea typeface="Meiryo UI" panose="020B0604030504040204" pitchFamily="50" charset="-128"/>
                </a:rPr>
                <a:t>Σ</a:t>
              </a:r>
              <a:endParaRPr kumimoji="1" lang="en-US" altLang="ja-JP" b="1" dirty="0">
                <a:solidFill>
                  <a:srgbClr val="05B7B3"/>
                </a:solidFill>
                <a:latin typeface="Meiryo UI" panose="020B0604030504040204" pitchFamily="50" charset="-128"/>
                <a:ea typeface="Meiryo UI" panose="020B0604030504040204" pitchFamily="50" charset="-128"/>
              </a:endParaRPr>
            </a:p>
          </p:txBody>
        </p:sp>
        <p:sp>
          <p:nvSpPr>
            <p:cNvPr id="67" name="四角形: 角を丸くする 66">
              <a:extLst>
                <a:ext uri="{FF2B5EF4-FFF2-40B4-BE49-F238E27FC236}">
                  <a16:creationId xmlns:a16="http://schemas.microsoft.com/office/drawing/2014/main" id="{C7621F5F-6262-4D1E-880D-6543F3237AB7}"/>
                </a:ext>
              </a:extLst>
            </p:cNvPr>
            <p:cNvSpPr/>
            <p:nvPr/>
          </p:nvSpPr>
          <p:spPr>
            <a:xfrm>
              <a:off x="10438612" y="2232086"/>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宿泊施設の</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200" b="1" dirty="0">
                  <a:solidFill>
                    <a:schemeClr val="bg1"/>
                  </a:solidFill>
                  <a:latin typeface="Meiryo UI" panose="020B0604030504040204" pitchFamily="50" charset="-128"/>
                  <a:ea typeface="Meiryo UI"/>
                </a:rPr>
                <a:t>排出原単位</a:t>
              </a:r>
              <a:endParaRPr lang="en-US" altLang="ja-JP" sz="12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000" b="1" dirty="0">
                  <a:solidFill>
                    <a:schemeClr val="bg1"/>
                  </a:solidFill>
                  <a:latin typeface="Meiryo UI" panose="020B0604030504040204" pitchFamily="50" charset="-128"/>
                  <a:ea typeface="Meiryo UI"/>
                </a:rPr>
                <a:t>(</a:t>
              </a:r>
              <a:r>
                <a:rPr lang="ja-JP" altLang="en-US" sz="1000" b="1" dirty="0">
                  <a:solidFill>
                    <a:schemeClr val="bg1"/>
                  </a:solidFill>
                  <a:latin typeface="Meiryo UI" panose="020B0604030504040204" pitchFamily="50" charset="-128"/>
                  <a:ea typeface="Meiryo UI"/>
                </a:rPr>
                <a:t>原単位</a:t>
              </a:r>
              <a:r>
                <a:rPr lang="en-US" altLang="ja-JP" sz="1000" b="1" dirty="0">
                  <a:solidFill>
                    <a:schemeClr val="bg1"/>
                  </a:solidFill>
                  <a:latin typeface="Meiryo UI" panose="020B0604030504040204" pitchFamily="50" charset="-128"/>
                  <a:ea typeface="Meiryo UI"/>
                </a:rPr>
                <a:t>)</a:t>
              </a:r>
              <a:endParaRPr lang="ja-JP" altLang="en-US" sz="900" b="1" dirty="0">
                <a:solidFill>
                  <a:schemeClr val="bg1"/>
                </a:solidFill>
                <a:latin typeface="Meiryo UI" panose="020B0604030504040204" pitchFamily="50" charset="-128"/>
                <a:ea typeface="Meiryo UI"/>
              </a:endParaRPr>
            </a:p>
          </p:txBody>
        </p:sp>
      </p:grpSp>
      <p:sp>
        <p:nvSpPr>
          <p:cNvPr id="3" name="正方形/長方形 2">
            <a:extLst>
              <a:ext uri="{FF2B5EF4-FFF2-40B4-BE49-F238E27FC236}">
                <a16:creationId xmlns:a16="http://schemas.microsoft.com/office/drawing/2014/main" id="{282490FA-F8AC-4DD4-96B0-B21B0DB2BB94}"/>
              </a:ext>
            </a:extLst>
          </p:cNvPr>
          <p:cNvSpPr/>
          <p:nvPr/>
        </p:nvSpPr>
        <p:spPr>
          <a:xfrm>
            <a:off x="8547652" y="1838347"/>
            <a:ext cx="2894275" cy="93665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244FF227-7CB3-429B-889E-5E921B5F836E}"/>
              </a:ext>
            </a:extLst>
          </p:cNvPr>
          <p:cNvSpPr/>
          <p:nvPr/>
        </p:nvSpPr>
        <p:spPr>
          <a:xfrm>
            <a:off x="4945711" y="2811136"/>
            <a:ext cx="1456746" cy="433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A053E38-64E6-4244-A35B-C32C41498DA1}"/>
              </a:ext>
            </a:extLst>
          </p:cNvPr>
          <p:cNvSpPr txBox="1"/>
          <p:nvPr/>
        </p:nvSpPr>
        <p:spPr>
          <a:xfrm>
            <a:off x="3558901" y="2896876"/>
            <a:ext cx="4718407" cy="246221"/>
          </a:xfrm>
          <a:prstGeom prst="rect">
            <a:avLst/>
          </a:prstGeom>
          <a:solidFill>
            <a:schemeClr val="bg1"/>
          </a:solidFill>
        </p:spPr>
        <p:txBody>
          <a:bodyPr wrap="square" lIns="0" tIns="0" rIns="0" bIns="0" rtlCol="0">
            <a:spAutoFit/>
          </a:bodyPr>
          <a:lstStyle/>
          <a:p>
            <a:r>
              <a:rPr kumimoji="1" lang="ja-JP" altLang="en-US" sz="1600" b="1" dirty="0">
                <a:latin typeface="Meiryo UI" panose="020B0604030504040204" pitchFamily="50" charset="-128"/>
                <a:ea typeface="Meiryo UI" panose="020B0604030504040204" pitchFamily="50" charset="-128"/>
              </a:rPr>
              <a:t>③で算定できない場合は、④出張日数で算出も可</a:t>
            </a:r>
            <a:endParaRPr kumimoji="1" lang="en-US" altLang="ja-JP" sz="1600" b="1" dirty="0">
              <a:latin typeface="Meiryo UI" panose="020B0604030504040204" pitchFamily="50" charset="-128"/>
              <a:ea typeface="Meiryo UI" panose="020B0604030504040204" pitchFamily="50" charset="-128"/>
            </a:endParaRPr>
          </a:p>
        </p:txBody>
      </p:sp>
      <p:sp>
        <p:nvSpPr>
          <p:cNvPr id="69" name="乗算記号 68">
            <a:extLst>
              <a:ext uri="{FF2B5EF4-FFF2-40B4-BE49-F238E27FC236}">
                <a16:creationId xmlns:a16="http://schemas.microsoft.com/office/drawing/2014/main" id="{CA42C728-566D-4043-B12B-30D8AFE887CE}"/>
              </a:ext>
            </a:extLst>
          </p:cNvPr>
          <p:cNvSpPr/>
          <p:nvPr/>
        </p:nvSpPr>
        <p:spPr bwMode="auto">
          <a:xfrm>
            <a:off x="5257795" y="3574804"/>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70" name="四角形: 角を丸くする 69">
            <a:extLst>
              <a:ext uri="{FF2B5EF4-FFF2-40B4-BE49-F238E27FC236}">
                <a16:creationId xmlns:a16="http://schemas.microsoft.com/office/drawing/2014/main" id="{638E81C2-C49A-4E5A-A9DC-4EECCCA3FFD7}"/>
              </a:ext>
            </a:extLst>
          </p:cNvPr>
          <p:cNvSpPr/>
          <p:nvPr/>
        </p:nvSpPr>
        <p:spPr>
          <a:xfrm>
            <a:off x="3912365" y="3584529"/>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出張種類別の</a:t>
            </a:r>
            <a:br>
              <a:rPr lang="en-US" altLang="ja-JP" sz="1600" b="1" dirty="0">
                <a:solidFill>
                  <a:schemeClr val="bg1"/>
                </a:solidFill>
                <a:latin typeface="Meiryo UI" panose="020B0604030504040204" pitchFamily="50" charset="-128"/>
                <a:ea typeface="Meiryo UI"/>
              </a:rPr>
            </a:br>
            <a:r>
              <a:rPr lang="ja-JP" altLang="en-US" sz="1600" b="1" dirty="0">
                <a:solidFill>
                  <a:schemeClr val="bg1"/>
                </a:solidFill>
                <a:latin typeface="Meiryo UI" panose="020B0604030504040204" pitchFamily="50" charset="-128"/>
                <a:ea typeface="Meiryo UI"/>
              </a:rPr>
              <a:t>出張⽇数</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71" name="テキスト ボックス 70">
            <a:extLst>
              <a:ext uri="{FF2B5EF4-FFF2-40B4-BE49-F238E27FC236}">
                <a16:creationId xmlns:a16="http://schemas.microsoft.com/office/drawing/2014/main" id="{742410C3-F1BF-4779-BDB7-B3878827BC69}"/>
              </a:ext>
            </a:extLst>
          </p:cNvPr>
          <p:cNvSpPr txBox="1"/>
          <p:nvPr/>
        </p:nvSpPr>
        <p:spPr>
          <a:xfrm>
            <a:off x="3621772" y="3531354"/>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72" name="四角形: 角を丸くする 71">
            <a:extLst>
              <a:ext uri="{FF2B5EF4-FFF2-40B4-BE49-F238E27FC236}">
                <a16:creationId xmlns:a16="http://schemas.microsoft.com/office/drawing/2014/main" id="{A765CEB4-66C9-40DF-B912-945E467AB1A4}"/>
              </a:ext>
            </a:extLst>
          </p:cNvPr>
          <p:cNvSpPr/>
          <p:nvPr/>
        </p:nvSpPr>
        <p:spPr>
          <a:xfrm>
            <a:off x="5860819" y="3600456"/>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出張種類別の</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73" name="テキスト ボックス 72">
            <a:extLst>
              <a:ext uri="{FF2B5EF4-FFF2-40B4-BE49-F238E27FC236}">
                <a16:creationId xmlns:a16="http://schemas.microsoft.com/office/drawing/2014/main" id="{C7CAF32B-E98D-4204-BD61-AB3FA9B5AD0E}"/>
              </a:ext>
            </a:extLst>
          </p:cNvPr>
          <p:cNvSpPr txBox="1"/>
          <p:nvPr/>
        </p:nvSpPr>
        <p:spPr>
          <a:xfrm>
            <a:off x="3362669" y="3269860"/>
            <a:ext cx="3954896"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④出張⽇数で算定</a:t>
            </a:r>
            <a:endParaRPr kumimoji="1" lang="en-US" altLang="ja-JP" b="1" dirty="0">
              <a:latin typeface="Meiryo UI" panose="020B0604030504040204" pitchFamily="50" charset="-128"/>
              <a:ea typeface="Meiryo UI" panose="020B0604030504040204" pitchFamily="50" charset="-128"/>
            </a:endParaRPr>
          </a:p>
        </p:txBody>
      </p:sp>
      <p:sp>
        <p:nvSpPr>
          <p:cNvPr id="74" name="矢印: 下 73">
            <a:extLst>
              <a:ext uri="{FF2B5EF4-FFF2-40B4-BE49-F238E27FC236}">
                <a16:creationId xmlns:a16="http://schemas.microsoft.com/office/drawing/2014/main" id="{DC82C952-33B6-43F5-BAE8-803D4E5F2329}"/>
              </a:ext>
            </a:extLst>
          </p:cNvPr>
          <p:cNvSpPr/>
          <p:nvPr/>
        </p:nvSpPr>
        <p:spPr>
          <a:xfrm>
            <a:off x="4970891" y="4402724"/>
            <a:ext cx="1456746" cy="433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A84F31EA-D3D9-49AF-8D07-8B0F8075017B}"/>
              </a:ext>
            </a:extLst>
          </p:cNvPr>
          <p:cNvSpPr txBox="1"/>
          <p:nvPr/>
        </p:nvSpPr>
        <p:spPr>
          <a:xfrm>
            <a:off x="3584081" y="4488464"/>
            <a:ext cx="5965436" cy="246221"/>
          </a:xfrm>
          <a:prstGeom prst="rect">
            <a:avLst/>
          </a:prstGeom>
          <a:solidFill>
            <a:schemeClr val="bg1"/>
          </a:solidFill>
        </p:spPr>
        <p:txBody>
          <a:bodyPr wrap="square" lIns="0" tIns="0" rIns="0" bIns="0" rtlCol="0">
            <a:spAutoFit/>
          </a:bodyPr>
          <a:lstStyle/>
          <a:p>
            <a:r>
              <a:rPr kumimoji="1" lang="ja-JP" altLang="en-US" sz="1600" b="1" dirty="0">
                <a:latin typeface="Meiryo UI" panose="020B0604030504040204" pitchFamily="50" charset="-128"/>
                <a:ea typeface="Meiryo UI" panose="020B0604030504040204" pitchFamily="50" charset="-128"/>
              </a:rPr>
              <a:t>④で算定できない場合は、⑤常時使⽤される従業員数で算出も可</a:t>
            </a:r>
            <a:endParaRPr kumimoji="1" lang="en-US" altLang="ja-JP" sz="1600" b="1"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8A5EEE9A-912B-400B-8881-C21E571DC3A6}"/>
              </a:ext>
            </a:extLst>
          </p:cNvPr>
          <p:cNvSpPr txBox="1"/>
          <p:nvPr/>
        </p:nvSpPr>
        <p:spPr>
          <a:xfrm>
            <a:off x="8493892" y="3626290"/>
            <a:ext cx="3137669" cy="430887"/>
          </a:xfrm>
          <a:prstGeom prst="rect">
            <a:avLst/>
          </a:prstGeom>
          <a:noFill/>
        </p:spPr>
        <p:txBody>
          <a:bodyPr wrap="square" lIns="0" tIns="0" rIns="0" bIns="0"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出張種別は、国内⽇帰・国内宿泊・</a:t>
            </a:r>
            <a:br>
              <a:rPr kumimoji="1" lang="en-US" altLang="ja-JP" sz="1400" b="1" dirty="0">
                <a:latin typeface="Meiryo UI" panose="020B0604030504040204" pitchFamily="50" charset="-128"/>
                <a:ea typeface="Meiryo UI" panose="020B0604030504040204" pitchFamily="50" charset="-128"/>
              </a:rPr>
            </a:b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海外の</a:t>
            </a:r>
            <a:r>
              <a:rPr kumimoji="1" lang="en-US" altLang="ja-JP" sz="1400" b="1"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種類</a:t>
            </a:r>
            <a:endParaRPr kumimoji="1" lang="en-US" altLang="ja-JP" sz="1400" b="1" dirty="0">
              <a:latin typeface="Meiryo UI" panose="020B0604030504040204" pitchFamily="50" charset="-128"/>
              <a:ea typeface="Meiryo UI" panose="020B0604030504040204" pitchFamily="50" charset="-128"/>
            </a:endParaRPr>
          </a:p>
        </p:txBody>
      </p:sp>
      <p:sp>
        <p:nvSpPr>
          <p:cNvPr id="77" name="乗算記号 76">
            <a:extLst>
              <a:ext uri="{FF2B5EF4-FFF2-40B4-BE49-F238E27FC236}">
                <a16:creationId xmlns:a16="http://schemas.microsoft.com/office/drawing/2014/main" id="{42170A66-7086-49C5-9706-0886D93ADCE4}"/>
              </a:ext>
            </a:extLst>
          </p:cNvPr>
          <p:cNvSpPr/>
          <p:nvPr/>
        </p:nvSpPr>
        <p:spPr bwMode="auto">
          <a:xfrm>
            <a:off x="5259122" y="5206138"/>
            <a:ext cx="712313" cy="747158"/>
          </a:xfrm>
          <a:prstGeom prst="mathMultiply">
            <a:avLst>
              <a:gd name="adj1" fmla="val 13820"/>
            </a:avLst>
          </a:prstGeom>
          <a:solidFill>
            <a:srgbClr val="05B7B3"/>
          </a:solidFill>
          <a:ln w="9525" cap="flat" cmpd="sng" algn="ctr">
            <a:noFill/>
            <a:prstDash val="solid"/>
            <a:round/>
            <a:headEnd type="none" w="med" len="med"/>
            <a:tailEnd type="none" w="med" len="med"/>
          </a:ln>
          <a:effectLst/>
        </p:spPr>
        <p:txBody>
          <a:bodyPr wrap="none" lIns="78208" tIns="39104" rIns="78208" bIns="39104" anchor="ctr"/>
          <a:lstStyle/>
          <a:p>
            <a:pPr algn="ctr" defTabSz="782018" fontAlgn="base">
              <a:lnSpc>
                <a:spcPct val="120000"/>
              </a:lnSpc>
              <a:spcBef>
                <a:spcPct val="0"/>
              </a:spcBef>
              <a:spcAft>
                <a:spcPct val="70000"/>
              </a:spcAft>
              <a:defRPr/>
            </a:pPr>
            <a:endParaRPr lang="ja-JP" altLang="en-US" sz="1200" b="1" dirty="0">
              <a:solidFill>
                <a:prstClr val="white"/>
              </a:solidFill>
              <a:latin typeface="Meiryo UI" panose="020B0604030504040204" pitchFamily="50" charset="-128"/>
              <a:ea typeface="Meiryo UI"/>
              <a:cs typeface="Meiryo UI" panose="020B0604030504040204" pitchFamily="50" charset="-128"/>
            </a:endParaRPr>
          </a:p>
        </p:txBody>
      </p:sp>
      <p:sp>
        <p:nvSpPr>
          <p:cNvPr id="78" name="四角形: 角を丸くする 77">
            <a:extLst>
              <a:ext uri="{FF2B5EF4-FFF2-40B4-BE49-F238E27FC236}">
                <a16:creationId xmlns:a16="http://schemas.microsoft.com/office/drawing/2014/main" id="{F250A1EC-0FF1-4B51-866E-9456783C27F5}"/>
              </a:ext>
            </a:extLst>
          </p:cNvPr>
          <p:cNvSpPr/>
          <p:nvPr/>
        </p:nvSpPr>
        <p:spPr>
          <a:xfrm>
            <a:off x="3913692" y="5215863"/>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従業員数</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活動量</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79" name="テキスト ボックス 78">
            <a:extLst>
              <a:ext uri="{FF2B5EF4-FFF2-40B4-BE49-F238E27FC236}">
                <a16:creationId xmlns:a16="http://schemas.microsoft.com/office/drawing/2014/main" id="{82CE61DE-B7A8-4D70-8FB8-3EFADB222407}"/>
              </a:ext>
            </a:extLst>
          </p:cNvPr>
          <p:cNvSpPr txBox="1"/>
          <p:nvPr/>
        </p:nvSpPr>
        <p:spPr>
          <a:xfrm>
            <a:off x="3623099" y="5162688"/>
            <a:ext cx="291725" cy="430887"/>
          </a:xfrm>
          <a:prstGeom prst="rect">
            <a:avLst/>
          </a:prstGeom>
          <a:noFill/>
        </p:spPr>
        <p:txBody>
          <a:bodyPr wrap="square" lIns="0" tIns="0" rIns="0" bIns="0" rtlCol="0">
            <a:spAutoFit/>
          </a:bodyPr>
          <a:lstStyle/>
          <a:p>
            <a:r>
              <a:rPr kumimoji="1" lang="en-US" altLang="ja-JP" sz="2800" b="1" dirty="0">
                <a:solidFill>
                  <a:srgbClr val="05B7B3"/>
                </a:solidFill>
                <a:latin typeface="Meiryo UI" panose="020B0604030504040204" pitchFamily="50" charset="-128"/>
                <a:ea typeface="Meiryo UI" panose="020B0604030504040204" pitchFamily="50" charset="-128"/>
              </a:rPr>
              <a:t>Σ</a:t>
            </a:r>
            <a:endParaRPr kumimoji="1" lang="en-US" altLang="ja-JP" sz="2400" b="1" dirty="0">
              <a:solidFill>
                <a:srgbClr val="05B7B3"/>
              </a:solidFill>
              <a:latin typeface="Meiryo UI" panose="020B0604030504040204" pitchFamily="50" charset="-128"/>
              <a:ea typeface="Meiryo UI" panose="020B0604030504040204" pitchFamily="50" charset="-128"/>
            </a:endParaRPr>
          </a:p>
        </p:txBody>
      </p:sp>
      <p:sp>
        <p:nvSpPr>
          <p:cNvPr id="80" name="四角形: 角を丸くする 79">
            <a:extLst>
              <a:ext uri="{FF2B5EF4-FFF2-40B4-BE49-F238E27FC236}">
                <a16:creationId xmlns:a16="http://schemas.microsoft.com/office/drawing/2014/main" id="{86565563-D14D-480D-869A-EF4B8EF90655}"/>
              </a:ext>
            </a:extLst>
          </p:cNvPr>
          <p:cNvSpPr/>
          <p:nvPr/>
        </p:nvSpPr>
        <p:spPr>
          <a:xfrm>
            <a:off x="5862146" y="5231790"/>
            <a:ext cx="1456746" cy="689701"/>
          </a:xfrm>
          <a:prstGeom prst="roundRect">
            <a:avLst/>
          </a:prstGeom>
          <a:solidFill>
            <a:srgbClr val="05B7B3"/>
          </a:solidFill>
          <a:ln w="9525" cap="flat" cmpd="sng" algn="ctr">
            <a:noFill/>
            <a:prstDash val="solid"/>
            <a:round/>
            <a:headEnd type="none" w="med" len="med"/>
            <a:tailEnd type="none" w="med" len="med"/>
          </a:ln>
          <a:effectLst/>
        </p:spPr>
        <p:txBody>
          <a:bodyPr wrap="none" lIns="18000" tIns="18000" rIns="18000" bIns="18000" anchor="ctr"/>
          <a:lstStyle/>
          <a:p>
            <a:pPr algn="ctr" defTabSz="782018" fontAlgn="base">
              <a:lnSpc>
                <a:spcPct val="90000"/>
              </a:lnSpc>
              <a:spcBef>
                <a:spcPct val="0"/>
              </a:spcBef>
            </a:pPr>
            <a:r>
              <a:rPr lang="ja-JP" altLang="en-US" sz="1600" b="1" dirty="0">
                <a:solidFill>
                  <a:schemeClr val="bg1"/>
                </a:solidFill>
                <a:latin typeface="Meiryo UI" panose="020B0604030504040204" pitchFamily="50" charset="-128"/>
                <a:ea typeface="Meiryo UI"/>
              </a:rPr>
              <a:t>排出量原単位</a:t>
            </a:r>
            <a:endParaRPr lang="en-US" altLang="ja-JP" sz="1600" b="1" dirty="0">
              <a:solidFill>
                <a:schemeClr val="bg1"/>
              </a:solidFill>
              <a:latin typeface="Meiryo UI" panose="020B0604030504040204" pitchFamily="50" charset="-128"/>
              <a:ea typeface="Meiryo UI"/>
            </a:endParaRPr>
          </a:p>
          <a:p>
            <a:pPr algn="ctr" defTabSz="782018" fontAlgn="base">
              <a:lnSpc>
                <a:spcPct val="90000"/>
              </a:lnSpc>
              <a:spcBef>
                <a:spcPct val="0"/>
              </a:spcBef>
            </a:pPr>
            <a:r>
              <a:rPr lang="en-US" altLang="ja-JP" sz="1100" b="1" dirty="0">
                <a:solidFill>
                  <a:schemeClr val="bg1"/>
                </a:solidFill>
                <a:latin typeface="Meiryo UI" panose="020B0604030504040204" pitchFamily="50" charset="-128"/>
                <a:ea typeface="Meiryo UI"/>
              </a:rPr>
              <a:t>(</a:t>
            </a:r>
            <a:r>
              <a:rPr lang="ja-JP" altLang="en-US" sz="1100" b="1" dirty="0">
                <a:solidFill>
                  <a:schemeClr val="bg1"/>
                </a:solidFill>
                <a:latin typeface="Meiryo UI" panose="020B0604030504040204" pitchFamily="50" charset="-128"/>
                <a:ea typeface="Meiryo UI"/>
              </a:rPr>
              <a:t>原単位</a:t>
            </a:r>
            <a:r>
              <a:rPr lang="en-US" altLang="ja-JP" sz="1100" b="1" dirty="0">
                <a:solidFill>
                  <a:schemeClr val="bg1"/>
                </a:solidFill>
                <a:latin typeface="Meiryo UI" panose="020B0604030504040204" pitchFamily="50" charset="-128"/>
                <a:ea typeface="Meiryo UI"/>
              </a:rPr>
              <a:t>)</a:t>
            </a:r>
            <a:endParaRPr lang="ja-JP" altLang="en-US" sz="1050" b="1" dirty="0">
              <a:solidFill>
                <a:schemeClr val="bg1"/>
              </a:solidFill>
              <a:latin typeface="Meiryo UI" panose="020B0604030504040204" pitchFamily="50" charset="-128"/>
              <a:ea typeface="Meiryo UI"/>
            </a:endParaRPr>
          </a:p>
        </p:txBody>
      </p:sp>
      <p:sp>
        <p:nvSpPr>
          <p:cNvPr id="81" name="テキスト ボックス 80">
            <a:extLst>
              <a:ext uri="{FF2B5EF4-FFF2-40B4-BE49-F238E27FC236}">
                <a16:creationId xmlns:a16="http://schemas.microsoft.com/office/drawing/2014/main" id="{163089CA-720D-475B-9B90-7CBDF4FA78D2}"/>
              </a:ext>
            </a:extLst>
          </p:cNvPr>
          <p:cNvSpPr txBox="1"/>
          <p:nvPr/>
        </p:nvSpPr>
        <p:spPr>
          <a:xfrm>
            <a:off x="3363996" y="4893243"/>
            <a:ext cx="3954896" cy="276999"/>
          </a:xfrm>
          <a:prstGeom prst="rect">
            <a:avLst/>
          </a:prstGeom>
          <a:noFill/>
        </p:spPr>
        <p:txBody>
          <a:bodyPr wrap="square" lIns="0" tIns="0" rIns="0" bIns="0" rtlCol="0">
            <a:spAutoFit/>
          </a:bodyPr>
          <a:lstStyle/>
          <a:p>
            <a:r>
              <a:rPr kumimoji="1" lang="ja-JP" altLang="en-US" b="1" dirty="0">
                <a:latin typeface="Meiryo UI" panose="020B0604030504040204" pitchFamily="50" charset="-128"/>
                <a:ea typeface="Meiryo UI" panose="020B0604030504040204" pitchFamily="50" charset="-128"/>
              </a:rPr>
              <a:t>⑤常時使⽤される従業員数で算定</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406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920A38A-D1D0-4897-80AE-78459D08B392}"/>
              </a:ext>
            </a:extLst>
          </p:cNvPr>
          <p:cNvSpPr txBox="1"/>
          <p:nvPr/>
        </p:nvSpPr>
        <p:spPr>
          <a:xfrm>
            <a:off x="736934" y="1155514"/>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地球温暖化の現状</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温室効果ガスの増加状況</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現在すでに生じていること</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今後の発生予測</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頻度</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影響度</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気温上昇</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目標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年カーボンニュートラル達成</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上昇</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と</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℃での被害の違い</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政府・企業は</a:t>
            </a: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℃目標に転換</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(2050</a:t>
            </a:r>
            <a:r>
              <a:rPr lang="ja-JP" altLang="en-US" b="1" dirty="0">
                <a:latin typeface="Meiryo UI" panose="020B0604030504040204" pitchFamily="50" charset="-128"/>
                <a:ea typeface="Meiryo UI" panose="020B0604030504040204" pitchFamily="50" charset="-128"/>
              </a:rPr>
              <a:t>年カーボンニュートラル</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1.5</a:t>
            </a:r>
            <a:r>
              <a:rPr lang="ja-JP" altLang="en-US" b="1" dirty="0">
                <a:latin typeface="Meiryo UI" panose="020B0604030504040204" pitchFamily="50" charset="-128"/>
                <a:ea typeface="Meiryo UI" panose="020B0604030504040204" pitchFamily="50" charset="-128"/>
              </a:rPr>
              <a:t>℃目標のための制度整備</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購買部門との関わり</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これまでは薄い関わり</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今後は概要把握が必須に</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想定アプローチ</a:t>
            </a:r>
          </a:p>
        </p:txBody>
      </p:sp>
      <p:sp>
        <p:nvSpPr>
          <p:cNvPr id="15" name="テキスト ボックス 14">
            <a:extLst>
              <a:ext uri="{FF2B5EF4-FFF2-40B4-BE49-F238E27FC236}">
                <a16:creationId xmlns:a16="http://schemas.microsoft.com/office/drawing/2014/main" id="{B3560A30-9343-4546-AF97-BC36E40AAAA2}"/>
              </a:ext>
            </a:extLst>
          </p:cNvPr>
          <p:cNvSpPr txBox="1"/>
          <p:nvPr/>
        </p:nvSpPr>
        <p:spPr>
          <a:xfrm>
            <a:off x="530105" y="600979"/>
            <a:ext cx="3559826"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概要編</a:t>
            </a:r>
          </a:p>
        </p:txBody>
      </p:sp>
      <p:sp>
        <p:nvSpPr>
          <p:cNvPr id="16" name="テキスト ボックス 15">
            <a:extLst>
              <a:ext uri="{FF2B5EF4-FFF2-40B4-BE49-F238E27FC236}">
                <a16:creationId xmlns:a16="http://schemas.microsoft.com/office/drawing/2014/main" id="{90426415-A34D-412E-B241-E0E3B546DAC4}"/>
              </a:ext>
            </a:extLst>
          </p:cNvPr>
          <p:cNvSpPr txBox="1"/>
          <p:nvPr/>
        </p:nvSpPr>
        <p:spPr>
          <a:xfrm>
            <a:off x="4536051" y="583411"/>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基礎知識編</a:t>
            </a:r>
          </a:p>
        </p:txBody>
      </p:sp>
      <p:sp>
        <p:nvSpPr>
          <p:cNvPr id="17" name="テキスト ボックス 16">
            <a:extLst>
              <a:ext uri="{FF2B5EF4-FFF2-40B4-BE49-F238E27FC236}">
                <a16:creationId xmlns:a16="http://schemas.microsoft.com/office/drawing/2014/main" id="{1D6D5013-3095-421E-8A8B-F27263A32844}"/>
              </a:ext>
            </a:extLst>
          </p:cNvPr>
          <p:cNvSpPr txBox="1"/>
          <p:nvPr/>
        </p:nvSpPr>
        <p:spPr>
          <a:xfrm>
            <a:off x="4536052" y="1155514"/>
            <a:ext cx="3559826" cy="2677656"/>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基本知識</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温室効果ガスとは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排出範囲</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1,2,3)</a:t>
            </a:r>
            <a:r>
              <a:rPr lang="ja-JP" altLang="en-US" b="1" dirty="0">
                <a:latin typeface="Meiryo UI" panose="020B0604030504040204" pitchFamily="50" charset="-128"/>
                <a:ea typeface="Meiryo UI" panose="020B0604030504040204" pitchFamily="50" charset="-128"/>
              </a:rPr>
              <a:t>の定義</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排出状況の開示方法</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制度・動向</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b="1" dirty="0">
                <a:latin typeface="Meiryo UI" panose="020B0604030504040204" pitchFamily="50" charset="-128"/>
                <a:ea typeface="Meiryo UI" panose="020B0604030504040204" pitchFamily="50" charset="-128"/>
              </a:rPr>
              <a:t>GHG</a:t>
            </a:r>
            <a:r>
              <a:rPr lang="ja-JP" altLang="en-US" b="1" dirty="0">
                <a:latin typeface="Meiryo UI" panose="020B0604030504040204" pitchFamily="50" charset="-128"/>
                <a:ea typeface="Meiryo UI" panose="020B0604030504040204" pitchFamily="50" charset="-128"/>
              </a:rPr>
              <a:t>プロトコルとは</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政府作成ガイドライン類</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a:t>
            </a:r>
            <a:r>
              <a:rPr lang="en-US" altLang="ja-JP" b="1" dirty="0">
                <a:latin typeface="Meiryo UI" panose="020B0604030504040204" pitchFamily="50" charset="-128"/>
                <a:ea typeface="Meiryo UI" panose="020B0604030504040204" pitchFamily="50" charset="-128"/>
              </a:rPr>
              <a:t>NGO</a:t>
            </a:r>
            <a:r>
              <a:rPr lang="ja-JP" altLang="en-US" b="1" dirty="0">
                <a:latin typeface="Meiryo UI" panose="020B0604030504040204" pitchFamily="50" charset="-128"/>
                <a:ea typeface="Meiryo UI" panose="020B0604030504040204" pitchFamily="50" charset="-128"/>
              </a:rPr>
              <a:t>やイニシアチブ</a:t>
            </a:r>
            <a:endParaRPr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66D7B8-E803-4F56-81B4-E2C4AEA65FE9}"/>
              </a:ext>
            </a:extLst>
          </p:cNvPr>
          <p:cNvSpPr txBox="1"/>
          <p:nvPr/>
        </p:nvSpPr>
        <p:spPr>
          <a:xfrm>
            <a:off x="8272577" y="588854"/>
            <a:ext cx="3456785" cy="369332"/>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第</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部</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算定編</a:t>
            </a:r>
          </a:p>
        </p:txBody>
      </p:sp>
      <p:sp>
        <p:nvSpPr>
          <p:cNvPr id="19" name="テキスト ボックス 18">
            <a:extLst>
              <a:ext uri="{FF2B5EF4-FFF2-40B4-BE49-F238E27FC236}">
                <a16:creationId xmlns:a16="http://schemas.microsoft.com/office/drawing/2014/main" id="{AF06B228-2C37-400E-A263-CFC2A8A58EF2}"/>
              </a:ext>
            </a:extLst>
          </p:cNvPr>
          <p:cNvSpPr txBox="1"/>
          <p:nvPr/>
        </p:nvSpPr>
        <p:spPr>
          <a:xfrm>
            <a:off x="8272578" y="1160957"/>
            <a:ext cx="3559826" cy="4708981"/>
          </a:xfrm>
          <a:prstGeom prst="rect">
            <a:avLst/>
          </a:prstGeom>
          <a:noFill/>
        </p:spPr>
        <p:txBody>
          <a:bodyPr wrap="square" lIns="0" tIns="0" rIns="0" bIns="0">
            <a:spAutoFit/>
          </a:bodyPr>
          <a:lstStyle/>
          <a:p>
            <a:r>
              <a:rPr lang="ja-JP" altLang="en-US" sz="2400" b="1" dirty="0">
                <a:latin typeface="Meiryo UI" panose="020B0604030504040204" pitchFamily="50" charset="-128"/>
                <a:ea typeface="Meiryo UI" panose="020B0604030504040204" pitchFamily="50" charset="-128"/>
              </a:rPr>
              <a:t>全体像</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算定手法</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自社直接排出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購入エネ間接排出</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1</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購入した製品・サービス</a:t>
            </a:r>
            <a:r>
              <a:rPr lang="en-US" altLang="ja-JP" sz="18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4</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輸送・配送</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上流</a:t>
            </a:r>
            <a:r>
              <a:rPr lang="en-US" altLang="ja-JP" sz="1800"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3</a:t>
            </a:r>
            <a:br>
              <a:rPr lang="en-US" altLang="ja-JP" b="1" dirty="0">
                <a:latin typeface="Meiryo UI" panose="020B0604030504040204" pitchFamily="50" charset="-128"/>
                <a:ea typeface="Meiryo UI" panose="020B0604030504040204" pitchFamily="50" charset="-128"/>
              </a:rPr>
            </a:b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その他燃料・エネルギー</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廃棄物</a:t>
            </a:r>
            <a:r>
              <a:rPr lang="en-US" altLang="ja-JP"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スコープ</a:t>
            </a:r>
            <a:r>
              <a:rPr lang="en-US" altLang="ja-JP" b="1" dirty="0">
                <a:latin typeface="Meiryo UI" panose="020B0604030504040204" pitchFamily="50" charset="-128"/>
                <a:ea typeface="Meiryo UI" panose="020B0604030504040204" pitchFamily="50" charset="-128"/>
              </a:rPr>
              <a:t>3 </a:t>
            </a:r>
            <a:r>
              <a:rPr lang="ja-JP" altLang="en-US" b="1" dirty="0">
                <a:latin typeface="Meiryo UI" panose="020B0604030504040204" pitchFamily="50" charset="-128"/>
                <a:ea typeface="Meiryo UI" panose="020B0604030504040204" pitchFamily="50" charset="-128"/>
              </a:rPr>
              <a:t>カテゴリ</a:t>
            </a:r>
            <a:r>
              <a:rPr lang="en-US" altLang="ja-JP" b="1" dirty="0">
                <a:latin typeface="Meiryo UI" panose="020B0604030504040204" pitchFamily="50" charset="-128"/>
                <a:ea typeface="Meiryo UI" panose="020B0604030504040204" pitchFamily="50" charset="-128"/>
              </a:rPr>
              <a:t>2 (</a:t>
            </a:r>
            <a:r>
              <a:rPr lang="ja-JP" altLang="en-US" b="1" dirty="0">
                <a:latin typeface="Meiryo UI" panose="020B0604030504040204" pitchFamily="50" charset="-128"/>
                <a:ea typeface="Meiryo UI" panose="020B0604030504040204" pitchFamily="50" charset="-128"/>
              </a:rPr>
              <a:t>資本財</a:t>
            </a:r>
            <a:r>
              <a:rPr lang="en-US" altLang="ja-JP" b="1" dirty="0">
                <a:latin typeface="Meiryo UI" panose="020B0604030504040204" pitchFamily="50" charset="-128"/>
                <a:ea typeface="Meiryo UI" panose="020B0604030504040204" pitchFamily="50" charset="-128"/>
              </a:rPr>
              <a:t>)</a:t>
            </a:r>
            <a:br>
              <a:rPr lang="en-US" altLang="ja-JP" b="1" dirty="0">
                <a:latin typeface="Meiryo UI" panose="020B0604030504040204" pitchFamily="50" charset="-128"/>
                <a:ea typeface="Meiryo UI" panose="020B0604030504040204" pitchFamily="50" charset="-128"/>
              </a:rPr>
            </a:br>
            <a:endParaRPr lang="en-US" altLang="ja-JP"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参考資料</a:t>
            </a:r>
            <a:endParaRPr lang="en-US" altLang="ja-JP" sz="2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情報ソース</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その他カテゴリの算定手法</a:t>
            </a:r>
            <a:endParaRPr lang="en-US" altLang="ja-JP" b="1"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447A8CA7-C0E5-4B70-9047-4C6680BDA81A}"/>
              </a:ext>
            </a:extLst>
          </p:cNvPr>
          <p:cNvSpPr/>
          <p:nvPr/>
        </p:nvSpPr>
        <p:spPr>
          <a:xfrm>
            <a:off x="679981" y="2592430"/>
            <a:ext cx="3633107" cy="1857105"/>
          </a:xfrm>
          <a:prstGeom prst="roundRect">
            <a:avLst>
              <a:gd name="adj" fmla="val 8665"/>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41587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20290</TotalTime>
  <Words>24869</Words>
  <Application>Microsoft Office PowerPoint</Application>
  <PresentationFormat>ワイド画面</PresentationFormat>
  <Paragraphs>1879</Paragraphs>
  <Slides>81</Slides>
  <Notes>72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81</vt:i4>
      </vt:variant>
    </vt:vector>
  </HeadingPairs>
  <TitlesOfParts>
    <vt:vector size="94" baseType="lpstr">
      <vt:lpstr>Helvetica Neue</vt:lpstr>
      <vt:lpstr>HGP創英角ｺﾞｼｯｸUB</vt:lpstr>
      <vt:lpstr>HiraKakuProN-W3</vt:lpstr>
      <vt:lpstr>Meiryo UI</vt:lpstr>
      <vt:lpstr>ヒラギノ角ゴ Pro</vt:lpstr>
      <vt:lpstr>Meiryo</vt:lpstr>
      <vt:lpstr>游ゴシック</vt:lpstr>
      <vt:lpstr>游ゴシック Light</vt:lpstr>
      <vt:lpstr>Arial</vt:lpstr>
      <vt:lpstr>Arial</vt:lpstr>
      <vt:lpstr>Wingdings</vt:lpstr>
      <vt:lpstr>Office テーマ</vt:lpstr>
      <vt:lpstr>1_Office テーマ</vt:lpstr>
      <vt:lpstr>購買部門の視点からの サプライチェーンでの温室効果ガス排出削減に関する 説明資料の作成材料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Scope3の15のカテゴリ分類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GHGプロトコルの概要</vt:lpstr>
      <vt:lpstr>サプライチェーン排出量をめぐる外部環境</vt:lpstr>
      <vt:lpstr>PowerPoint プレゼンテーション</vt:lpstr>
      <vt:lpstr>環境省 基本ガイドライン</vt:lpstr>
      <vt:lpstr>PowerPoint プレゼンテーション</vt:lpstr>
      <vt:lpstr>PowerPoint プレゼンテーション</vt:lpstr>
      <vt:lpstr>PowerPoint プレゼンテーション</vt:lpstr>
      <vt:lpstr>各カテゴリの排出量の算定方法</vt:lpstr>
      <vt:lpstr>どちらの算定方法を選ぶべきか…</vt:lpstr>
      <vt:lpstr>CO2排出量算定の基本式</vt:lpstr>
      <vt:lpstr>一次データを利用するメリット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Pirates Captain</dc:creator>
  <cp:lastModifiedBy>Pirates Captain</cp:lastModifiedBy>
  <cp:revision>40</cp:revision>
  <dcterms:created xsi:type="dcterms:W3CDTF">2021-08-14T01:02:18Z</dcterms:created>
  <dcterms:modified xsi:type="dcterms:W3CDTF">2021-09-11T06:17:43Z</dcterms:modified>
</cp:coreProperties>
</file>